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Robo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irco Ravanelli"/>
  <p:cmAuthor clrIdx="1" id="1" initials="" lastIdx="1" name="Shamanth R Nayak K"/>
  <p:cmAuthor clrIdx="2" id="2" initials="" lastIdx="1" name="Anonymous"/>
  <p:cmAuthor clrIdx="3" id="3" initials="" lastIdx="1" name="Nadia Sheik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E4E4A2-B51E-4B4C-B3B7-9C53B8C23EB9}">
  <a:tblStyle styleId="{28E4E4A2-B51E-4B4C-B3B7-9C53B8C23EB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2-18T15:01:51.120">
    <p:pos x="6000" y="0"/>
    <p:text>As you can see from the original paper (see  https://arxiv.org/pdf/1409.0473.pdf), the current output depends on the previous decoded step and a weighted sum of all the ecoded steps (see eq below 4 in the paper). So, the first decoding step (which will lead to the current output "J" will depend on z0. Similarly, the output "aime" will depend on z1).</p:text>
  </p:cm>
  <p:cm authorId="1" idx="1" dt="2023-02-18T16:40:36.081">
    <p:pos x="6000" y="100"/>
    <p:text>Understood!</p:text>
  </p:cm>
  <p:cm authorId="2" idx="1" dt="2023-02-18T08:11:55.795">
    <p:pos x="6000" y="200"/>
    <p:text>Hello, I still don't get how z1 corresponds to aime and z0 to J .</p:text>
  </p:cm>
  <p:cm authorId="3" idx="1" dt="2023-02-18T16:40:36.081">
    <p:pos x="6000" y="300"/>
    <p:text>@mirco.ravanelli@gmail.com
I am confused about how the input to the attention MLP in step is z1 in this diagram.
Isn't z1 the hidden state generated by the decoder in the first time step? How then can it be used to generate the attention score for the decoder in the first time step?</p:text>
  </p:cm>
  <p:cm authorId="0" idx="2" dt="2023-02-09T22:19:16.053">
    <p:pos x="6000" y="400"/>
    <p:text>Right, the attention takes in input the previous decoded step z_t-1 and compares it with all the encoder states h_1,h_2,h_3, ...
I fixed the figure and also added another example. This way you can see what happens at decoding step 1 and decoding step 2. Is that clearer now?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7714b7d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b7714b7df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6" name="Google Shape;127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1" name="Google Shape;128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4" name="Google Shape;130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6" name="Google Shape;132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8" name="Google Shape;147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2" name="Google Shape;155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9" name="Google Shape;162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2b7714b7df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g2b7714b7dff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8" name="Google Shape;180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1" name="Google Shape;191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8" name="Google Shape;202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9" name="Google Shape;214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0" name="Google Shape;223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5" name="Google Shape;224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3" name="Google Shape;233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3" name="Google Shape;244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1" name="Google Shape;256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5" name="Google Shape;263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9" name="Google Shape;19;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 name="Google Shape;22;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7" name="Google Shape;27;p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3" name="Google Shape;33;p6"/>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6"/>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gif"/><Relationship Id="rId4" Type="http://schemas.openxmlformats.org/officeDocument/2006/relationships/image" Target="../media/image27.gif"/><Relationship Id="rId5" Type="http://schemas.openxmlformats.org/officeDocument/2006/relationships/image" Target="../media/image46.gif"/><Relationship Id="rId6" Type="http://schemas.openxmlformats.org/officeDocument/2006/relationships/image" Target="../media/image20.gif"/><Relationship Id="rId7" Type="http://schemas.openxmlformats.org/officeDocument/2006/relationships/image" Target="../media/image2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36.png"/><Relationship Id="rId7"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hyperlink" Target="https://www.bioinf.jku.at/publications/older/2604.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36.png"/><Relationship Id="rId5" Type="http://schemas.openxmlformats.org/officeDocument/2006/relationships/hyperlink" Target="https://arxiv.org/pdf/1412.3555)"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hyperlink" Target="https://arxiv.org/abs/1803.1022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comments" Target="../comments/commen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hyperlink" Target="https://arxiv.org/abs/1409.0473" TargetMode="External"/><Relationship Id="rId5" Type="http://schemas.openxmlformats.org/officeDocument/2006/relationships/image" Target="../media/image47.png"/><Relationship Id="rId6"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5.png"/><Relationship Id="rId4" Type="http://schemas.openxmlformats.org/officeDocument/2006/relationships/image" Target="../media/image48.png"/><Relationship Id="rId5"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gif"/><Relationship Id="rId4" Type="http://schemas.openxmlformats.org/officeDocument/2006/relationships/image" Target="../media/image4.gif"/><Relationship Id="rId5" Type="http://schemas.openxmlformats.org/officeDocument/2006/relationships/image" Target="../media/image13.gif"/><Relationship Id="rId6" Type="http://schemas.openxmlformats.org/officeDocument/2006/relationships/image" Target="../media/image15.gif"/><Relationship Id="rId7" Type="http://schemas.openxmlformats.org/officeDocument/2006/relationships/image" Target="../media/image16.gif"/><Relationship Id="rId8" Type="http://schemas.openxmlformats.org/officeDocument/2006/relationships/image" Target="../media/image1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 name="Shape 66"/>
        <p:cNvGrpSpPr/>
        <p:nvPr/>
      </p:nvGrpSpPr>
      <p:grpSpPr>
        <a:xfrm>
          <a:off x="0" y="0"/>
          <a:ext cx="0" cy="0"/>
          <a:chOff x="0" y="0"/>
          <a:chExt cx="0" cy="0"/>
        </a:xfrm>
      </p:grpSpPr>
      <p:sp>
        <p:nvSpPr>
          <p:cNvPr id="67" name="Google Shape;67;p13"/>
          <p:cNvSpPr txBox="1"/>
          <p:nvPr/>
        </p:nvSpPr>
        <p:spPr>
          <a:xfrm>
            <a:off x="1611975" y="611300"/>
            <a:ext cx="6213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202124"/>
                </a:solidFill>
                <a:highlight>
                  <a:srgbClr val="FFFFFF"/>
                </a:highlight>
                <a:latin typeface="Arial"/>
                <a:ea typeface="Arial"/>
                <a:cs typeface="Arial"/>
                <a:sym typeface="Arial"/>
              </a:rPr>
              <a:t>COMP 499/691: </a:t>
            </a:r>
            <a:r>
              <a:rPr b="0" i="0" lang="en-GB" sz="2000" u="none" cap="none" strike="noStrike">
                <a:solidFill>
                  <a:schemeClr val="dk1"/>
                </a:solidFill>
                <a:highlight>
                  <a:srgbClr val="FFFFFF"/>
                </a:highlight>
                <a:latin typeface="Arial"/>
                <a:ea typeface="Arial"/>
                <a:cs typeface="Arial"/>
                <a:sym typeface="Arial"/>
              </a:rPr>
              <a:t>Conversational Artificial Intelligence</a:t>
            </a:r>
            <a:endParaRPr b="0" i="0" sz="2000" u="none" cap="none" strike="noStrike">
              <a:solidFill>
                <a:schemeClr val="dk1"/>
              </a:solidFill>
              <a:latin typeface="Arial"/>
              <a:ea typeface="Arial"/>
              <a:cs typeface="Arial"/>
              <a:sym typeface="Arial"/>
            </a:endParaRPr>
          </a:p>
        </p:txBody>
      </p:sp>
      <p:sp>
        <p:nvSpPr>
          <p:cNvPr id="68" name="Google Shape;68;p13"/>
          <p:cNvSpPr txBox="1"/>
          <p:nvPr/>
        </p:nvSpPr>
        <p:spPr>
          <a:xfrm>
            <a:off x="2111050" y="2496838"/>
            <a:ext cx="5543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Computer Science &amp; Software Engineering</a:t>
            </a:r>
            <a:endParaRPr b="0" i="0" sz="20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2"/>
                </a:solidFill>
                <a:latin typeface="Arial"/>
                <a:ea typeface="Arial"/>
                <a:cs typeface="Arial"/>
                <a:sym typeface="Arial"/>
              </a:rPr>
              <a:t>Concordia University, Winter 202</a:t>
            </a:r>
            <a:r>
              <a:rPr lang="en-GB" sz="2000">
                <a:solidFill>
                  <a:schemeClr val="lt2"/>
                </a:solidFill>
              </a:rPr>
              <a:t>4</a:t>
            </a:r>
            <a:endParaRPr b="0" i="0" sz="2000" u="none" cap="none" strike="noStrike">
              <a:solidFill>
                <a:schemeClr val="lt2"/>
              </a:solidFill>
              <a:latin typeface="Arial"/>
              <a:ea typeface="Arial"/>
              <a:cs typeface="Arial"/>
              <a:sym typeface="Arial"/>
            </a:endParaRPr>
          </a:p>
        </p:txBody>
      </p:sp>
      <p:sp>
        <p:nvSpPr>
          <p:cNvPr id="69" name="Google Shape;69;p13"/>
          <p:cNvSpPr txBox="1"/>
          <p:nvPr/>
        </p:nvSpPr>
        <p:spPr>
          <a:xfrm>
            <a:off x="1282725" y="1436075"/>
            <a:ext cx="6588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rgbClr val="202124"/>
                </a:solidFill>
                <a:highlight>
                  <a:schemeClr val="lt1"/>
                </a:highlight>
                <a:latin typeface="Arial"/>
                <a:ea typeface="Arial"/>
                <a:cs typeface="Arial"/>
                <a:sym typeface="Arial"/>
              </a:rPr>
              <a:t>Recurrent Neural Networks </a:t>
            </a:r>
            <a:endParaRPr b="0" i="0" sz="2600" u="none" cap="none" strike="noStrike">
              <a:solidFill>
                <a:srgbClr val="000000"/>
              </a:solidFill>
              <a:latin typeface="Arial"/>
              <a:ea typeface="Arial"/>
              <a:cs typeface="Arial"/>
              <a:sym typeface="Arial"/>
            </a:endParaRPr>
          </a:p>
        </p:txBody>
      </p:sp>
      <p:sp>
        <p:nvSpPr>
          <p:cNvPr id="70" name="Google Shape;70;p13"/>
          <p:cNvSpPr txBox="1"/>
          <p:nvPr>
            <p:ph idx="12" type="sldNum"/>
          </p:nvPr>
        </p:nvSpPr>
        <p:spPr>
          <a:xfrm>
            <a:off x="7837741" y="4467023"/>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71" name="Google Shape;71;p13"/>
          <p:cNvPicPr preferRelativeResize="0"/>
          <p:nvPr/>
        </p:nvPicPr>
        <p:blipFill rotWithShape="1">
          <a:blip r:embed="rId3">
            <a:alphaModFix/>
          </a:blip>
          <a:srcRect b="0" l="0" r="0" t="0"/>
          <a:stretch/>
        </p:blipFill>
        <p:spPr>
          <a:xfrm>
            <a:off x="3047589" y="3372825"/>
            <a:ext cx="3341767" cy="110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76" name="Shape 276"/>
        <p:cNvGrpSpPr/>
        <p:nvPr/>
      </p:nvGrpSpPr>
      <p:grpSpPr>
        <a:xfrm>
          <a:off x="0" y="0"/>
          <a:ext cx="0" cy="0"/>
          <a:chOff x="0" y="0"/>
          <a:chExt cx="0" cy="0"/>
        </a:xfrm>
      </p:grpSpPr>
      <p:sp>
        <p:nvSpPr>
          <p:cNvPr id="277" name="Google Shape;277;p22"/>
          <p:cNvSpPr/>
          <p:nvPr/>
        </p:nvSpPr>
        <p:spPr>
          <a:xfrm>
            <a:off x="377125" y="748900"/>
            <a:ext cx="4759800" cy="16215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Recurrent Neural Networks</a:t>
            </a:r>
            <a:endParaRPr sz="2600"/>
          </a:p>
        </p:txBody>
      </p:sp>
      <p:sp>
        <p:nvSpPr>
          <p:cNvPr id="279" name="Google Shape;279;p22"/>
          <p:cNvSpPr/>
          <p:nvPr/>
        </p:nvSpPr>
        <p:spPr>
          <a:xfrm>
            <a:off x="1101525" y="937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80" name="Google Shape;280;p22"/>
          <p:cNvCxnSpPr/>
          <p:nvPr/>
        </p:nvCxnSpPr>
        <p:spPr>
          <a:xfrm flipH="1" rot="10800000">
            <a:off x="1399275" y="1481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81" name="Google Shape;281;p22"/>
          <p:cNvSpPr/>
          <p:nvPr/>
        </p:nvSpPr>
        <p:spPr>
          <a:xfrm>
            <a:off x="472425" y="10186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282" name="Google Shape;282;p22"/>
          <p:cNvCxnSpPr/>
          <p:nvPr/>
        </p:nvCxnSpPr>
        <p:spPr>
          <a:xfrm flipH="1" rot="10800000">
            <a:off x="882950" y="1206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83" name="Google Shape;283;p22"/>
          <p:cNvSpPr/>
          <p:nvPr/>
        </p:nvSpPr>
        <p:spPr>
          <a:xfrm>
            <a:off x="12344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cxnSp>
        <p:nvCxnSpPr>
          <p:cNvPr id="284" name="Google Shape;284;p22"/>
          <p:cNvCxnSpPr/>
          <p:nvPr/>
        </p:nvCxnSpPr>
        <p:spPr>
          <a:xfrm flipH="1" rot="10800000">
            <a:off x="1705725" y="12066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85" name="Google Shape;285;p22"/>
          <p:cNvCxnSpPr>
            <a:stCxn id="279" idx="6"/>
          </p:cNvCxnSpPr>
          <p:nvPr/>
        </p:nvCxnSpPr>
        <p:spPr>
          <a:xfrm>
            <a:off x="1700925" y="1209325"/>
            <a:ext cx="0" cy="0"/>
          </a:xfrm>
          <a:prstGeom prst="straightConnector1">
            <a:avLst/>
          </a:prstGeom>
          <a:noFill/>
          <a:ln cap="flat" cmpd="sng" w="9525">
            <a:solidFill>
              <a:srgbClr val="424242"/>
            </a:solidFill>
            <a:prstDash val="solid"/>
            <a:round/>
            <a:headEnd len="sm" w="sm" type="none"/>
            <a:tailEnd len="sm" w="sm" type="none"/>
          </a:ln>
        </p:spPr>
      </p:cxnSp>
      <p:pic>
        <p:nvPicPr>
          <p:cNvPr descr="\mathbf{h}_t = f(\mathbf{x}_t, \mathbf{h}_{t-1}, \mathbf{W})" id="286" name="Google Shape;286;p22"/>
          <p:cNvPicPr preferRelativeResize="0"/>
          <p:nvPr/>
        </p:nvPicPr>
        <p:blipFill rotWithShape="1">
          <a:blip r:embed="rId3">
            <a:alphaModFix/>
          </a:blip>
          <a:srcRect b="0" l="0" r="0" t="0"/>
          <a:stretch/>
        </p:blipFill>
        <p:spPr>
          <a:xfrm>
            <a:off x="5588725" y="893025"/>
            <a:ext cx="3309263" cy="400200"/>
          </a:xfrm>
          <a:prstGeom prst="rect">
            <a:avLst/>
          </a:prstGeom>
          <a:noFill/>
          <a:ln>
            <a:noFill/>
          </a:ln>
        </p:spPr>
      </p:pic>
      <p:sp>
        <p:nvSpPr>
          <p:cNvPr id="287" name="Google Shape;287;p22"/>
          <p:cNvSpPr/>
          <p:nvPr/>
        </p:nvSpPr>
        <p:spPr>
          <a:xfrm>
            <a:off x="5544525" y="789500"/>
            <a:ext cx="3492000" cy="602700"/>
          </a:xfrm>
          <a:prstGeom prst="rect">
            <a:avLst/>
          </a:prstGeom>
          <a:solidFill>
            <a:srgbClr val="29D2F5">
              <a:alpha val="2117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2"/>
          <p:cNvSpPr/>
          <p:nvPr/>
        </p:nvSpPr>
        <p:spPr>
          <a:xfrm>
            <a:off x="1939725" y="937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89" name="Google Shape;289;p22"/>
          <p:cNvCxnSpPr/>
          <p:nvPr/>
        </p:nvCxnSpPr>
        <p:spPr>
          <a:xfrm flipH="1" rot="10800000">
            <a:off x="2237475" y="1481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90" name="Google Shape;290;p22"/>
          <p:cNvSpPr/>
          <p:nvPr/>
        </p:nvSpPr>
        <p:spPr>
          <a:xfrm>
            <a:off x="20726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cxnSp>
        <p:nvCxnSpPr>
          <p:cNvPr id="291" name="Google Shape;291;p22"/>
          <p:cNvCxnSpPr>
            <a:stCxn id="288" idx="6"/>
          </p:cNvCxnSpPr>
          <p:nvPr/>
        </p:nvCxnSpPr>
        <p:spPr>
          <a:xfrm>
            <a:off x="2539125" y="1209325"/>
            <a:ext cx="0" cy="0"/>
          </a:xfrm>
          <a:prstGeom prst="straightConnector1">
            <a:avLst/>
          </a:prstGeom>
          <a:noFill/>
          <a:ln cap="flat" cmpd="sng" w="9525">
            <a:solidFill>
              <a:srgbClr val="424242"/>
            </a:solidFill>
            <a:prstDash val="solid"/>
            <a:round/>
            <a:headEnd len="sm" w="sm" type="none"/>
            <a:tailEnd len="sm" w="sm" type="none"/>
          </a:ln>
        </p:spPr>
      </p:cxnSp>
      <p:sp>
        <p:nvSpPr>
          <p:cNvPr id="292" name="Google Shape;292;p22"/>
          <p:cNvSpPr txBox="1"/>
          <p:nvPr/>
        </p:nvSpPr>
        <p:spPr>
          <a:xfrm>
            <a:off x="1620675" y="797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cxnSp>
        <p:nvCxnSpPr>
          <p:cNvPr id="293" name="Google Shape;293;p22"/>
          <p:cNvCxnSpPr/>
          <p:nvPr/>
        </p:nvCxnSpPr>
        <p:spPr>
          <a:xfrm flipH="1" rot="10800000">
            <a:off x="2543925" y="1206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94" name="Google Shape;294;p22"/>
          <p:cNvSpPr/>
          <p:nvPr/>
        </p:nvSpPr>
        <p:spPr>
          <a:xfrm>
            <a:off x="2777925" y="937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95" name="Google Shape;295;p22"/>
          <p:cNvCxnSpPr/>
          <p:nvPr/>
        </p:nvCxnSpPr>
        <p:spPr>
          <a:xfrm flipH="1" rot="10800000">
            <a:off x="3075675" y="1481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96" name="Google Shape;296;p22"/>
          <p:cNvSpPr/>
          <p:nvPr/>
        </p:nvSpPr>
        <p:spPr>
          <a:xfrm>
            <a:off x="29108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cxnSp>
        <p:nvCxnSpPr>
          <p:cNvPr id="297" name="Google Shape;297;p22"/>
          <p:cNvCxnSpPr>
            <a:stCxn id="294" idx="6"/>
          </p:cNvCxnSpPr>
          <p:nvPr/>
        </p:nvCxnSpPr>
        <p:spPr>
          <a:xfrm>
            <a:off x="3377325" y="1209325"/>
            <a:ext cx="0" cy="0"/>
          </a:xfrm>
          <a:prstGeom prst="straightConnector1">
            <a:avLst/>
          </a:prstGeom>
          <a:noFill/>
          <a:ln cap="flat" cmpd="sng" w="9525">
            <a:solidFill>
              <a:srgbClr val="424242"/>
            </a:solidFill>
            <a:prstDash val="solid"/>
            <a:round/>
            <a:headEnd len="sm" w="sm" type="none"/>
            <a:tailEnd len="sm" w="sm" type="none"/>
          </a:ln>
        </p:spPr>
      </p:cxnSp>
      <p:sp>
        <p:nvSpPr>
          <p:cNvPr id="298" name="Google Shape;298;p22"/>
          <p:cNvSpPr txBox="1"/>
          <p:nvPr/>
        </p:nvSpPr>
        <p:spPr>
          <a:xfrm>
            <a:off x="2458875" y="797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cxnSp>
        <p:nvCxnSpPr>
          <p:cNvPr id="299" name="Google Shape;299;p22"/>
          <p:cNvCxnSpPr/>
          <p:nvPr/>
        </p:nvCxnSpPr>
        <p:spPr>
          <a:xfrm flipH="1" rot="10800000">
            <a:off x="3795900" y="1206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300" name="Google Shape;300;p22"/>
          <p:cNvSpPr/>
          <p:nvPr/>
        </p:nvSpPr>
        <p:spPr>
          <a:xfrm>
            <a:off x="4029900" y="937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301" name="Google Shape;301;p22"/>
          <p:cNvCxnSpPr/>
          <p:nvPr/>
        </p:nvCxnSpPr>
        <p:spPr>
          <a:xfrm flipH="1" rot="10800000">
            <a:off x="4327650" y="1481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302" name="Google Shape;302;p22"/>
          <p:cNvSpPr/>
          <p:nvPr/>
        </p:nvSpPr>
        <p:spPr>
          <a:xfrm>
            <a:off x="4162800"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cxnSp>
        <p:nvCxnSpPr>
          <p:cNvPr id="303" name="Google Shape;303;p22"/>
          <p:cNvCxnSpPr>
            <a:stCxn id="300" idx="6"/>
          </p:cNvCxnSpPr>
          <p:nvPr/>
        </p:nvCxnSpPr>
        <p:spPr>
          <a:xfrm>
            <a:off x="4629300" y="1209325"/>
            <a:ext cx="0" cy="0"/>
          </a:xfrm>
          <a:prstGeom prst="straightConnector1">
            <a:avLst/>
          </a:prstGeom>
          <a:noFill/>
          <a:ln cap="flat" cmpd="sng" w="9525">
            <a:solidFill>
              <a:srgbClr val="424242"/>
            </a:solidFill>
            <a:prstDash val="solid"/>
            <a:round/>
            <a:headEnd len="sm" w="sm" type="none"/>
            <a:tailEnd len="sm" w="sm" type="none"/>
          </a:ln>
        </p:spPr>
      </p:cxnSp>
      <p:sp>
        <p:nvSpPr>
          <p:cNvPr id="304" name="Google Shape;304;p22"/>
          <p:cNvSpPr txBox="1"/>
          <p:nvPr/>
        </p:nvSpPr>
        <p:spPr>
          <a:xfrm>
            <a:off x="3710850" y="797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sp>
        <p:nvSpPr>
          <p:cNvPr id="305" name="Google Shape;305;p22"/>
          <p:cNvSpPr txBox="1"/>
          <p:nvPr/>
        </p:nvSpPr>
        <p:spPr>
          <a:xfrm>
            <a:off x="3352900" y="980125"/>
            <a:ext cx="46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306" name="Google Shape;306;p22"/>
          <p:cNvCxnSpPr/>
          <p:nvPr/>
        </p:nvCxnSpPr>
        <p:spPr>
          <a:xfrm flipH="1" rot="10800000">
            <a:off x="4634100" y="1206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307" name="Google Shape;307;p22"/>
          <p:cNvSpPr txBox="1"/>
          <p:nvPr/>
        </p:nvSpPr>
        <p:spPr>
          <a:xfrm>
            <a:off x="4838900" y="987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308" name="Google Shape;308;p22"/>
          <p:cNvSpPr txBox="1"/>
          <p:nvPr/>
        </p:nvSpPr>
        <p:spPr>
          <a:xfrm>
            <a:off x="3253650" y="797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3</a:t>
            </a:r>
            <a:endParaRPr b="0" i="0" sz="1100" u="none" cap="none" strike="noStrike">
              <a:solidFill>
                <a:srgbClr val="000000"/>
              </a:solidFill>
              <a:latin typeface="Arial"/>
              <a:ea typeface="Arial"/>
              <a:cs typeface="Arial"/>
              <a:sym typeface="Arial"/>
            </a:endParaRPr>
          </a:p>
        </p:txBody>
      </p:sp>
      <p:sp>
        <p:nvSpPr>
          <p:cNvPr id="309" name="Google Shape;309;p22"/>
          <p:cNvSpPr txBox="1"/>
          <p:nvPr/>
        </p:nvSpPr>
        <p:spPr>
          <a:xfrm>
            <a:off x="331500" y="2523875"/>
            <a:ext cx="8481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Once unfolded, RNN can be represented as a single </a:t>
            </a:r>
            <a:r>
              <a:rPr b="1" i="0" lang="en-GB" sz="1400" u="none" cap="none" strike="noStrike">
                <a:solidFill>
                  <a:srgbClr val="000000"/>
                </a:solidFill>
                <a:latin typeface="Roboto"/>
                <a:ea typeface="Roboto"/>
                <a:cs typeface="Roboto"/>
                <a:sym typeface="Roboto"/>
              </a:rPr>
              <a:t>big computational graph</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310" name="Google Shape;310;p22"/>
          <p:cNvSpPr txBox="1"/>
          <p:nvPr/>
        </p:nvSpPr>
        <p:spPr>
          <a:xfrm>
            <a:off x="331500" y="2956300"/>
            <a:ext cx="8481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see a recurrent neural network as a</a:t>
            </a:r>
            <a:r>
              <a:rPr b="1" i="0" lang="en-GB" sz="1400" u="none" cap="none" strike="noStrike">
                <a:solidFill>
                  <a:srgbClr val="000000"/>
                </a:solidFill>
                <a:latin typeface="Roboto"/>
                <a:ea typeface="Roboto"/>
                <a:cs typeface="Roboto"/>
                <a:sym typeface="Roboto"/>
              </a:rPr>
              <a:t> deep neural network</a:t>
            </a:r>
            <a:r>
              <a:rPr b="0" i="0" lang="en-GB" sz="1400" u="none" cap="none" strike="noStrike">
                <a:solidFill>
                  <a:srgbClr val="000000"/>
                </a:solidFill>
                <a:latin typeface="Roboto"/>
                <a:ea typeface="Roboto"/>
                <a:cs typeface="Roboto"/>
                <a:sym typeface="Roboto"/>
              </a:rPr>
              <a:t>, which is deep in the </a:t>
            </a:r>
            <a:r>
              <a:rPr b="1" i="0" lang="en-GB" sz="1400" u="none" cap="none" strike="noStrike">
                <a:solidFill>
                  <a:srgbClr val="000000"/>
                </a:solidFill>
                <a:latin typeface="Roboto"/>
                <a:ea typeface="Roboto"/>
                <a:cs typeface="Roboto"/>
                <a:sym typeface="Roboto"/>
              </a:rPr>
              <a:t>time axis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311" name="Google Shape;311;p22"/>
          <p:cNvSpPr txBox="1"/>
          <p:nvPr/>
        </p:nvSpPr>
        <p:spPr>
          <a:xfrm>
            <a:off x="331500" y="3413500"/>
            <a:ext cx="8481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RNNs can be used for </a:t>
            </a:r>
            <a:r>
              <a:rPr b="1" i="0" lang="en-GB" sz="1400" u="none" cap="none" strike="noStrike">
                <a:solidFill>
                  <a:srgbClr val="000000"/>
                </a:solidFill>
                <a:latin typeface="Roboto"/>
                <a:ea typeface="Roboto"/>
                <a:cs typeface="Roboto"/>
                <a:sym typeface="Roboto"/>
              </a:rPr>
              <a:t>different types</a:t>
            </a:r>
            <a:r>
              <a:rPr b="0" i="0" lang="en-GB" sz="1400" u="none" cap="none" strike="noStrike">
                <a:solidFill>
                  <a:srgbClr val="000000"/>
                </a:solidFill>
                <a:latin typeface="Roboto"/>
                <a:ea typeface="Roboto"/>
                <a:cs typeface="Roboto"/>
                <a:sym typeface="Roboto"/>
              </a:rPr>
              <a:t> of </a:t>
            </a:r>
            <a:r>
              <a:rPr b="1" i="0" lang="en-GB" sz="1400" u="none" cap="none" strike="noStrike">
                <a:solidFill>
                  <a:srgbClr val="000000"/>
                </a:solidFill>
                <a:latin typeface="Roboto"/>
                <a:ea typeface="Roboto"/>
                <a:cs typeface="Roboto"/>
                <a:sym typeface="Roboto"/>
              </a:rPr>
              <a:t>problems, </a:t>
            </a:r>
            <a:r>
              <a:rPr b="0" i="0" lang="en-GB" sz="1400" u="none" cap="none" strike="noStrike">
                <a:solidFill>
                  <a:srgbClr val="000000"/>
                </a:solidFill>
                <a:latin typeface="Roboto"/>
                <a:ea typeface="Roboto"/>
                <a:cs typeface="Roboto"/>
                <a:sym typeface="Roboto"/>
              </a:rPr>
              <a:t>that include:</a:t>
            </a:r>
            <a:endParaRPr b="0" i="0" sz="1400" u="none" cap="none" strike="noStrike">
              <a:solidFill>
                <a:srgbClr val="000000"/>
              </a:solidFill>
              <a:latin typeface="Roboto"/>
              <a:ea typeface="Roboto"/>
              <a:cs typeface="Roboto"/>
              <a:sym typeface="Roboto"/>
            </a:endParaRPr>
          </a:p>
        </p:txBody>
      </p:sp>
      <p:sp>
        <p:nvSpPr>
          <p:cNvPr id="312" name="Google Shape;312;p22"/>
          <p:cNvSpPr txBox="1"/>
          <p:nvPr/>
        </p:nvSpPr>
        <p:spPr>
          <a:xfrm>
            <a:off x="969475" y="3839600"/>
            <a:ext cx="7164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Problems where we need a</a:t>
            </a:r>
            <a:r>
              <a:rPr b="1" i="0" lang="en-GB" sz="1400" u="none" cap="none" strike="noStrike">
                <a:solidFill>
                  <a:srgbClr val="000000"/>
                </a:solidFill>
                <a:latin typeface="Roboto"/>
                <a:ea typeface="Roboto"/>
                <a:cs typeface="Roboto"/>
                <a:sym typeface="Roboto"/>
              </a:rPr>
              <a:t> prediction at each time step</a:t>
            </a:r>
            <a:r>
              <a:rPr b="0" i="0" lang="en-GB" sz="1400" u="none" cap="none" strike="noStrike">
                <a:solidFill>
                  <a:srgbClr val="000000"/>
                </a:solidFill>
                <a:latin typeface="Roboto"/>
                <a:ea typeface="Roboto"/>
                <a:cs typeface="Roboto"/>
                <a:sym typeface="Roboto"/>
              </a:rPr>
              <a:t> (Many-to-many). </a:t>
            </a:r>
            <a:r>
              <a:rPr b="1"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313" name="Google Shape;313;p22"/>
          <p:cNvSpPr txBox="1"/>
          <p:nvPr/>
        </p:nvSpPr>
        <p:spPr>
          <a:xfrm>
            <a:off x="969475" y="4144400"/>
            <a:ext cx="7164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Problems where we need a single</a:t>
            </a:r>
            <a:r>
              <a:rPr b="1" i="0" lang="en-GB" sz="1400" u="none" cap="none" strike="noStrike">
                <a:solidFill>
                  <a:srgbClr val="000000"/>
                </a:solidFill>
                <a:latin typeface="Roboto"/>
                <a:ea typeface="Roboto"/>
                <a:cs typeface="Roboto"/>
                <a:sym typeface="Roboto"/>
              </a:rPr>
              <a:t> prediction at the end</a:t>
            </a:r>
            <a:r>
              <a:rPr b="0" i="0" lang="en-GB" sz="1400" u="none" cap="none" strike="noStrike">
                <a:solidFill>
                  <a:srgbClr val="000000"/>
                </a:solidFill>
                <a:latin typeface="Roboto"/>
                <a:ea typeface="Roboto"/>
                <a:cs typeface="Roboto"/>
                <a:sym typeface="Roboto"/>
              </a:rPr>
              <a:t> (Many-to-one).</a:t>
            </a:r>
            <a:endParaRPr b="0" i="0" sz="1400" u="none" cap="none" strike="noStrike">
              <a:solidFill>
                <a:srgbClr val="000000"/>
              </a:solidFill>
              <a:latin typeface="Arial"/>
              <a:ea typeface="Arial"/>
              <a:cs typeface="Arial"/>
              <a:sym typeface="Arial"/>
            </a:endParaRPr>
          </a:p>
        </p:txBody>
      </p:sp>
      <p:sp>
        <p:nvSpPr>
          <p:cNvPr id="314" name="Google Shape;314;p22"/>
          <p:cNvSpPr txBox="1"/>
          <p:nvPr/>
        </p:nvSpPr>
        <p:spPr>
          <a:xfrm>
            <a:off x="969475" y="4497175"/>
            <a:ext cx="7795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Problems where we want to turn the </a:t>
            </a:r>
            <a:r>
              <a:rPr b="1" i="0" lang="en-GB" sz="1400" u="none" cap="none" strike="noStrike">
                <a:solidFill>
                  <a:srgbClr val="000000"/>
                </a:solidFill>
                <a:latin typeface="Roboto"/>
                <a:ea typeface="Roboto"/>
                <a:cs typeface="Roboto"/>
                <a:sym typeface="Roboto"/>
              </a:rPr>
              <a:t>input sequence </a:t>
            </a:r>
            <a:r>
              <a:rPr b="0" i="0" lang="en-GB" sz="1400" u="none" cap="none" strike="noStrike">
                <a:solidFill>
                  <a:srgbClr val="000000"/>
                </a:solidFill>
                <a:latin typeface="Roboto"/>
                <a:ea typeface="Roboto"/>
                <a:cs typeface="Roboto"/>
                <a:sym typeface="Roboto"/>
              </a:rPr>
              <a:t>of length T</a:t>
            </a:r>
            <a:r>
              <a:rPr b="1" i="0" lang="en-GB" sz="14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into an </a:t>
            </a:r>
            <a:r>
              <a:rPr b="1" i="0" lang="en-GB" sz="1400" u="none" cap="none" strike="noStrike">
                <a:solidFill>
                  <a:srgbClr val="000000"/>
                </a:solidFill>
                <a:latin typeface="Roboto"/>
                <a:ea typeface="Roboto"/>
                <a:cs typeface="Roboto"/>
                <a:sym typeface="Roboto"/>
              </a:rPr>
              <a:t>output sequence of</a:t>
            </a:r>
            <a:r>
              <a:rPr b="0" i="0" lang="en-GB" sz="1400" u="none" cap="none" strike="noStrike">
                <a:solidFill>
                  <a:srgbClr val="000000"/>
                </a:solidFill>
                <a:latin typeface="Roboto"/>
                <a:ea typeface="Roboto"/>
                <a:cs typeface="Roboto"/>
                <a:sym typeface="Roboto"/>
              </a:rPr>
              <a:t> length S </a:t>
            </a:r>
            <a:r>
              <a:rPr b="1" i="0" lang="en-GB" sz="1400" u="none" cap="none" strike="noStrike">
                <a:solidFill>
                  <a:srgbClr val="000000"/>
                </a:solidFill>
                <a:latin typeface="Roboto"/>
                <a:ea typeface="Roboto"/>
                <a:cs typeface="Roboto"/>
                <a:sym typeface="Roboto"/>
              </a:rPr>
              <a:t>(Seq-to-seq</a:t>
            </a:r>
            <a:r>
              <a:rPr b="0" i="0" lang="en-GB" sz="1400" u="none" cap="none" strike="noStrike">
                <a:solidFill>
                  <a:srgbClr val="000000"/>
                </a:solidFill>
                <a:latin typeface="Roboto"/>
                <a:ea typeface="Roboto"/>
                <a:cs typeface="Roboto"/>
                <a:sym typeface="Roboto"/>
              </a:rPr>
              <a:t>).</a:t>
            </a:r>
            <a:r>
              <a:rPr b="1"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18" name="Shape 318"/>
        <p:cNvGrpSpPr/>
        <p:nvPr/>
      </p:nvGrpSpPr>
      <p:grpSpPr>
        <a:xfrm>
          <a:off x="0" y="0"/>
          <a:ext cx="0" cy="0"/>
          <a:chOff x="0" y="0"/>
          <a:chExt cx="0" cy="0"/>
        </a:xfrm>
      </p:grpSpPr>
      <p:sp>
        <p:nvSpPr>
          <p:cNvPr id="319" name="Google Shape;319;p23"/>
          <p:cNvSpPr/>
          <p:nvPr/>
        </p:nvSpPr>
        <p:spPr>
          <a:xfrm>
            <a:off x="883500" y="906275"/>
            <a:ext cx="3906300" cy="2163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Many-to-Many Problems</a:t>
            </a:r>
            <a:endParaRPr sz="2600"/>
          </a:p>
        </p:txBody>
      </p:sp>
      <p:sp>
        <p:nvSpPr>
          <p:cNvPr id="321" name="Google Shape;321;p23"/>
          <p:cNvSpPr/>
          <p:nvPr/>
        </p:nvSpPr>
        <p:spPr>
          <a:xfrm>
            <a:off x="1101525" y="3299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322" name="Google Shape;322;p23"/>
          <p:cNvCxnSpPr/>
          <p:nvPr/>
        </p:nvCxnSpPr>
        <p:spPr>
          <a:xfrm flipH="1" rot="10800000">
            <a:off x="1399275" y="3843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323" name="Google Shape;323;p23"/>
          <p:cNvSpPr/>
          <p:nvPr/>
        </p:nvSpPr>
        <p:spPr>
          <a:xfrm>
            <a:off x="472425" y="3380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324" name="Google Shape;324;p23"/>
          <p:cNvCxnSpPr/>
          <p:nvPr/>
        </p:nvCxnSpPr>
        <p:spPr>
          <a:xfrm flipH="1" rot="10800000">
            <a:off x="882950" y="3568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325" name="Google Shape;325;p23"/>
          <p:cNvSpPr/>
          <p:nvPr/>
        </p:nvSpPr>
        <p:spPr>
          <a:xfrm>
            <a:off x="1234425" y="4295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cxnSp>
        <p:nvCxnSpPr>
          <p:cNvPr id="326" name="Google Shape;326;p23"/>
          <p:cNvCxnSpPr/>
          <p:nvPr/>
        </p:nvCxnSpPr>
        <p:spPr>
          <a:xfrm flipH="1" rot="10800000">
            <a:off x="1705725" y="35688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327" name="Google Shape;327;p23"/>
          <p:cNvCxnSpPr>
            <a:stCxn id="321" idx="6"/>
          </p:cNvCxnSpPr>
          <p:nvPr/>
        </p:nvCxnSpPr>
        <p:spPr>
          <a:xfrm>
            <a:off x="1700925" y="3571525"/>
            <a:ext cx="0" cy="0"/>
          </a:xfrm>
          <a:prstGeom prst="straightConnector1">
            <a:avLst/>
          </a:prstGeom>
          <a:noFill/>
          <a:ln cap="flat" cmpd="sng" w="9525">
            <a:solidFill>
              <a:srgbClr val="424242"/>
            </a:solidFill>
            <a:prstDash val="solid"/>
            <a:round/>
            <a:headEnd len="sm" w="sm" type="none"/>
            <a:tailEnd len="sm" w="sm" type="none"/>
          </a:ln>
        </p:spPr>
      </p:cxnSp>
      <p:sp>
        <p:nvSpPr>
          <p:cNvPr id="328" name="Google Shape;328;p23"/>
          <p:cNvSpPr/>
          <p:nvPr/>
        </p:nvSpPr>
        <p:spPr>
          <a:xfrm>
            <a:off x="1939725" y="3299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329" name="Google Shape;329;p23"/>
          <p:cNvCxnSpPr/>
          <p:nvPr/>
        </p:nvCxnSpPr>
        <p:spPr>
          <a:xfrm flipH="1" rot="10800000">
            <a:off x="2237475" y="3843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330" name="Google Shape;330;p23"/>
          <p:cNvSpPr/>
          <p:nvPr/>
        </p:nvSpPr>
        <p:spPr>
          <a:xfrm>
            <a:off x="2072625" y="4295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cxnSp>
        <p:nvCxnSpPr>
          <p:cNvPr id="331" name="Google Shape;331;p23"/>
          <p:cNvCxnSpPr>
            <a:stCxn id="328" idx="6"/>
          </p:cNvCxnSpPr>
          <p:nvPr/>
        </p:nvCxnSpPr>
        <p:spPr>
          <a:xfrm>
            <a:off x="2539125" y="3571525"/>
            <a:ext cx="0" cy="0"/>
          </a:xfrm>
          <a:prstGeom prst="straightConnector1">
            <a:avLst/>
          </a:prstGeom>
          <a:noFill/>
          <a:ln cap="flat" cmpd="sng" w="9525">
            <a:solidFill>
              <a:srgbClr val="424242"/>
            </a:solidFill>
            <a:prstDash val="solid"/>
            <a:round/>
            <a:headEnd len="sm" w="sm" type="none"/>
            <a:tailEnd len="sm" w="sm" type="none"/>
          </a:ln>
        </p:spPr>
      </p:cxnSp>
      <p:sp>
        <p:nvSpPr>
          <p:cNvPr id="332" name="Google Shape;332;p23"/>
          <p:cNvSpPr txBox="1"/>
          <p:nvPr/>
        </p:nvSpPr>
        <p:spPr>
          <a:xfrm>
            <a:off x="1620675" y="3235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cxnSp>
        <p:nvCxnSpPr>
          <p:cNvPr id="333" name="Google Shape;333;p23"/>
          <p:cNvCxnSpPr/>
          <p:nvPr/>
        </p:nvCxnSpPr>
        <p:spPr>
          <a:xfrm flipH="1" rot="10800000">
            <a:off x="2543925" y="3568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334" name="Google Shape;334;p23"/>
          <p:cNvSpPr/>
          <p:nvPr/>
        </p:nvSpPr>
        <p:spPr>
          <a:xfrm>
            <a:off x="2777925" y="3299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335" name="Google Shape;335;p23"/>
          <p:cNvCxnSpPr/>
          <p:nvPr/>
        </p:nvCxnSpPr>
        <p:spPr>
          <a:xfrm flipH="1" rot="10800000">
            <a:off x="3075675" y="3843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336" name="Google Shape;336;p23"/>
          <p:cNvSpPr/>
          <p:nvPr/>
        </p:nvSpPr>
        <p:spPr>
          <a:xfrm>
            <a:off x="2910825" y="4295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cxnSp>
        <p:nvCxnSpPr>
          <p:cNvPr id="337" name="Google Shape;337;p23"/>
          <p:cNvCxnSpPr>
            <a:stCxn id="334" idx="6"/>
          </p:cNvCxnSpPr>
          <p:nvPr/>
        </p:nvCxnSpPr>
        <p:spPr>
          <a:xfrm>
            <a:off x="3377325" y="3571525"/>
            <a:ext cx="0" cy="0"/>
          </a:xfrm>
          <a:prstGeom prst="straightConnector1">
            <a:avLst/>
          </a:prstGeom>
          <a:noFill/>
          <a:ln cap="flat" cmpd="sng" w="9525">
            <a:solidFill>
              <a:srgbClr val="424242"/>
            </a:solidFill>
            <a:prstDash val="solid"/>
            <a:round/>
            <a:headEnd len="sm" w="sm" type="none"/>
            <a:tailEnd len="sm" w="sm" type="none"/>
          </a:ln>
        </p:spPr>
      </p:cxnSp>
      <p:sp>
        <p:nvSpPr>
          <p:cNvPr id="338" name="Google Shape;338;p23"/>
          <p:cNvSpPr txBox="1"/>
          <p:nvPr/>
        </p:nvSpPr>
        <p:spPr>
          <a:xfrm>
            <a:off x="2458875" y="31596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cxnSp>
        <p:nvCxnSpPr>
          <p:cNvPr id="339" name="Google Shape;339;p23"/>
          <p:cNvCxnSpPr/>
          <p:nvPr/>
        </p:nvCxnSpPr>
        <p:spPr>
          <a:xfrm flipH="1" rot="10800000">
            <a:off x="3795900" y="3568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340" name="Google Shape;340;p23"/>
          <p:cNvSpPr/>
          <p:nvPr/>
        </p:nvSpPr>
        <p:spPr>
          <a:xfrm>
            <a:off x="4029900" y="3299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341" name="Google Shape;341;p23"/>
          <p:cNvCxnSpPr/>
          <p:nvPr/>
        </p:nvCxnSpPr>
        <p:spPr>
          <a:xfrm flipH="1" rot="10800000">
            <a:off x="4327650" y="38436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342" name="Google Shape;342;p23"/>
          <p:cNvSpPr/>
          <p:nvPr/>
        </p:nvSpPr>
        <p:spPr>
          <a:xfrm>
            <a:off x="4162800" y="42952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cxnSp>
        <p:nvCxnSpPr>
          <p:cNvPr id="343" name="Google Shape;343;p23"/>
          <p:cNvCxnSpPr>
            <a:stCxn id="340" idx="6"/>
          </p:cNvCxnSpPr>
          <p:nvPr/>
        </p:nvCxnSpPr>
        <p:spPr>
          <a:xfrm>
            <a:off x="4629300" y="3571525"/>
            <a:ext cx="0" cy="0"/>
          </a:xfrm>
          <a:prstGeom prst="straightConnector1">
            <a:avLst/>
          </a:prstGeom>
          <a:noFill/>
          <a:ln cap="flat" cmpd="sng" w="9525">
            <a:solidFill>
              <a:srgbClr val="424242"/>
            </a:solidFill>
            <a:prstDash val="solid"/>
            <a:round/>
            <a:headEnd len="sm" w="sm" type="none"/>
            <a:tailEnd len="sm" w="sm" type="none"/>
          </a:ln>
        </p:spPr>
      </p:cxnSp>
      <p:sp>
        <p:nvSpPr>
          <p:cNvPr id="344" name="Google Shape;344;p23"/>
          <p:cNvSpPr txBox="1"/>
          <p:nvPr/>
        </p:nvSpPr>
        <p:spPr>
          <a:xfrm>
            <a:off x="3710850" y="31596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sp>
        <p:nvSpPr>
          <p:cNvPr id="345" name="Google Shape;345;p23"/>
          <p:cNvSpPr txBox="1"/>
          <p:nvPr/>
        </p:nvSpPr>
        <p:spPr>
          <a:xfrm>
            <a:off x="3352900" y="3342325"/>
            <a:ext cx="46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346" name="Google Shape;346;p23"/>
          <p:cNvCxnSpPr/>
          <p:nvPr/>
        </p:nvCxnSpPr>
        <p:spPr>
          <a:xfrm flipH="1" rot="10800000">
            <a:off x="4634100" y="3568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347" name="Google Shape;347;p23"/>
          <p:cNvSpPr txBox="1"/>
          <p:nvPr/>
        </p:nvSpPr>
        <p:spPr>
          <a:xfrm>
            <a:off x="4838900" y="33499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348" name="Google Shape;348;p23"/>
          <p:cNvSpPr txBox="1"/>
          <p:nvPr/>
        </p:nvSpPr>
        <p:spPr>
          <a:xfrm>
            <a:off x="3253650" y="31596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3</a:t>
            </a:r>
            <a:endParaRPr b="0" i="0" sz="1100" u="none" cap="none" strike="noStrike">
              <a:solidFill>
                <a:srgbClr val="000000"/>
              </a:solidFill>
              <a:latin typeface="Arial"/>
              <a:ea typeface="Arial"/>
              <a:cs typeface="Arial"/>
              <a:sym typeface="Arial"/>
            </a:endParaRPr>
          </a:p>
        </p:txBody>
      </p:sp>
      <p:sp>
        <p:nvSpPr>
          <p:cNvPr id="349" name="Google Shape;349;p23"/>
          <p:cNvSpPr/>
          <p:nvPr/>
        </p:nvSpPr>
        <p:spPr>
          <a:xfrm>
            <a:off x="1097625" y="15390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350" name="Google Shape;350;p23"/>
          <p:cNvSpPr txBox="1"/>
          <p:nvPr/>
        </p:nvSpPr>
        <p:spPr>
          <a:xfrm>
            <a:off x="1021575" y="1612338"/>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351" name="Google Shape;351;p23"/>
          <p:cNvSpPr/>
          <p:nvPr/>
        </p:nvSpPr>
        <p:spPr>
          <a:xfrm>
            <a:off x="1101525" y="23136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352" name="Google Shape;352;p23"/>
          <p:cNvCxnSpPr/>
          <p:nvPr/>
        </p:nvCxnSpPr>
        <p:spPr>
          <a:xfrm flipH="1" rot="10800000">
            <a:off x="1400200" y="2857825"/>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353" name="Google Shape;353;p23"/>
          <p:cNvCxnSpPr/>
          <p:nvPr/>
        </p:nvCxnSpPr>
        <p:spPr>
          <a:xfrm rot="10800000">
            <a:off x="1395375" y="2091000"/>
            <a:ext cx="3900" cy="214800"/>
          </a:xfrm>
          <a:prstGeom prst="straightConnector1">
            <a:avLst/>
          </a:prstGeom>
          <a:noFill/>
          <a:ln cap="flat" cmpd="sng" w="9525">
            <a:solidFill>
              <a:srgbClr val="424242"/>
            </a:solidFill>
            <a:prstDash val="solid"/>
            <a:round/>
            <a:headEnd len="sm" w="sm" type="none"/>
            <a:tailEnd len="med" w="med" type="triangle"/>
          </a:ln>
        </p:spPr>
      </p:cxnSp>
      <p:sp>
        <p:nvSpPr>
          <p:cNvPr id="354" name="Google Shape;354;p23"/>
          <p:cNvSpPr/>
          <p:nvPr/>
        </p:nvSpPr>
        <p:spPr>
          <a:xfrm>
            <a:off x="1209550" y="10303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1</a:t>
            </a:r>
            <a:endParaRPr b="1" i="0" sz="1600" u="none" cap="none" strike="noStrike">
              <a:solidFill>
                <a:srgbClr val="000000"/>
              </a:solidFill>
              <a:latin typeface="Arial"/>
              <a:ea typeface="Arial"/>
              <a:cs typeface="Arial"/>
              <a:sym typeface="Arial"/>
            </a:endParaRPr>
          </a:p>
        </p:txBody>
      </p:sp>
      <p:cxnSp>
        <p:nvCxnSpPr>
          <p:cNvPr id="355" name="Google Shape;355;p23"/>
          <p:cNvCxnSpPr>
            <a:stCxn id="354" idx="2"/>
          </p:cNvCxnSpPr>
          <p:nvPr/>
        </p:nvCxnSpPr>
        <p:spPr>
          <a:xfrm flipH="1">
            <a:off x="1405300" y="1353450"/>
            <a:ext cx="3900" cy="189900"/>
          </a:xfrm>
          <a:prstGeom prst="straightConnector1">
            <a:avLst/>
          </a:prstGeom>
          <a:noFill/>
          <a:ln cap="flat" cmpd="sng" w="9525">
            <a:solidFill>
              <a:srgbClr val="424242"/>
            </a:solidFill>
            <a:prstDash val="solid"/>
            <a:round/>
            <a:headEnd len="sm" w="sm" type="none"/>
            <a:tailEnd len="med" w="med" type="triangle"/>
          </a:ln>
        </p:spPr>
      </p:cxnSp>
      <p:sp>
        <p:nvSpPr>
          <p:cNvPr id="356" name="Google Shape;356;p23"/>
          <p:cNvSpPr/>
          <p:nvPr/>
        </p:nvSpPr>
        <p:spPr>
          <a:xfrm>
            <a:off x="1935825" y="15390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357" name="Google Shape;357;p23"/>
          <p:cNvSpPr txBox="1"/>
          <p:nvPr/>
        </p:nvSpPr>
        <p:spPr>
          <a:xfrm>
            <a:off x="1859775" y="1612338"/>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358" name="Google Shape;358;p23"/>
          <p:cNvSpPr/>
          <p:nvPr/>
        </p:nvSpPr>
        <p:spPr>
          <a:xfrm>
            <a:off x="1939725" y="23136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359" name="Google Shape;359;p23"/>
          <p:cNvCxnSpPr/>
          <p:nvPr/>
        </p:nvCxnSpPr>
        <p:spPr>
          <a:xfrm flipH="1" rot="10800000">
            <a:off x="2238400" y="2857825"/>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360" name="Google Shape;360;p23"/>
          <p:cNvCxnSpPr/>
          <p:nvPr/>
        </p:nvCxnSpPr>
        <p:spPr>
          <a:xfrm rot="10800000">
            <a:off x="2233575" y="2091000"/>
            <a:ext cx="3900" cy="214800"/>
          </a:xfrm>
          <a:prstGeom prst="straightConnector1">
            <a:avLst/>
          </a:prstGeom>
          <a:noFill/>
          <a:ln cap="flat" cmpd="sng" w="9525">
            <a:solidFill>
              <a:srgbClr val="424242"/>
            </a:solidFill>
            <a:prstDash val="solid"/>
            <a:round/>
            <a:headEnd len="sm" w="sm" type="none"/>
            <a:tailEnd len="med" w="med" type="triangle"/>
          </a:ln>
        </p:spPr>
      </p:cxnSp>
      <p:sp>
        <p:nvSpPr>
          <p:cNvPr id="361" name="Google Shape;361;p23"/>
          <p:cNvSpPr/>
          <p:nvPr/>
        </p:nvSpPr>
        <p:spPr>
          <a:xfrm>
            <a:off x="2047750" y="10303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2</a:t>
            </a:r>
            <a:endParaRPr b="1" i="0" sz="1600" u="none" cap="none" strike="noStrike">
              <a:solidFill>
                <a:srgbClr val="000000"/>
              </a:solidFill>
              <a:latin typeface="Arial"/>
              <a:ea typeface="Arial"/>
              <a:cs typeface="Arial"/>
              <a:sym typeface="Arial"/>
            </a:endParaRPr>
          </a:p>
        </p:txBody>
      </p:sp>
      <p:cxnSp>
        <p:nvCxnSpPr>
          <p:cNvPr id="362" name="Google Shape;362;p23"/>
          <p:cNvCxnSpPr>
            <a:stCxn id="361" idx="2"/>
          </p:cNvCxnSpPr>
          <p:nvPr/>
        </p:nvCxnSpPr>
        <p:spPr>
          <a:xfrm flipH="1">
            <a:off x="2243500" y="1353450"/>
            <a:ext cx="3900" cy="189900"/>
          </a:xfrm>
          <a:prstGeom prst="straightConnector1">
            <a:avLst/>
          </a:prstGeom>
          <a:noFill/>
          <a:ln cap="flat" cmpd="sng" w="9525">
            <a:solidFill>
              <a:srgbClr val="424242"/>
            </a:solidFill>
            <a:prstDash val="solid"/>
            <a:round/>
            <a:headEnd len="sm" w="sm" type="none"/>
            <a:tailEnd len="med" w="med" type="triangle"/>
          </a:ln>
        </p:spPr>
      </p:cxnSp>
      <p:sp>
        <p:nvSpPr>
          <p:cNvPr id="363" name="Google Shape;363;p23"/>
          <p:cNvSpPr/>
          <p:nvPr/>
        </p:nvSpPr>
        <p:spPr>
          <a:xfrm>
            <a:off x="2850225" y="15390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364" name="Google Shape;364;p23"/>
          <p:cNvSpPr txBox="1"/>
          <p:nvPr/>
        </p:nvSpPr>
        <p:spPr>
          <a:xfrm>
            <a:off x="2774175" y="1612338"/>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365" name="Google Shape;365;p23"/>
          <p:cNvSpPr/>
          <p:nvPr/>
        </p:nvSpPr>
        <p:spPr>
          <a:xfrm>
            <a:off x="2854125" y="23136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366" name="Google Shape;366;p23"/>
          <p:cNvCxnSpPr/>
          <p:nvPr/>
        </p:nvCxnSpPr>
        <p:spPr>
          <a:xfrm flipH="1" rot="10800000">
            <a:off x="3152800" y="2857825"/>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367" name="Google Shape;367;p23"/>
          <p:cNvCxnSpPr/>
          <p:nvPr/>
        </p:nvCxnSpPr>
        <p:spPr>
          <a:xfrm rot="10800000">
            <a:off x="3147975" y="2091000"/>
            <a:ext cx="3900" cy="214800"/>
          </a:xfrm>
          <a:prstGeom prst="straightConnector1">
            <a:avLst/>
          </a:prstGeom>
          <a:noFill/>
          <a:ln cap="flat" cmpd="sng" w="9525">
            <a:solidFill>
              <a:srgbClr val="424242"/>
            </a:solidFill>
            <a:prstDash val="solid"/>
            <a:round/>
            <a:headEnd len="sm" w="sm" type="none"/>
            <a:tailEnd len="med" w="med" type="triangle"/>
          </a:ln>
        </p:spPr>
      </p:cxnSp>
      <p:sp>
        <p:nvSpPr>
          <p:cNvPr id="368" name="Google Shape;368;p23"/>
          <p:cNvSpPr/>
          <p:nvPr/>
        </p:nvSpPr>
        <p:spPr>
          <a:xfrm>
            <a:off x="2962150" y="10303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3</a:t>
            </a:r>
            <a:endParaRPr b="1" i="0" sz="1600" u="none" cap="none" strike="noStrike">
              <a:solidFill>
                <a:srgbClr val="000000"/>
              </a:solidFill>
              <a:latin typeface="Arial"/>
              <a:ea typeface="Arial"/>
              <a:cs typeface="Arial"/>
              <a:sym typeface="Arial"/>
            </a:endParaRPr>
          </a:p>
        </p:txBody>
      </p:sp>
      <p:cxnSp>
        <p:nvCxnSpPr>
          <p:cNvPr id="369" name="Google Shape;369;p23"/>
          <p:cNvCxnSpPr>
            <a:stCxn id="368" idx="2"/>
          </p:cNvCxnSpPr>
          <p:nvPr/>
        </p:nvCxnSpPr>
        <p:spPr>
          <a:xfrm flipH="1">
            <a:off x="3157900" y="1353450"/>
            <a:ext cx="3900" cy="189900"/>
          </a:xfrm>
          <a:prstGeom prst="straightConnector1">
            <a:avLst/>
          </a:prstGeom>
          <a:noFill/>
          <a:ln cap="flat" cmpd="sng" w="9525">
            <a:solidFill>
              <a:srgbClr val="424242"/>
            </a:solidFill>
            <a:prstDash val="solid"/>
            <a:round/>
            <a:headEnd len="sm" w="sm" type="none"/>
            <a:tailEnd len="med" w="med" type="triangle"/>
          </a:ln>
        </p:spPr>
      </p:cxnSp>
      <p:sp>
        <p:nvSpPr>
          <p:cNvPr id="370" name="Google Shape;370;p23"/>
          <p:cNvSpPr txBox="1"/>
          <p:nvPr/>
        </p:nvSpPr>
        <p:spPr>
          <a:xfrm>
            <a:off x="1392075" y="27786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sp>
        <p:nvSpPr>
          <p:cNvPr id="371" name="Google Shape;371;p23"/>
          <p:cNvSpPr txBox="1"/>
          <p:nvPr/>
        </p:nvSpPr>
        <p:spPr>
          <a:xfrm>
            <a:off x="2230275" y="27786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sp>
        <p:nvSpPr>
          <p:cNvPr id="372" name="Google Shape;372;p23"/>
          <p:cNvSpPr txBox="1"/>
          <p:nvPr/>
        </p:nvSpPr>
        <p:spPr>
          <a:xfrm>
            <a:off x="3144675" y="27786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3</a:t>
            </a:r>
            <a:endParaRPr b="0" i="0" sz="1100" u="none" cap="none" strike="noStrike">
              <a:solidFill>
                <a:srgbClr val="000000"/>
              </a:solidFill>
              <a:latin typeface="Arial"/>
              <a:ea typeface="Arial"/>
              <a:cs typeface="Arial"/>
              <a:sym typeface="Arial"/>
            </a:endParaRPr>
          </a:p>
        </p:txBody>
      </p:sp>
      <p:sp>
        <p:nvSpPr>
          <p:cNvPr id="373" name="Google Shape;373;p23"/>
          <p:cNvSpPr/>
          <p:nvPr/>
        </p:nvSpPr>
        <p:spPr>
          <a:xfrm>
            <a:off x="4069425" y="15390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374" name="Google Shape;374;p23"/>
          <p:cNvSpPr txBox="1"/>
          <p:nvPr/>
        </p:nvSpPr>
        <p:spPr>
          <a:xfrm>
            <a:off x="3993375" y="1612338"/>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375" name="Google Shape;375;p23"/>
          <p:cNvSpPr/>
          <p:nvPr/>
        </p:nvSpPr>
        <p:spPr>
          <a:xfrm>
            <a:off x="4073325" y="23136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376" name="Google Shape;376;p23"/>
          <p:cNvCxnSpPr/>
          <p:nvPr/>
        </p:nvCxnSpPr>
        <p:spPr>
          <a:xfrm flipH="1" rot="10800000">
            <a:off x="4372000" y="2857825"/>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377" name="Google Shape;377;p23"/>
          <p:cNvCxnSpPr/>
          <p:nvPr/>
        </p:nvCxnSpPr>
        <p:spPr>
          <a:xfrm rot="10800000">
            <a:off x="4367175" y="2091000"/>
            <a:ext cx="3900" cy="214800"/>
          </a:xfrm>
          <a:prstGeom prst="straightConnector1">
            <a:avLst/>
          </a:prstGeom>
          <a:noFill/>
          <a:ln cap="flat" cmpd="sng" w="9525">
            <a:solidFill>
              <a:srgbClr val="424242"/>
            </a:solidFill>
            <a:prstDash val="solid"/>
            <a:round/>
            <a:headEnd len="sm" w="sm" type="none"/>
            <a:tailEnd len="med" w="med" type="triangle"/>
          </a:ln>
        </p:spPr>
      </p:cxnSp>
      <p:sp>
        <p:nvSpPr>
          <p:cNvPr id="378" name="Google Shape;378;p23"/>
          <p:cNvSpPr/>
          <p:nvPr/>
        </p:nvSpPr>
        <p:spPr>
          <a:xfrm>
            <a:off x="4181350" y="10303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L</a:t>
            </a:r>
            <a:endParaRPr b="1" i="0" sz="1600" u="none" cap="none" strike="noStrike">
              <a:solidFill>
                <a:srgbClr val="000000"/>
              </a:solidFill>
              <a:latin typeface="Arial"/>
              <a:ea typeface="Arial"/>
              <a:cs typeface="Arial"/>
              <a:sym typeface="Arial"/>
            </a:endParaRPr>
          </a:p>
        </p:txBody>
      </p:sp>
      <p:cxnSp>
        <p:nvCxnSpPr>
          <p:cNvPr id="379" name="Google Shape;379;p23"/>
          <p:cNvCxnSpPr>
            <a:stCxn id="378" idx="2"/>
          </p:cNvCxnSpPr>
          <p:nvPr/>
        </p:nvCxnSpPr>
        <p:spPr>
          <a:xfrm flipH="1">
            <a:off x="4377100" y="1353450"/>
            <a:ext cx="3900" cy="189900"/>
          </a:xfrm>
          <a:prstGeom prst="straightConnector1">
            <a:avLst/>
          </a:prstGeom>
          <a:noFill/>
          <a:ln cap="flat" cmpd="sng" w="9525">
            <a:solidFill>
              <a:srgbClr val="424242"/>
            </a:solidFill>
            <a:prstDash val="solid"/>
            <a:round/>
            <a:headEnd len="sm" w="sm" type="none"/>
            <a:tailEnd len="med" w="med" type="triangle"/>
          </a:ln>
        </p:spPr>
      </p:cxnSp>
      <p:sp>
        <p:nvSpPr>
          <p:cNvPr id="380" name="Google Shape;380;p23"/>
          <p:cNvSpPr txBox="1"/>
          <p:nvPr/>
        </p:nvSpPr>
        <p:spPr>
          <a:xfrm>
            <a:off x="4363875" y="27786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381" name="Google Shape;381;p23"/>
          <p:cNvSpPr txBox="1"/>
          <p:nvPr/>
        </p:nvSpPr>
        <p:spPr>
          <a:xfrm>
            <a:off x="5018550" y="914925"/>
            <a:ext cx="390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When we need a</a:t>
            </a:r>
            <a:r>
              <a:rPr b="1" i="0" lang="en-GB" sz="1400" u="none" cap="none" strike="noStrike">
                <a:solidFill>
                  <a:srgbClr val="000000"/>
                </a:solidFill>
                <a:latin typeface="Roboto"/>
                <a:ea typeface="Roboto"/>
                <a:cs typeface="Roboto"/>
                <a:sym typeface="Roboto"/>
              </a:rPr>
              <a:t> single prediction at each time step</a:t>
            </a:r>
            <a:r>
              <a:rPr b="0" i="0" lang="en-GB" sz="1400" u="none" cap="none" strike="noStrike">
                <a:solidFill>
                  <a:srgbClr val="000000"/>
                </a:solidFill>
                <a:latin typeface="Roboto"/>
                <a:ea typeface="Roboto"/>
                <a:cs typeface="Roboto"/>
                <a:sym typeface="Roboto"/>
              </a:rPr>
              <a:t> (many-to-many</a:t>
            </a:r>
            <a:r>
              <a:rPr b="1" i="0" lang="en-GB" sz="14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problem), we have to: </a:t>
            </a:r>
            <a:r>
              <a:rPr b="1"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sp>
        <p:nvSpPr>
          <p:cNvPr id="382" name="Google Shape;382;p23"/>
          <p:cNvSpPr txBox="1"/>
          <p:nvPr/>
        </p:nvSpPr>
        <p:spPr>
          <a:xfrm>
            <a:off x="5018550" y="1731425"/>
            <a:ext cx="3906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Apply a </a:t>
            </a:r>
            <a:r>
              <a:rPr b="1" i="0" lang="en-GB" sz="1400" u="none" cap="none" strike="noStrike">
                <a:solidFill>
                  <a:srgbClr val="000000"/>
                </a:solidFill>
                <a:latin typeface="Roboto"/>
                <a:ea typeface="Roboto"/>
                <a:cs typeface="Roboto"/>
                <a:sym typeface="Roboto"/>
              </a:rPr>
              <a:t>final transformation</a:t>
            </a:r>
            <a:r>
              <a:rPr b="0" i="0" lang="en-GB" sz="1400" u="none" cap="none" strike="noStrike">
                <a:solidFill>
                  <a:srgbClr val="000000"/>
                </a:solidFill>
                <a:latin typeface="Roboto"/>
                <a:ea typeface="Roboto"/>
                <a:cs typeface="Roboto"/>
                <a:sym typeface="Roboto"/>
              </a:rPr>
              <a:t> (e.g., linear model) on top of each hidden state.</a:t>
            </a:r>
            <a:endParaRPr b="0" i="0" sz="1400" u="none" cap="none" strike="noStrike">
              <a:solidFill>
                <a:srgbClr val="000000"/>
              </a:solidFill>
              <a:latin typeface="Arial"/>
              <a:ea typeface="Arial"/>
              <a:cs typeface="Arial"/>
              <a:sym typeface="Arial"/>
            </a:endParaRPr>
          </a:p>
        </p:txBody>
      </p:sp>
      <p:sp>
        <p:nvSpPr>
          <p:cNvPr id="383" name="Google Shape;383;p23"/>
          <p:cNvSpPr txBox="1"/>
          <p:nvPr/>
        </p:nvSpPr>
        <p:spPr>
          <a:xfrm>
            <a:off x="5037125" y="2436000"/>
            <a:ext cx="39063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Apply a </a:t>
            </a:r>
            <a:r>
              <a:rPr b="1" i="0" lang="en-GB" sz="1400" u="none" cap="none" strike="noStrike">
                <a:solidFill>
                  <a:srgbClr val="000000"/>
                </a:solidFill>
                <a:latin typeface="Roboto"/>
                <a:ea typeface="Roboto"/>
                <a:cs typeface="Roboto"/>
                <a:sym typeface="Roboto"/>
              </a:rPr>
              <a:t>loss function at each time step</a:t>
            </a:r>
            <a:r>
              <a:rPr b="0" i="0" lang="en-GB" sz="1400" u="none" cap="none" strike="noStrike">
                <a:solidFill>
                  <a:srgbClr val="000000"/>
                </a:solidFill>
                <a:latin typeface="Roboto"/>
                <a:ea typeface="Roboto"/>
                <a:cs typeface="Roboto"/>
                <a:sym typeface="Roboto"/>
              </a:rPr>
              <a:t> (e.g., Categorical Cross-Entropy for multi-class classification, MSE for regression).</a:t>
            </a:r>
            <a:endParaRPr b="0" i="0" sz="1400" u="none" cap="none" strike="noStrike">
              <a:solidFill>
                <a:srgbClr val="000000"/>
              </a:solidFill>
              <a:latin typeface="Arial"/>
              <a:ea typeface="Arial"/>
              <a:cs typeface="Arial"/>
              <a:sym typeface="Arial"/>
            </a:endParaRPr>
          </a:p>
        </p:txBody>
      </p:sp>
      <p:sp>
        <p:nvSpPr>
          <p:cNvPr id="384" name="Google Shape;384;p23"/>
          <p:cNvSpPr txBox="1"/>
          <p:nvPr/>
        </p:nvSpPr>
        <p:spPr>
          <a:xfrm>
            <a:off x="5093900" y="3742525"/>
            <a:ext cx="39063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total loss</a:t>
            </a:r>
            <a:r>
              <a:rPr b="0" i="0" lang="en-GB" sz="1400" u="none" cap="none" strike="noStrike">
                <a:solidFill>
                  <a:srgbClr val="000000"/>
                </a:solidFill>
                <a:latin typeface="Roboto"/>
                <a:ea typeface="Roboto"/>
                <a:cs typeface="Roboto"/>
                <a:sym typeface="Roboto"/>
              </a:rPr>
              <a:t> will be the</a:t>
            </a:r>
            <a:r>
              <a:rPr b="1" i="0" lang="en-GB" sz="1400" u="none" cap="none" strike="noStrike">
                <a:solidFill>
                  <a:srgbClr val="000000"/>
                </a:solidFill>
                <a:latin typeface="Roboto"/>
                <a:ea typeface="Roboto"/>
                <a:cs typeface="Roboto"/>
                <a:sym typeface="Roboto"/>
              </a:rPr>
              <a:t> sum</a:t>
            </a:r>
            <a:r>
              <a:rPr b="0" i="0" lang="en-GB" sz="1400" u="none" cap="none" strike="noStrike">
                <a:solidFill>
                  <a:srgbClr val="000000"/>
                </a:solidFill>
                <a:latin typeface="Roboto"/>
                <a:ea typeface="Roboto"/>
                <a:cs typeface="Roboto"/>
                <a:sym typeface="Roboto"/>
              </a:rPr>
              <a:t> (or </a:t>
            </a:r>
            <a:r>
              <a:rPr b="1" i="0" lang="en-GB" sz="1400" u="none" cap="none" strike="noStrike">
                <a:solidFill>
                  <a:srgbClr val="000000"/>
                </a:solidFill>
                <a:latin typeface="Roboto"/>
                <a:ea typeface="Roboto"/>
                <a:cs typeface="Roboto"/>
                <a:sym typeface="Roboto"/>
              </a:rPr>
              <a:t>average</a:t>
            </a:r>
            <a:r>
              <a:rPr b="0" i="0" lang="en-GB" sz="1400" u="none" cap="none" strike="noStrike">
                <a:solidFill>
                  <a:srgbClr val="000000"/>
                </a:solidFill>
                <a:latin typeface="Roboto"/>
                <a:ea typeface="Roboto"/>
                <a:cs typeface="Roboto"/>
                <a:sym typeface="Roboto"/>
              </a:rPr>
              <a:t>) of all the losses at each time step.</a:t>
            </a:r>
            <a:endParaRPr b="0" i="0" sz="1400" u="none" cap="none" strike="noStrike">
              <a:solidFill>
                <a:srgbClr val="000000"/>
              </a:solidFill>
              <a:latin typeface="Arial"/>
              <a:ea typeface="Arial"/>
              <a:cs typeface="Arial"/>
              <a:sym typeface="Arial"/>
            </a:endParaRPr>
          </a:p>
        </p:txBody>
      </p:sp>
      <p:cxnSp>
        <p:nvCxnSpPr>
          <p:cNvPr id="385" name="Google Shape;385;p23"/>
          <p:cNvCxnSpPr/>
          <p:nvPr/>
        </p:nvCxnSpPr>
        <p:spPr>
          <a:xfrm rot="10800000">
            <a:off x="555225" y="2117775"/>
            <a:ext cx="643800" cy="101100"/>
          </a:xfrm>
          <a:prstGeom prst="straightConnector1">
            <a:avLst/>
          </a:prstGeom>
          <a:noFill/>
          <a:ln cap="flat" cmpd="sng" w="9525">
            <a:solidFill>
              <a:srgbClr val="09885A"/>
            </a:solidFill>
            <a:prstDash val="solid"/>
            <a:round/>
            <a:headEnd len="sm" w="sm" type="none"/>
            <a:tailEnd len="med" w="med" type="triangle"/>
          </a:ln>
        </p:spPr>
      </p:cxnSp>
      <p:sp>
        <p:nvSpPr>
          <p:cNvPr id="386" name="Google Shape;386;p23"/>
          <p:cNvSpPr txBox="1"/>
          <p:nvPr/>
        </p:nvSpPr>
        <p:spPr>
          <a:xfrm>
            <a:off x="0" y="1756200"/>
            <a:ext cx="935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8000"/>
                </a:solidFill>
                <a:latin typeface="Roboto"/>
                <a:ea typeface="Roboto"/>
                <a:cs typeface="Roboto"/>
                <a:sym typeface="Roboto"/>
              </a:rPr>
              <a:t>predictions</a:t>
            </a:r>
            <a:endParaRPr b="0" i="0" sz="1100" u="none" cap="none" strike="noStrike">
              <a:solidFill>
                <a:srgbClr val="008000"/>
              </a:solidFill>
              <a:latin typeface="Roboto"/>
              <a:ea typeface="Roboto"/>
              <a:cs typeface="Roboto"/>
              <a:sym typeface="Roboto"/>
            </a:endParaRPr>
          </a:p>
        </p:txBody>
      </p:sp>
      <p:sp>
        <p:nvSpPr>
          <p:cNvPr id="387" name="Google Shape;387;p23"/>
          <p:cNvSpPr txBox="1"/>
          <p:nvPr/>
        </p:nvSpPr>
        <p:spPr>
          <a:xfrm>
            <a:off x="98250" y="1010625"/>
            <a:ext cx="836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8000"/>
                </a:solidFill>
                <a:latin typeface="Roboto"/>
                <a:ea typeface="Roboto"/>
                <a:cs typeface="Roboto"/>
                <a:sym typeface="Roboto"/>
              </a:rPr>
              <a:t>Labels</a:t>
            </a:r>
            <a:endParaRPr b="0" i="0" sz="1100" u="none" cap="none" strike="noStrike">
              <a:solidFill>
                <a:srgbClr val="008000"/>
              </a:solidFill>
              <a:latin typeface="Roboto"/>
              <a:ea typeface="Roboto"/>
              <a:cs typeface="Roboto"/>
              <a:sym typeface="Roboto"/>
            </a:endParaRPr>
          </a:p>
        </p:txBody>
      </p:sp>
      <p:cxnSp>
        <p:nvCxnSpPr>
          <p:cNvPr id="388" name="Google Shape;388;p23"/>
          <p:cNvCxnSpPr/>
          <p:nvPr/>
        </p:nvCxnSpPr>
        <p:spPr>
          <a:xfrm rot="10800000">
            <a:off x="669025" y="1200775"/>
            <a:ext cx="410100" cy="6300"/>
          </a:xfrm>
          <a:prstGeom prst="straightConnector1">
            <a:avLst/>
          </a:prstGeom>
          <a:noFill/>
          <a:ln cap="flat" cmpd="sng" w="9525">
            <a:solidFill>
              <a:srgbClr val="09885A"/>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92" name="Shape 392"/>
        <p:cNvGrpSpPr/>
        <p:nvPr/>
      </p:nvGrpSpPr>
      <p:grpSpPr>
        <a:xfrm>
          <a:off x="0" y="0"/>
          <a:ext cx="0" cy="0"/>
          <a:chOff x="0" y="0"/>
          <a:chExt cx="0" cy="0"/>
        </a:xfrm>
      </p:grpSpPr>
      <p:sp>
        <p:nvSpPr>
          <p:cNvPr id="393" name="Google Shape;393;p24"/>
          <p:cNvSpPr/>
          <p:nvPr/>
        </p:nvSpPr>
        <p:spPr>
          <a:xfrm>
            <a:off x="6491800" y="1329575"/>
            <a:ext cx="2480400" cy="22743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Many-to-Many Problems</a:t>
            </a:r>
            <a:endParaRPr sz="2600"/>
          </a:p>
        </p:txBody>
      </p:sp>
      <p:pic>
        <p:nvPicPr>
          <p:cNvPr id="395" name="Google Shape;395;p24"/>
          <p:cNvPicPr preferRelativeResize="0"/>
          <p:nvPr/>
        </p:nvPicPr>
        <p:blipFill rotWithShape="1">
          <a:blip r:embed="rId3">
            <a:alphaModFix/>
          </a:blip>
          <a:srcRect b="0" l="0" r="0" t="0"/>
          <a:stretch/>
        </p:blipFill>
        <p:spPr>
          <a:xfrm>
            <a:off x="341763" y="2173138"/>
            <a:ext cx="432625" cy="432625"/>
          </a:xfrm>
          <a:prstGeom prst="rect">
            <a:avLst/>
          </a:prstGeom>
          <a:noFill/>
          <a:ln>
            <a:noFill/>
          </a:ln>
        </p:spPr>
      </p:pic>
      <p:pic>
        <p:nvPicPr>
          <p:cNvPr id="396" name="Google Shape;396;p24"/>
          <p:cNvPicPr preferRelativeResize="0"/>
          <p:nvPr/>
        </p:nvPicPr>
        <p:blipFill rotWithShape="1">
          <a:blip r:embed="rId4">
            <a:alphaModFix/>
          </a:blip>
          <a:srcRect b="0" l="0" r="0" t="0"/>
          <a:stretch/>
        </p:blipFill>
        <p:spPr>
          <a:xfrm>
            <a:off x="303913" y="1367588"/>
            <a:ext cx="508325" cy="508325"/>
          </a:xfrm>
          <a:prstGeom prst="rect">
            <a:avLst/>
          </a:prstGeom>
          <a:noFill/>
          <a:ln>
            <a:noFill/>
          </a:ln>
        </p:spPr>
      </p:pic>
      <p:pic>
        <p:nvPicPr>
          <p:cNvPr id="397" name="Google Shape;397;p24"/>
          <p:cNvPicPr preferRelativeResize="0"/>
          <p:nvPr/>
        </p:nvPicPr>
        <p:blipFill rotWithShape="1">
          <a:blip r:embed="rId5">
            <a:alphaModFix/>
          </a:blip>
          <a:srcRect b="0" l="0" r="0" t="0"/>
          <a:stretch/>
        </p:blipFill>
        <p:spPr>
          <a:xfrm>
            <a:off x="283725" y="2806000"/>
            <a:ext cx="548700" cy="548700"/>
          </a:xfrm>
          <a:prstGeom prst="rect">
            <a:avLst/>
          </a:prstGeom>
          <a:noFill/>
          <a:ln>
            <a:noFill/>
          </a:ln>
        </p:spPr>
      </p:pic>
      <p:sp>
        <p:nvSpPr>
          <p:cNvPr id="398" name="Google Shape;398;p24"/>
          <p:cNvSpPr/>
          <p:nvPr/>
        </p:nvSpPr>
        <p:spPr>
          <a:xfrm>
            <a:off x="1084275" y="1401663"/>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sp>
        <p:nvSpPr>
          <p:cNvPr id="399" name="Google Shape;399;p24"/>
          <p:cNvSpPr/>
          <p:nvPr/>
        </p:nvSpPr>
        <p:spPr>
          <a:xfrm>
            <a:off x="2151075" y="1411150"/>
            <a:ext cx="810600" cy="4326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Recording Setup</a:t>
            </a:r>
            <a:endParaRPr b="0" i="0" sz="700" u="none" cap="none" strike="noStrike">
              <a:solidFill>
                <a:srgbClr val="000000"/>
              </a:solidFill>
              <a:latin typeface="Arial"/>
              <a:ea typeface="Arial"/>
              <a:cs typeface="Arial"/>
              <a:sym typeface="Arial"/>
            </a:endParaRPr>
          </a:p>
        </p:txBody>
      </p:sp>
      <p:sp>
        <p:nvSpPr>
          <p:cNvPr id="400" name="Google Shape;400;p24"/>
          <p:cNvSpPr/>
          <p:nvPr/>
        </p:nvSpPr>
        <p:spPr>
          <a:xfrm>
            <a:off x="3217875" y="1411150"/>
            <a:ext cx="810600" cy="432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Voice Activity Detection</a:t>
            </a:r>
            <a:endParaRPr b="0" i="0" sz="700" u="none" cap="none" strike="noStrike">
              <a:solidFill>
                <a:srgbClr val="000000"/>
              </a:solidFill>
              <a:latin typeface="Arial"/>
              <a:ea typeface="Arial"/>
              <a:cs typeface="Arial"/>
              <a:sym typeface="Arial"/>
            </a:endParaRPr>
          </a:p>
        </p:txBody>
      </p:sp>
      <p:sp>
        <p:nvSpPr>
          <p:cNvPr id="401" name="Google Shape;401;p24"/>
          <p:cNvSpPr/>
          <p:nvPr/>
        </p:nvSpPr>
        <p:spPr>
          <a:xfrm>
            <a:off x="4284675" y="1411150"/>
            <a:ext cx="810600" cy="432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Enhancement</a:t>
            </a:r>
            <a:endParaRPr b="0" i="0" sz="700" u="none" cap="none" strike="noStrike">
              <a:solidFill>
                <a:srgbClr val="000000"/>
              </a:solidFill>
              <a:latin typeface="Arial"/>
              <a:ea typeface="Arial"/>
              <a:cs typeface="Arial"/>
              <a:sym typeface="Arial"/>
            </a:endParaRPr>
          </a:p>
        </p:txBody>
      </p:sp>
      <p:sp>
        <p:nvSpPr>
          <p:cNvPr id="402" name="Google Shape;402;p24"/>
          <p:cNvSpPr/>
          <p:nvPr/>
        </p:nvSpPr>
        <p:spPr>
          <a:xfrm>
            <a:off x="5351475" y="1411150"/>
            <a:ext cx="810600" cy="432600"/>
          </a:xfrm>
          <a:prstGeom prst="roundRect">
            <a:avLst>
              <a:gd fmla="val 16667" name="adj"/>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Keyword Spotting</a:t>
            </a:r>
            <a:endParaRPr b="0" i="0" sz="800" u="none" cap="none" strike="noStrike">
              <a:solidFill>
                <a:srgbClr val="000000"/>
              </a:solidFill>
              <a:latin typeface="Arial"/>
              <a:ea typeface="Arial"/>
              <a:cs typeface="Arial"/>
              <a:sym typeface="Arial"/>
            </a:endParaRPr>
          </a:p>
        </p:txBody>
      </p:sp>
      <p:sp>
        <p:nvSpPr>
          <p:cNvPr id="403" name="Google Shape;403;p24"/>
          <p:cNvSpPr/>
          <p:nvPr/>
        </p:nvSpPr>
        <p:spPr>
          <a:xfrm>
            <a:off x="5351475" y="2173150"/>
            <a:ext cx="810600" cy="432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Speech Recognition</a:t>
            </a:r>
            <a:endParaRPr b="0" i="0" sz="800" u="none" cap="none" strike="noStrike">
              <a:solidFill>
                <a:srgbClr val="000000"/>
              </a:solidFill>
              <a:latin typeface="Arial"/>
              <a:ea typeface="Arial"/>
              <a:cs typeface="Arial"/>
              <a:sym typeface="Arial"/>
            </a:endParaRPr>
          </a:p>
        </p:txBody>
      </p:sp>
      <p:sp>
        <p:nvSpPr>
          <p:cNvPr id="404" name="Google Shape;404;p24"/>
          <p:cNvSpPr/>
          <p:nvPr/>
        </p:nvSpPr>
        <p:spPr>
          <a:xfrm>
            <a:off x="5351475" y="2922100"/>
            <a:ext cx="810600" cy="432600"/>
          </a:xfrm>
          <a:prstGeom prst="roundRect">
            <a:avLst>
              <a:gd fmla="val 16667" name="adj"/>
            </a:avLst>
          </a:prstGeom>
          <a:solidFill>
            <a:srgbClr val="F9CB9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Spoken Language Understanding</a:t>
            </a:r>
            <a:endParaRPr b="0" i="0" sz="700" u="none" cap="none" strike="noStrike">
              <a:solidFill>
                <a:srgbClr val="000000"/>
              </a:solidFill>
              <a:latin typeface="Arial"/>
              <a:ea typeface="Arial"/>
              <a:cs typeface="Arial"/>
              <a:sym typeface="Arial"/>
            </a:endParaRPr>
          </a:p>
        </p:txBody>
      </p:sp>
      <p:sp>
        <p:nvSpPr>
          <p:cNvPr id="405" name="Google Shape;405;p24"/>
          <p:cNvSpPr/>
          <p:nvPr/>
        </p:nvSpPr>
        <p:spPr>
          <a:xfrm>
            <a:off x="4284675" y="2922100"/>
            <a:ext cx="810600" cy="432600"/>
          </a:xfrm>
          <a:prstGeom prst="roundRect">
            <a:avLst>
              <a:gd fmla="val 16667" name="adj"/>
            </a:avLst>
          </a:prstGeom>
          <a:solidFill>
            <a:srgbClr val="A4C2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Dialogue</a:t>
            </a:r>
            <a:endParaRPr b="0" i="0" sz="700" u="none" cap="none" strike="noStrike">
              <a:solidFill>
                <a:srgbClr val="000000"/>
              </a:solidFill>
              <a:latin typeface="Arial"/>
              <a:ea typeface="Arial"/>
              <a:cs typeface="Arial"/>
              <a:sym typeface="Arial"/>
            </a:endParaRPr>
          </a:p>
        </p:txBody>
      </p:sp>
      <p:sp>
        <p:nvSpPr>
          <p:cNvPr id="406" name="Google Shape;406;p24"/>
          <p:cNvSpPr/>
          <p:nvPr/>
        </p:nvSpPr>
        <p:spPr>
          <a:xfrm>
            <a:off x="3217875" y="2922100"/>
            <a:ext cx="810600" cy="432600"/>
          </a:xfrm>
          <a:prstGeom prst="roundRect">
            <a:avLst>
              <a:gd fmla="val 16667" name="adj"/>
            </a:avLst>
          </a:prstGeom>
          <a:solidFill>
            <a:srgbClr val="F6B26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 Synthesis</a:t>
            </a:r>
            <a:endParaRPr b="0" i="0" sz="700" u="none" cap="none" strike="noStrike">
              <a:solidFill>
                <a:srgbClr val="000000"/>
              </a:solidFill>
              <a:latin typeface="Arial"/>
              <a:ea typeface="Arial"/>
              <a:cs typeface="Arial"/>
              <a:sym typeface="Arial"/>
            </a:endParaRPr>
          </a:p>
        </p:txBody>
      </p:sp>
      <p:sp>
        <p:nvSpPr>
          <p:cNvPr id="407" name="Google Shape;407;p24"/>
          <p:cNvSpPr/>
          <p:nvPr/>
        </p:nvSpPr>
        <p:spPr>
          <a:xfrm>
            <a:off x="2151075" y="2922100"/>
            <a:ext cx="810600" cy="432600"/>
          </a:xfrm>
          <a:prstGeom prst="roundRect">
            <a:avLst>
              <a:gd fmla="val 16667" name="adj"/>
            </a:avLst>
          </a:prstGeom>
          <a:solidFill>
            <a:srgbClr val="D9D2E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50"/>
              <a:buFont typeface="Arial"/>
              <a:buNone/>
            </a:pPr>
            <a:r>
              <a:rPr b="0" i="0" lang="en-GB" sz="650" u="none" cap="none" strike="noStrike">
                <a:solidFill>
                  <a:srgbClr val="000000"/>
                </a:solidFill>
                <a:latin typeface="Arial"/>
                <a:ea typeface="Arial"/>
                <a:cs typeface="Arial"/>
                <a:sym typeface="Arial"/>
              </a:rPr>
              <a:t>Generation Setup</a:t>
            </a:r>
            <a:endParaRPr b="0" i="0" sz="1000" u="none" cap="none" strike="noStrike">
              <a:solidFill>
                <a:srgbClr val="000000"/>
              </a:solidFill>
              <a:latin typeface="Arial"/>
              <a:ea typeface="Arial"/>
              <a:cs typeface="Arial"/>
              <a:sym typeface="Arial"/>
            </a:endParaRPr>
          </a:p>
        </p:txBody>
      </p:sp>
      <p:sp>
        <p:nvSpPr>
          <p:cNvPr id="408" name="Google Shape;408;p24"/>
          <p:cNvSpPr/>
          <p:nvPr/>
        </p:nvSpPr>
        <p:spPr>
          <a:xfrm>
            <a:off x="1086438" y="2922088"/>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cxnSp>
        <p:nvCxnSpPr>
          <p:cNvPr id="409" name="Google Shape;409;p24"/>
          <p:cNvCxnSpPr>
            <a:stCxn id="396" idx="3"/>
            <a:endCxn id="398" idx="1"/>
          </p:cNvCxnSpPr>
          <p:nvPr/>
        </p:nvCxnSpPr>
        <p:spPr>
          <a:xfrm flipH="1" rot="10800000">
            <a:off x="812238" y="1617851"/>
            <a:ext cx="272100" cy="3900"/>
          </a:xfrm>
          <a:prstGeom prst="straightConnector1">
            <a:avLst/>
          </a:prstGeom>
          <a:noFill/>
          <a:ln cap="flat" cmpd="sng" w="9525">
            <a:solidFill>
              <a:srgbClr val="424242"/>
            </a:solidFill>
            <a:prstDash val="solid"/>
            <a:round/>
            <a:headEnd len="sm" w="sm" type="none"/>
            <a:tailEnd len="med" w="med" type="triangle"/>
          </a:ln>
        </p:spPr>
      </p:cxnSp>
      <p:cxnSp>
        <p:nvCxnSpPr>
          <p:cNvPr id="410" name="Google Shape;410;p24"/>
          <p:cNvCxnSpPr>
            <a:endCxn id="399" idx="1"/>
          </p:cNvCxnSpPr>
          <p:nvPr/>
        </p:nvCxnSpPr>
        <p:spPr>
          <a:xfrm>
            <a:off x="1894875" y="16226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11" name="Google Shape;411;p24"/>
          <p:cNvCxnSpPr/>
          <p:nvPr/>
        </p:nvCxnSpPr>
        <p:spPr>
          <a:xfrm>
            <a:off x="2961675" y="16226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12" name="Google Shape;412;p24"/>
          <p:cNvCxnSpPr/>
          <p:nvPr/>
        </p:nvCxnSpPr>
        <p:spPr>
          <a:xfrm>
            <a:off x="4028475" y="16226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13" name="Google Shape;413;p24"/>
          <p:cNvCxnSpPr/>
          <p:nvPr/>
        </p:nvCxnSpPr>
        <p:spPr>
          <a:xfrm>
            <a:off x="5095275" y="16226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14" name="Google Shape;414;p24"/>
          <p:cNvCxnSpPr>
            <a:stCxn id="402" idx="2"/>
            <a:endCxn id="403" idx="0"/>
          </p:cNvCxnSpPr>
          <p:nvPr/>
        </p:nvCxnSpPr>
        <p:spPr>
          <a:xfrm>
            <a:off x="5756775" y="18437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415" name="Google Shape;415;p24"/>
          <p:cNvCxnSpPr/>
          <p:nvPr/>
        </p:nvCxnSpPr>
        <p:spPr>
          <a:xfrm>
            <a:off x="5756775" y="26057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416" name="Google Shape;416;p24"/>
          <p:cNvCxnSpPr>
            <a:stCxn id="404" idx="1"/>
            <a:endCxn id="405" idx="3"/>
          </p:cNvCxnSpPr>
          <p:nvPr/>
        </p:nvCxnSpPr>
        <p:spPr>
          <a:xfrm rot="10800000">
            <a:off x="50952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17" name="Google Shape;417;p24"/>
          <p:cNvCxnSpPr/>
          <p:nvPr/>
        </p:nvCxnSpPr>
        <p:spPr>
          <a:xfrm rot="10800000">
            <a:off x="40284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18" name="Google Shape;418;p24"/>
          <p:cNvCxnSpPr/>
          <p:nvPr/>
        </p:nvCxnSpPr>
        <p:spPr>
          <a:xfrm rot="10800000">
            <a:off x="29616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19" name="Google Shape;419;p24"/>
          <p:cNvCxnSpPr/>
          <p:nvPr/>
        </p:nvCxnSpPr>
        <p:spPr>
          <a:xfrm rot="10800000">
            <a:off x="18948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20" name="Google Shape;420;p24"/>
          <p:cNvCxnSpPr/>
          <p:nvPr/>
        </p:nvCxnSpPr>
        <p:spPr>
          <a:xfrm rot="10800000">
            <a:off x="8280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21" name="Google Shape;421;p24"/>
          <p:cNvCxnSpPr>
            <a:stCxn id="397" idx="0"/>
            <a:endCxn id="395" idx="2"/>
          </p:cNvCxnSpPr>
          <p:nvPr/>
        </p:nvCxnSpPr>
        <p:spPr>
          <a:xfrm rot="10800000">
            <a:off x="558075" y="2605900"/>
            <a:ext cx="0" cy="200100"/>
          </a:xfrm>
          <a:prstGeom prst="straightConnector1">
            <a:avLst/>
          </a:prstGeom>
          <a:noFill/>
          <a:ln cap="flat" cmpd="sng" w="9525">
            <a:solidFill>
              <a:srgbClr val="424242"/>
            </a:solidFill>
            <a:prstDash val="solid"/>
            <a:round/>
            <a:headEnd len="sm" w="sm" type="none"/>
            <a:tailEnd len="med" w="med" type="triangle"/>
          </a:ln>
        </p:spPr>
      </p:cxnSp>
      <p:cxnSp>
        <p:nvCxnSpPr>
          <p:cNvPr id="422" name="Google Shape;422;p24"/>
          <p:cNvCxnSpPr>
            <a:stCxn id="395" idx="0"/>
            <a:endCxn id="396" idx="2"/>
          </p:cNvCxnSpPr>
          <p:nvPr/>
        </p:nvCxnSpPr>
        <p:spPr>
          <a:xfrm rot="10800000">
            <a:off x="558076" y="1875838"/>
            <a:ext cx="0" cy="297300"/>
          </a:xfrm>
          <a:prstGeom prst="straightConnector1">
            <a:avLst/>
          </a:prstGeom>
          <a:noFill/>
          <a:ln cap="flat" cmpd="sng" w="9525">
            <a:solidFill>
              <a:srgbClr val="424242"/>
            </a:solidFill>
            <a:prstDash val="solid"/>
            <a:round/>
            <a:headEnd len="sm" w="sm" type="none"/>
            <a:tailEnd len="med" w="med" type="triangle"/>
          </a:ln>
        </p:spPr>
      </p:cxnSp>
      <p:pic>
        <p:nvPicPr>
          <p:cNvPr id="423" name="Google Shape;423;p24"/>
          <p:cNvPicPr preferRelativeResize="0"/>
          <p:nvPr/>
        </p:nvPicPr>
        <p:blipFill rotWithShape="1">
          <a:blip r:embed="rId6">
            <a:alphaModFix/>
          </a:blip>
          <a:srcRect b="0" l="0" r="0" t="0"/>
          <a:stretch/>
        </p:blipFill>
        <p:spPr>
          <a:xfrm>
            <a:off x="2649475" y="1989172"/>
            <a:ext cx="1232197" cy="702737"/>
          </a:xfrm>
          <a:prstGeom prst="rect">
            <a:avLst/>
          </a:prstGeom>
          <a:noFill/>
          <a:ln>
            <a:noFill/>
          </a:ln>
        </p:spPr>
      </p:pic>
      <p:sp>
        <p:nvSpPr>
          <p:cNvPr id="424" name="Google Shape;424;p24"/>
          <p:cNvSpPr txBox="1"/>
          <p:nvPr/>
        </p:nvSpPr>
        <p:spPr>
          <a:xfrm>
            <a:off x="466200" y="774950"/>
            <a:ext cx="6889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Can you identify some modules that need to solve a “many-to-many” problem?</a:t>
            </a:r>
            <a:endParaRPr b="0" i="0" sz="1400" u="none" cap="none" strike="noStrike">
              <a:solidFill>
                <a:srgbClr val="000000"/>
              </a:solidFill>
              <a:latin typeface="Arial"/>
              <a:ea typeface="Arial"/>
              <a:cs typeface="Arial"/>
              <a:sym typeface="Arial"/>
            </a:endParaRPr>
          </a:p>
        </p:txBody>
      </p:sp>
      <p:sp>
        <p:nvSpPr>
          <p:cNvPr id="425" name="Google Shape;425;p24"/>
          <p:cNvSpPr/>
          <p:nvPr/>
        </p:nvSpPr>
        <p:spPr>
          <a:xfrm>
            <a:off x="3153975" y="1279725"/>
            <a:ext cx="938400" cy="676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101A"/>
              </a:solidFill>
              <a:latin typeface="Arial"/>
              <a:ea typeface="Arial"/>
              <a:cs typeface="Arial"/>
              <a:sym typeface="Arial"/>
            </a:endParaRPr>
          </a:p>
        </p:txBody>
      </p:sp>
      <p:sp>
        <p:nvSpPr>
          <p:cNvPr id="426" name="Google Shape;426;p24"/>
          <p:cNvSpPr/>
          <p:nvPr/>
        </p:nvSpPr>
        <p:spPr>
          <a:xfrm>
            <a:off x="6591100" y="18205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427" name="Google Shape;427;p24"/>
          <p:cNvCxnSpPr>
            <a:endCxn id="426" idx="2"/>
          </p:cNvCxnSpPr>
          <p:nvPr/>
        </p:nvCxnSpPr>
        <p:spPr>
          <a:xfrm rot="10800000">
            <a:off x="6890800" y="22207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28" name="Google Shape;428;p24"/>
          <p:cNvCxnSpPr/>
          <p:nvPr/>
        </p:nvCxnSpPr>
        <p:spPr>
          <a:xfrm rot="10800000">
            <a:off x="6890800" y="15349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29" name="Google Shape;429;p24"/>
          <p:cNvCxnSpPr>
            <a:stCxn id="426" idx="3"/>
          </p:cNvCxnSpPr>
          <p:nvPr/>
        </p:nvCxnSpPr>
        <p:spPr>
          <a:xfrm>
            <a:off x="7190500" y="2020625"/>
            <a:ext cx="227400" cy="900"/>
          </a:xfrm>
          <a:prstGeom prst="straightConnector1">
            <a:avLst/>
          </a:prstGeom>
          <a:noFill/>
          <a:ln cap="flat" cmpd="sng" w="9525">
            <a:solidFill>
              <a:schemeClr val="dk2"/>
            </a:solidFill>
            <a:prstDash val="solid"/>
            <a:round/>
            <a:headEnd len="sm" w="sm" type="none"/>
            <a:tailEnd len="med" w="med" type="triangle"/>
          </a:ln>
        </p:spPr>
      </p:cxnSp>
      <p:sp>
        <p:nvSpPr>
          <p:cNvPr id="430" name="Google Shape;430;p24"/>
          <p:cNvSpPr/>
          <p:nvPr/>
        </p:nvSpPr>
        <p:spPr>
          <a:xfrm>
            <a:off x="7429300" y="18205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431" name="Google Shape;431;p24"/>
          <p:cNvCxnSpPr>
            <a:endCxn id="430" idx="2"/>
          </p:cNvCxnSpPr>
          <p:nvPr/>
        </p:nvCxnSpPr>
        <p:spPr>
          <a:xfrm rot="10800000">
            <a:off x="7729000" y="22207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32" name="Google Shape;432;p24"/>
          <p:cNvCxnSpPr/>
          <p:nvPr/>
        </p:nvCxnSpPr>
        <p:spPr>
          <a:xfrm rot="10800000">
            <a:off x="7729000" y="15349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33" name="Google Shape;433;p24"/>
          <p:cNvCxnSpPr>
            <a:stCxn id="430" idx="3"/>
          </p:cNvCxnSpPr>
          <p:nvPr/>
        </p:nvCxnSpPr>
        <p:spPr>
          <a:xfrm>
            <a:off x="8028700" y="2020625"/>
            <a:ext cx="227400" cy="900"/>
          </a:xfrm>
          <a:prstGeom prst="straightConnector1">
            <a:avLst/>
          </a:prstGeom>
          <a:noFill/>
          <a:ln cap="flat" cmpd="sng" w="9525">
            <a:solidFill>
              <a:schemeClr val="dk2"/>
            </a:solidFill>
            <a:prstDash val="solid"/>
            <a:round/>
            <a:headEnd len="sm" w="sm" type="none"/>
            <a:tailEnd len="med" w="med" type="triangle"/>
          </a:ln>
        </p:spPr>
      </p:cxnSp>
      <p:sp>
        <p:nvSpPr>
          <p:cNvPr id="434" name="Google Shape;434;p24"/>
          <p:cNvSpPr/>
          <p:nvPr/>
        </p:nvSpPr>
        <p:spPr>
          <a:xfrm>
            <a:off x="8267500" y="18205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435" name="Google Shape;435;p24"/>
          <p:cNvCxnSpPr>
            <a:endCxn id="434" idx="2"/>
          </p:cNvCxnSpPr>
          <p:nvPr/>
        </p:nvCxnSpPr>
        <p:spPr>
          <a:xfrm rot="10800000">
            <a:off x="8567200" y="22207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36" name="Google Shape;436;p24"/>
          <p:cNvCxnSpPr/>
          <p:nvPr/>
        </p:nvCxnSpPr>
        <p:spPr>
          <a:xfrm rot="10800000">
            <a:off x="8567200" y="15349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437" name="Google Shape;437;p24"/>
          <p:cNvSpPr txBox="1"/>
          <p:nvPr/>
        </p:nvSpPr>
        <p:spPr>
          <a:xfrm>
            <a:off x="6666375" y="2449975"/>
            <a:ext cx="75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feat1</a:t>
            </a:r>
            <a:endParaRPr b="0" i="0" sz="1000" u="none" cap="none" strike="noStrike">
              <a:solidFill>
                <a:srgbClr val="000000"/>
              </a:solidFill>
              <a:latin typeface="Roboto"/>
              <a:ea typeface="Roboto"/>
              <a:cs typeface="Roboto"/>
              <a:sym typeface="Roboto"/>
            </a:endParaRPr>
          </a:p>
        </p:txBody>
      </p:sp>
      <p:sp>
        <p:nvSpPr>
          <p:cNvPr id="438" name="Google Shape;438;p24"/>
          <p:cNvSpPr txBox="1"/>
          <p:nvPr/>
        </p:nvSpPr>
        <p:spPr>
          <a:xfrm>
            <a:off x="6753625" y="1236413"/>
            <a:ext cx="75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a:t>
            </a:r>
            <a:endParaRPr b="0" i="0" sz="1400" u="none" cap="none" strike="noStrike">
              <a:solidFill>
                <a:srgbClr val="000000"/>
              </a:solidFill>
              <a:latin typeface="Roboto"/>
              <a:ea typeface="Roboto"/>
              <a:cs typeface="Roboto"/>
              <a:sym typeface="Roboto"/>
            </a:endParaRPr>
          </a:p>
        </p:txBody>
      </p:sp>
      <p:sp>
        <p:nvSpPr>
          <p:cNvPr id="439" name="Google Shape;439;p24"/>
          <p:cNvSpPr txBox="1"/>
          <p:nvPr/>
        </p:nvSpPr>
        <p:spPr>
          <a:xfrm>
            <a:off x="7585325" y="1244500"/>
            <a:ext cx="75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1</a:t>
            </a:r>
            <a:endParaRPr b="0" i="0" sz="1400" u="none" cap="none" strike="noStrike">
              <a:solidFill>
                <a:srgbClr val="000000"/>
              </a:solidFill>
              <a:latin typeface="Roboto"/>
              <a:ea typeface="Roboto"/>
              <a:cs typeface="Roboto"/>
              <a:sym typeface="Roboto"/>
            </a:endParaRPr>
          </a:p>
        </p:txBody>
      </p:sp>
      <p:sp>
        <p:nvSpPr>
          <p:cNvPr id="440" name="Google Shape;440;p24"/>
          <p:cNvSpPr txBox="1"/>
          <p:nvPr/>
        </p:nvSpPr>
        <p:spPr>
          <a:xfrm>
            <a:off x="8417025" y="1236938"/>
            <a:ext cx="55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a:t>
            </a:r>
            <a:endParaRPr b="0" i="0" sz="1400" u="none" cap="none" strike="noStrike">
              <a:solidFill>
                <a:srgbClr val="000000"/>
              </a:solidFill>
              <a:latin typeface="Roboto"/>
              <a:ea typeface="Roboto"/>
              <a:cs typeface="Roboto"/>
              <a:sym typeface="Roboto"/>
            </a:endParaRPr>
          </a:p>
        </p:txBody>
      </p:sp>
      <p:sp>
        <p:nvSpPr>
          <p:cNvPr id="441" name="Google Shape;441;p24"/>
          <p:cNvSpPr txBox="1"/>
          <p:nvPr/>
        </p:nvSpPr>
        <p:spPr>
          <a:xfrm>
            <a:off x="341775" y="3603750"/>
            <a:ext cx="5131200" cy="554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In </a:t>
            </a:r>
            <a:r>
              <a:rPr b="1" i="0" lang="en-GB" sz="1200" u="none" cap="none" strike="noStrike">
                <a:solidFill>
                  <a:srgbClr val="000000"/>
                </a:solidFill>
                <a:latin typeface="Roboto"/>
                <a:ea typeface="Roboto"/>
                <a:cs typeface="Roboto"/>
                <a:sym typeface="Roboto"/>
              </a:rPr>
              <a:t>Voice Activity Detection</a:t>
            </a:r>
            <a:r>
              <a:rPr b="0" i="0" lang="en-GB" sz="1200" u="none" cap="none" strike="noStrike">
                <a:solidFill>
                  <a:srgbClr val="000000"/>
                </a:solidFill>
                <a:latin typeface="Roboto"/>
                <a:ea typeface="Roboto"/>
                <a:cs typeface="Roboto"/>
                <a:sym typeface="Roboto"/>
              </a:rPr>
              <a:t>, at each time step (i.e., for each input feature) we need to output “0” (non-speech) or “1” (speech).</a:t>
            </a:r>
            <a:endParaRPr b="0" i="0" sz="1200" u="none" cap="none" strike="noStrike">
              <a:solidFill>
                <a:srgbClr val="000000"/>
              </a:solidFill>
              <a:latin typeface="Roboto"/>
              <a:ea typeface="Roboto"/>
              <a:cs typeface="Roboto"/>
              <a:sym typeface="Roboto"/>
            </a:endParaRPr>
          </a:p>
        </p:txBody>
      </p:sp>
      <p:sp>
        <p:nvSpPr>
          <p:cNvPr id="442" name="Google Shape;442;p24"/>
          <p:cNvSpPr/>
          <p:nvPr/>
        </p:nvSpPr>
        <p:spPr>
          <a:xfrm>
            <a:off x="5287575" y="1279725"/>
            <a:ext cx="938400" cy="676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101A"/>
              </a:solidFill>
              <a:latin typeface="Arial"/>
              <a:ea typeface="Arial"/>
              <a:cs typeface="Arial"/>
              <a:sym typeface="Arial"/>
            </a:endParaRPr>
          </a:p>
        </p:txBody>
      </p:sp>
      <p:sp>
        <p:nvSpPr>
          <p:cNvPr id="443" name="Google Shape;443;p24"/>
          <p:cNvSpPr txBox="1"/>
          <p:nvPr/>
        </p:nvSpPr>
        <p:spPr>
          <a:xfrm>
            <a:off x="393000" y="4350225"/>
            <a:ext cx="51312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Roboto"/>
              <a:buChar char="●"/>
            </a:pPr>
            <a:r>
              <a:rPr b="1" i="0" lang="en-GB" sz="1200" u="none" cap="none" strike="noStrike">
                <a:solidFill>
                  <a:srgbClr val="000000"/>
                </a:solidFill>
                <a:latin typeface="Roboto"/>
                <a:ea typeface="Roboto"/>
                <a:cs typeface="Roboto"/>
                <a:sym typeface="Roboto"/>
              </a:rPr>
              <a:t>Keyword Spotting</a:t>
            </a:r>
            <a:r>
              <a:rPr b="0" i="0" lang="en-GB" sz="1200" u="none" cap="none" strike="noStrike">
                <a:solidFill>
                  <a:srgbClr val="000000"/>
                </a:solidFill>
                <a:latin typeface="Roboto"/>
                <a:ea typeface="Roboto"/>
                <a:cs typeface="Roboto"/>
                <a:sym typeface="Roboto"/>
              </a:rPr>
              <a:t> is another example.</a:t>
            </a:r>
            <a:endParaRPr b="0" i="0" sz="1200" u="none" cap="none" strike="noStrike">
              <a:solidFill>
                <a:srgbClr val="000000"/>
              </a:solidFill>
              <a:latin typeface="Roboto"/>
              <a:ea typeface="Roboto"/>
              <a:cs typeface="Roboto"/>
              <a:sym typeface="Roboto"/>
            </a:endParaRPr>
          </a:p>
        </p:txBody>
      </p:sp>
      <p:pic>
        <p:nvPicPr>
          <p:cNvPr id="444" name="Google Shape;444;p24"/>
          <p:cNvPicPr preferRelativeResize="0"/>
          <p:nvPr/>
        </p:nvPicPr>
        <p:blipFill rotWithShape="1">
          <a:blip r:embed="rId7">
            <a:alphaModFix/>
          </a:blip>
          <a:srcRect b="0" l="0" r="0" t="0"/>
          <a:stretch/>
        </p:blipFill>
        <p:spPr>
          <a:xfrm>
            <a:off x="6617700" y="3097925"/>
            <a:ext cx="2249098" cy="365725"/>
          </a:xfrm>
          <a:prstGeom prst="rect">
            <a:avLst/>
          </a:prstGeom>
          <a:noFill/>
          <a:ln>
            <a:noFill/>
          </a:ln>
        </p:spPr>
      </p:pic>
      <p:sp>
        <p:nvSpPr>
          <p:cNvPr id="445" name="Google Shape;445;p24"/>
          <p:cNvSpPr/>
          <p:nvPr/>
        </p:nvSpPr>
        <p:spPr>
          <a:xfrm>
            <a:off x="6617700" y="2860800"/>
            <a:ext cx="2249100" cy="165000"/>
          </a:xfrm>
          <a:prstGeom prst="rect">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sp>
        <p:nvSpPr>
          <p:cNvPr id="446" name="Google Shape;446;p24"/>
          <p:cNvSpPr txBox="1"/>
          <p:nvPr/>
        </p:nvSpPr>
        <p:spPr>
          <a:xfrm>
            <a:off x="7504575" y="2449975"/>
            <a:ext cx="75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feat2</a:t>
            </a:r>
            <a:endParaRPr b="0" i="0" sz="1000" u="none" cap="none" strike="noStrike">
              <a:solidFill>
                <a:srgbClr val="000000"/>
              </a:solidFill>
              <a:latin typeface="Roboto"/>
              <a:ea typeface="Roboto"/>
              <a:cs typeface="Roboto"/>
              <a:sym typeface="Roboto"/>
            </a:endParaRPr>
          </a:p>
        </p:txBody>
      </p:sp>
      <p:sp>
        <p:nvSpPr>
          <p:cNvPr id="447" name="Google Shape;447;p24"/>
          <p:cNvSpPr txBox="1"/>
          <p:nvPr/>
        </p:nvSpPr>
        <p:spPr>
          <a:xfrm>
            <a:off x="8342775" y="2449975"/>
            <a:ext cx="75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feat3</a:t>
            </a:r>
            <a:endParaRPr b="0" i="0" sz="10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51" name="Shape 451"/>
        <p:cNvGrpSpPr/>
        <p:nvPr/>
      </p:nvGrpSpPr>
      <p:grpSpPr>
        <a:xfrm>
          <a:off x="0" y="0"/>
          <a:ext cx="0" cy="0"/>
          <a:chOff x="0" y="0"/>
          <a:chExt cx="0" cy="0"/>
        </a:xfrm>
      </p:grpSpPr>
      <p:sp>
        <p:nvSpPr>
          <p:cNvPr id="452" name="Google Shape;452;p2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Many-to-Many Problems</a:t>
            </a:r>
            <a:endParaRPr sz="2600"/>
          </a:p>
        </p:txBody>
      </p:sp>
      <p:pic>
        <p:nvPicPr>
          <p:cNvPr id="453" name="Google Shape;453;p25"/>
          <p:cNvPicPr preferRelativeResize="0"/>
          <p:nvPr/>
        </p:nvPicPr>
        <p:blipFill rotWithShape="1">
          <a:blip r:embed="rId3">
            <a:alphaModFix/>
          </a:blip>
          <a:srcRect b="0" l="0" r="0" t="0"/>
          <a:stretch/>
        </p:blipFill>
        <p:spPr>
          <a:xfrm>
            <a:off x="1103763" y="2173138"/>
            <a:ext cx="432625" cy="432625"/>
          </a:xfrm>
          <a:prstGeom prst="rect">
            <a:avLst/>
          </a:prstGeom>
          <a:noFill/>
          <a:ln>
            <a:noFill/>
          </a:ln>
        </p:spPr>
      </p:pic>
      <p:pic>
        <p:nvPicPr>
          <p:cNvPr id="454" name="Google Shape;454;p25"/>
          <p:cNvPicPr preferRelativeResize="0"/>
          <p:nvPr/>
        </p:nvPicPr>
        <p:blipFill rotWithShape="1">
          <a:blip r:embed="rId4">
            <a:alphaModFix/>
          </a:blip>
          <a:srcRect b="0" l="0" r="0" t="0"/>
          <a:stretch/>
        </p:blipFill>
        <p:spPr>
          <a:xfrm>
            <a:off x="1065913" y="1367588"/>
            <a:ext cx="508325" cy="508325"/>
          </a:xfrm>
          <a:prstGeom prst="rect">
            <a:avLst/>
          </a:prstGeom>
          <a:noFill/>
          <a:ln>
            <a:noFill/>
          </a:ln>
        </p:spPr>
      </p:pic>
      <p:pic>
        <p:nvPicPr>
          <p:cNvPr id="455" name="Google Shape;455;p25"/>
          <p:cNvPicPr preferRelativeResize="0"/>
          <p:nvPr/>
        </p:nvPicPr>
        <p:blipFill rotWithShape="1">
          <a:blip r:embed="rId5">
            <a:alphaModFix/>
          </a:blip>
          <a:srcRect b="0" l="0" r="0" t="0"/>
          <a:stretch/>
        </p:blipFill>
        <p:spPr>
          <a:xfrm>
            <a:off x="1045725" y="2806000"/>
            <a:ext cx="548700" cy="548700"/>
          </a:xfrm>
          <a:prstGeom prst="rect">
            <a:avLst/>
          </a:prstGeom>
          <a:noFill/>
          <a:ln>
            <a:noFill/>
          </a:ln>
        </p:spPr>
      </p:pic>
      <p:sp>
        <p:nvSpPr>
          <p:cNvPr id="456" name="Google Shape;456;p25"/>
          <p:cNvSpPr/>
          <p:nvPr/>
        </p:nvSpPr>
        <p:spPr>
          <a:xfrm>
            <a:off x="1846275" y="1401663"/>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sp>
        <p:nvSpPr>
          <p:cNvPr id="457" name="Google Shape;457;p25"/>
          <p:cNvSpPr/>
          <p:nvPr/>
        </p:nvSpPr>
        <p:spPr>
          <a:xfrm>
            <a:off x="2913075" y="1411150"/>
            <a:ext cx="810600" cy="4326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Recording Setup</a:t>
            </a:r>
            <a:endParaRPr b="0" i="0" sz="700" u="none" cap="none" strike="noStrike">
              <a:solidFill>
                <a:srgbClr val="000000"/>
              </a:solidFill>
              <a:latin typeface="Arial"/>
              <a:ea typeface="Arial"/>
              <a:cs typeface="Arial"/>
              <a:sym typeface="Arial"/>
            </a:endParaRPr>
          </a:p>
        </p:txBody>
      </p:sp>
      <p:sp>
        <p:nvSpPr>
          <p:cNvPr id="458" name="Google Shape;458;p25"/>
          <p:cNvSpPr/>
          <p:nvPr/>
        </p:nvSpPr>
        <p:spPr>
          <a:xfrm>
            <a:off x="3979875" y="1411150"/>
            <a:ext cx="810600" cy="432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Voice Activity Detection</a:t>
            </a:r>
            <a:endParaRPr b="0" i="0" sz="700" u="none" cap="none" strike="noStrike">
              <a:solidFill>
                <a:srgbClr val="000000"/>
              </a:solidFill>
              <a:latin typeface="Arial"/>
              <a:ea typeface="Arial"/>
              <a:cs typeface="Arial"/>
              <a:sym typeface="Arial"/>
            </a:endParaRPr>
          </a:p>
        </p:txBody>
      </p:sp>
      <p:sp>
        <p:nvSpPr>
          <p:cNvPr id="459" name="Google Shape;459;p25"/>
          <p:cNvSpPr/>
          <p:nvPr/>
        </p:nvSpPr>
        <p:spPr>
          <a:xfrm>
            <a:off x="5046675" y="1411150"/>
            <a:ext cx="810600" cy="432600"/>
          </a:xfrm>
          <a:prstGeom prst="roundRect">
            <a:avLst>
              <a:gd fmla="val 16667" name="adj"/>
            </a:avLst>
          </a:prstGeom>
          <a:solidFill>
            <a:srgbClr val="D0E0E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Enhancement</a:t>
            </a:r>
            <a:endParaRPr b="0" i="0" sz="700" u="none" cap="none" strike="noStrike">
              <a:solidFill>
                <a:srgbClr val="000000"/>
              </a:solidFill>
              <a:latin typeface="Arial"/>
              <a:ea typeface="Arial"/>
              <a:cs typeface="Arial"/>
              <a:sym typeface="Arial"/>
            </a:endParaRPr>
          </a:p>
        </p:txBody>
      </p:sp>
      <p:sp>
        <p:nvSpPr>
          <p:cNvPr id="460" name="Google Shape;460;p25"/>
          <p:cNvSpPr/>
          <p:nvPr/>
        </p:nvSpPr>
        <p:spPr>
          <a:xfrm>
            <a:off x="6113475" y="1411150"/>
            <a:ext cx="810600" cy="432600"/>
          </a:xfrm>
          <a:prstGeom prst="roundRect">
            <a:avLst>
              <a:gd fmla="val 16667" name="adj"/>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Keyword Spotting</a:t>
            </a:r>
            <a:endParaRPr b="0" i="0" sz="800" u="none" cap="none" strike="noStrike">
              <a:solidFill>
                <a:srgbClr val="000000"/>
              </a:solidFill>
              <a:latin typeface="Arial"/>
              <a:ea typeface="Arial"/>
              <a:cs typeface="Arial"/>
              <a:sym typeface="Arial"/>
            </a:endParaRPr>
          </a:p>
        </p:txBody>
      </p:sp>
      <p:sp>
        <p:nvSpPr>
          <p:cNvPr id="461" name="Google Shape;461;p25"/>
          <p:cNvSpPr/>
          <p:nvPr/>
        </p:nvSpPr>
        <p:spPr>
          <a:xfrm>
            <a:off x="6113475" y="2173150"/>
            <a:ext cx="810600" cy="432600"/>
          </a:xfrm>
          <a:prstGeom prst="roundRect">
            <a:avLst>
              <a:gd fmla="val 16667" name="adj"/>
            </a:avLst>
          </a:prstGeom>
          <a:solidFill>
            <a:srgbClr val="B6D7A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Speech Recognition</a:t>
            </a:r>
            <a:endParaRPr b="0" i="0" sz="800" u="none" cap="none" strike="noStrike">
              <a:solidFill>
                <a:srgbClr val="000000"/>
              </a:solidFill>
              <a:latin typeface="Arial"/>
              <a:ea typeface="Arial"/>
              <a:cs typeface="Arial"/>
              <a:sym typeface="Arial"/>
            </a:endParaRPr>
          </a:p>
        </p:txBody>
      </p:sp>
      <p:sp>
        <p:nvSpPr>
          <p:cNvPr id="462" name="Google Shape;462;p25"/>
          <p:cNvSpPr/>
          <p:nvPr/>
        </p:nvSpPr>
        <p:spPr>
          <a:xfrm>
            <a:off x="6113475" y="2922100"/>
            <a:ext cx="810600" cy="432600"/>
          </a:xfrm>
          <a:prstGeom prst="roundRect">
            <a:avLst>
              <a:gd fmla="val 16667" name="adj"/>
            </a:avLst>
          </a:prstGeom>
          <a:solidFill>
            <a:srgbClr val="F9CB9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Spoken Language Understanding</a:t>
            </a:r>
            <a:endParaRPr b="0" i="0" sz="700" u="none" cap="none" strike="noStrike">
              <a:solidFill>
                <a:srgbClr val="000000"/>
              </a:solidFill>
              <a:latin typeface="Arial"/>
              <a:ea typeface="Arial"/>
              <a:cs typeface="Arial"/>
              <a:sym typeface="Arial"/>
            </a:endParaRPr>
          </a:p>
        </p:txBody>
      </p:sp>
      <p:sp>
        <p:nvSpPr>
          <p:cNvPr id="463" name="Google Shape;463;p25"/>
          <p:cNvSpPr/>
          <p:nvPr/>
        </p:nvSpPr>
        <p:spPr>
          <a:xfrm>
            <a:off x="5046675" y="2922100"/>
            <a:ext cx="810600" cy="432600"/>
          </a:xfrm>
          <a:prstGeom prst="roundRect">
            <a:avLst>
              <a:gd fmla="val 16667" name="adj"/>
            </a:avLst>
          </a:prstGeom>
          <a:solidFill>
            <a:srgbClr val="A4C2F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Dialogue</a:t>
            </a:r>
            <a:endParaRPr b="0" i="0" sz="700" u="none" cap="none" strike="noStrike">
              <a:solidFill>
                <a:srgbClr val="000000"/>
              </a:solidFill>
              <a:latin typeface="Arial"/>
              <a:ea typeface="Arial"/>
              <a:cs typeface="Arial"/>
              <a:sym typeface="Arial"/>
            </a:endParaRPr>
          </a:p>
        </p:txBody>
      </p:sp>
      <p:sp>
        <p:nvSpPr>
          <p:cNvPr id="464" name="Google Shape;464;p25"/>
          <p:cNvSpPr/>
          <p:nvPr/>
        </p:nvSpPr>
        <p:spPr>
          <a:xfrm>
            <a:off x="3979875" y="2922100"/>
            <a:ext cx="810600" cy="432600"/>
          </a:xfrm>
          <a:prstGeom prst="roundRect">
            <a:avLst>
              <a:gd fmla="val 16667" name="adj"/>
            </a:avLst>
          </a:prstGeom>
          <a:solidFill>
            <a:srgbClr val="F6B26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Speech Synthesis</a:t>
            </a:r>
            <a:endParaRPr b="0" i="0" sz="700" u="none" cap="none" strike="noStrike">
              <a:solidFill>
                <a:srgbClr val="000000"/>
              </a:solidFill>
              <a:latin typeface="Arial"/>
              <a:ea typeface="Arial"/>
              <a:cs typeface="Arial"/>
              <a:sym typeface="Arial"/>
            </a:endParaRPr>
          </a:p>
        </p:txBody>
      </p:sp>
      <p:sp>
        <p:nvSpPr>
          <p:cNvPr id="465" name="Google Shape;465;p25"/>
          <p:cNvSpPr/>
          <p:nvPr/>
        </p:nvSpPr>
        <p:spPr>
          <a:xfrm>
            <a:off x="2913075" y="2922100"/>
            <a:ext cx="810600" cy="432600"/>
          </a:xfrm>
          <a:prstGeom prst="roundRect">
            <a:avLst>
              <a:gd fmla="val 16667" name="adj"/>
            </a:avLst>
          </a:prstGeom>
          <a:solidFill>
            <a:srgbClr val="D9D2E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50"/>
              <a:buFont typeface="Arial"/>
              <a:buNone/>
            </a:pPr>
            <a:r>
              <a:rPr b="0" i="0" lang="en-GB" sz="650" u="none" cap="none" strike="noStrike">
                <a:solidFill>
                  <a:srgbClr val="000000"/>
                </a:solidFill>
                <a:latin typeface="Arial"/>
                <a:ea typeface="Arial"/>
                <a:cs typeface="Arial"/>
                <a:sym typeface="Arial"/>
              </a:rPr>
              <a:t>Generation Setup</a:t>
            </a:r>
            <a:endParaRPr b="0" i="0" sz="1000" u="none" cap="none" strike="noStrike">
              <a:solidFill>
                <a:srgbClr val="000000"/>
              </a:solidFill>
              <a:latin typeface="Arial"/>
              <a:ea typeface="Arial"/>
              <a:cs typeface="Arial"/>
              <a:sym typeface="Arial"/>
            </a:endParaRPr>
          </a:p>
        </p:txBody>
      </p:sp>
      <p:sp>
        <p:nvSpPr>
          <p:cNvPr id="466" name="Google Shape;466;p25"/>
          <p:cNvSpPr/>
          <p:nvPr/>
        </p:nvSpPr>
        <p:spPr>
          <a:xfrm>
            <a:off x="1848438" y="2922088"/>
            <a:ext cx="810600" cy="432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Acoustic Environment</a:t>
            </a:r>
            <a:endParaRPr b="0" i="0" sz="800" u="none" cap="none" strike="noStrike">
              <a:solidFill>
                <a:srgbClr val="000000"/>
              </a:solidFill>
              <a:latin typeface="Arial"/>
              <a:ea typeface="Arial"/>
              <a:cs typeface="Arial"/>
              <a:sym typeface="Arial"/>
            </a:endParaRPr>
          </a:p>
        </p:txBody>
      </p:sp>
      <p:cxnSp>
        <p:nvCxnSpPr>
          <p:cNvPr id="467" name="Google Shape;467;p25"/>
          <p:cNvCxnSpPr>
            <a:stCxn id="454" idx="3"/>
            <a:endCxn id="456" idx="1"/>
          </p:cNvCxnSpPr>
          <p:nvPr/>
        </p:nvCxnSpPr>
        <p:spPr>
          <a:xfrm flipH="1" rot="10800000">
            <a:off x="1574238" y="1617851"/>
            <a:ext cx="272100" cy="3900"/>
          </a:xfrm>
          <a:prstGeom prst="straightConnector1">
            <a:avLst/>
          </a:prstGeom>
          <a:noFill/>
          <a:ln cap="flat" cmpd="sng" w="9525">
            <a:solidFill>
              <a:srgbClr val="424242"/>
            </a:solidFill>
            <a:prstDash val="solid"/>
            <a:round/>
            <a:headEnd len="sm" w="sm" type="none"/>
            <a:tailEnd len="med" w="med" type="triangle"/>
          </a:ln>
        </p:spPr>
      </p:cxnSp>
      <p:cxnSp>
        <p:nvCxnSpPr>
          <p:cNvPr id="468" name="Google Shape;468;p25"/>
          <p:cNvCxnSpPr>
            <a:endCxn id="457" idx="1"/>
          </p:cNvCxnSpPr>
          <p:nvPr/>
        </p:nvCxnSpPr>
        <p:spPr>
          <a:xfrm>
            <a:off x="2656875" y="16226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69" name="Google Shape;469;p25"/>
          <p:cNvCxnSpPr/>
          <p:nvPr/>
        </p:nvCxnSpPr>
        <p:spPr>
          <a:xfrm>
            <a:off x="3723675" y="16226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70" name="Google Shape;470;p25"/>
          <p:cNvCxnSpPr/>
          <p:nvPr/>
        </p:nvCxnSpPr>
        <p:spPr>
          <a:xfrm>
            <a:off x="4790475" y="16226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71" name="Google Shape;471;p25"/>
          <p:cNvCxnSpPr/>
          <p:nvPr/>
        </p:nvCxnSpPr>
        <p:spPr>
          <a:xfrm>
            <a:off x="5857275" y="1622650"/>
            <a:ext cx="256200" cy="4800"/>
          </a:xfrm>
          <a:prstGeom prst="straightConnector1">
            <a:avLst/>
          </a:prstGeom>
          <a:noFill/>
          <a:ln cap="flat" cmpd="sng" w="9525">
            <a:solidFill>
              <a:srgbClr val="424242"/>
            </a:solidFill>
            <a:prstDash val="solid"/>
            <a:round/>
            <a:headEnd len="sm" w="sm" type="none"/>
            <a:tailEnd len="med" w="med" type="triangle"/>
          </a:ln>
        </p:spPr>
      </p:cxnSp>
      <p:cxnSp>
        <p:nvCxnSpPr>
          <p:cNvPr id="472" name="Google Shape;472;p25"/>
          <p:cNvCxnSpPr>
            <a:stCxn id="460" idx="2"/>
            <a:endCxn id="461" idx="0"/>
          </p:cNvCxnSpPr>
          <p:nvPr/>
        </p:nvCxnSpPr>
        <p:spPr>
          <a:xfrm>
            <a:off x="6518775" y="18437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473" name="Google Shape;473;p25"/>
          <p:cNvCxnSpPr/>
          <p:nvPr/>
        </p:nvCxnSpPr>
        <p:spPr>
          <a:xfrm>
            <a:off x="6518775" y="2605750"/>
            <a:ext cx="0" cy="329400"/>
          </a:xfrm>
          <a:prstGeom prst="straightConnector1">
            <a:avLst/>
          </a:prstGeom>
          <a:noFill/>
          <a:ln cap="flat" cmpd="sng" w="9525">
            <a:solidFill>
              <a:srgbClr val="424242"/>
            </a:solidFill>
            <a:prstDash val="solid"/>
            <a:round/>
            <a:headEnd len="sm" w="sm" type="none"/>
            <a:tailEnd len="med" w="med" type="triangle"/>
          </a:ln>
        </p:spPr>
      </p:cxnSp>
      <p:cxnSp>
        <p:nvCxnSpPr>
          <p:cNvPr id="474" name="Google Shape;474;p25"/>
          <p:cNvCxnSpPr>
            <a:stCxn id="462" idx="1"/>
            <a:endCxn id="463" idx="3"/>
          </p:cNvCxnSpPr>
          <p:nvPr/>
        </p:nvCxnSpPr>
        <p:spPr>
          <a:xfrm rot="10800000">
            <a:off x="58572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75" name="Google Shape;475;p25"/>
          <p:cNvCxnSpPr/>
          <p:nvPr/>
        </p:nvCxnSpPr>
        <p:spPr>
          <a:xfrm rot="10800000">
            <a:off x="47904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76" name="Google Shape;476;p25"/>
          <p:cNvCxnSpPr/>
          <p:nvPr/>
        </p:nvCxnSpPr>
        <p:spPr>
          <a:xfrm rot="10800000">
            <a:off x="37236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77" name="Google Shape;477;p25"/>
          <p:cNvCxnSpPr/>
          <p:nvPr/>
        </p:nvCxnSpPr>
        <p:spPr>
          <a:xfrm rot="10800000">
            <a:off x="26568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78" name="Google Shape;478;p25"/>
          <p:cNvCxnSpPr/>
          <p:nvPr/>
        </p:nvCxnSpPr>
        <p:spPr>
          <a:xfrm rot="10800000">
            <a:off x="1590075" y="3138400"/>
            <a:ext cx="256200" cy="0"/>
          </a:xfrm>
          <a:prstGeom prst="straightConnector1">
            <a:avLst/>
          </a:prstGeom>
          <a:noFill/>
          <a:ln cap="flat" cmpd="sng" w="9525">
            <a:solidFill>
              <a:srgbClr val="424242"/>
            </a:solidFill>
            <a:prstDash val="solid"/>
            <a:round/>
            <a:headEnd len="sm" w="sm" type="none"/>
            <a:tailEnd len="med" w="med" type="triangle"/>
          </a:ln>
        </p:spPr>
      </p:cxnSp>
      <p:cxnSp>
        <p:nvCxnSpPr>
          <p:cNvPr id="479" name="Google Shape;479;p25"/>
          <p:cNvCxnSpPr>
            <a:stCxn id="455" idx="0"/>
            <a:endCxn id="453" idx="2"/>
          </p:cNvCxnSpPr>
          <p:nvPr/>
        </p:nvCxnSpPr>
        <p:spPr>
          <a:xfrm rot="10800000">
            <a:off x="1320075" y="2605900"/>
            <a:ext cx="0" cy="200100"/>
          </a:xfrm>
          <a:prstGeom prst="straightConnector1">
            <a:avLst/>
          </a:prstGeom>
          <a:noFill/>
          <a:ln cap="flat" cmpd="sng" w="9525">
            <a:solidFill>
              <a:srgbClr val="424242"/>
            </a:solidFill>
            <a:prstDash val="solid"/>
            <a:round/>
            <a:headEnd len="sm" w="sm" type="none"/>
            <a:tailEnd len="med" w="med" type="triangle"/>
          </a:ln>
        </p:spPr>
      </p:cxnSp>
      <p:cxnSp>
        <p:nvCxnSpPr>
          <p:cNvPr id="480" name="Google Shape;480;p25"/>
          <p:cNvCxnSpPr>
            <a:stCxn id="453" idx="0"/>
            <a:endCxn id="454" idx="2"/>
          </p:cNvCxnSpPr>
          <p:nvPr/>
        </p:nvCxnSpPr>
        <p:spPr>
          <a:xfrm rot="10800000">
            <a:off x="1320076" y="1875838"/>
            <a:ext cx="0" cy="297300"/>
          </a:xfrm>
          <a:prstGeom prst="straightConnector1">
            <a:avLst/>
          </a:prstGeom>
          <a:noFill/>
          <a:ln cap="flat" cmpd="sng" w="9525">
            <a:solidFill>
              <a:srgbClr val="424242"/>
            </a:solidFill>
            <a:prstDash val="solid"/>
            <a:round/>
            <a:headEnd len="sm" w="sm" type="none"/>
            <a:tailEnd len="med" w="med" type="triangle"/>
          </a:ln>
        </p:spPr>
      </p:cxnSp>
      <p:pic>
        <p:nvPicPr>
          <p:cNvPr id="481" name="Google Shape;481;p25"/>
          <p:cNvPicPr preferRelativeResize="0"/>
          <p:nvPr/>
        </p:nvPicPr>
        <p:blipFill rotWithShape="1">
          <a:blip r:embed="rId6">
            <a:alphaModFix/>
          </a:blip>
          <a:srcRect b="0" l="0" r="0" t="0"/>
          <a:stretch/>
        </p:blipFill>
        <p:spPr>
          <a:xfrm>
            <a:off x="3411475" y="1989172"/>
            <a:ext cx="1232197" cy="702737"/>
          </a:xfrm>
          <a:prstGeom prst="rect">
            <a:avLst/>
          </a:prstGeom>
          <a:noFill/>
          <a:ln>
            <a:noFill/>
          </a:ln>
        </p:spPr>
      </p:pic>
      <p:sp>
        <p:nvSpPr>
          <p:cNvPr id="482" name="Google Shape;482;p25"/>
          <p:cNvSpPr txBox="1"/>
          <p:nvPr/>
        </p:nvSpPr>
        <p:spPr>
          <a:xfrm>
            <a:off x="466200" y="774950"/>
            <a:ext cx="6889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Can you identify </a:t>
            </a:r>
            <a:r>
              <a:rPr lang="en-GB">
                <a:latin typeface="Roboto"/>
                <a:ea typeface="Roboto"/>
                <a:cs typeface="Roboto"/>
                <a:sym typeface="Roboto"/>
              </a:rPr>
              <a:t>other</a:t>
            </a:r>
            <a:r>
              <a:rPr b="0" i="0" lang="en-GB" sz="1400" u="none" cap="none" strike="noStrike">
                <a:solidFill>
                  <a:srgbClr val="000000"/>
                </a:solidFill>
                <a:latin typeface="Roboto"/>
                <a:ea typeface="Roboto"/>
                <a:cs typeface="Roboto"/>
                <a:sym typeface="Roboto"/>
              </a:rPr>
              <a:t> modules that need to solve a “many-to-many” problem?</a:t>
            </a:r>
            <a:endParaRPr b="0" i="0" sz="1400" u="none" cap="none" strike="noStrike">
              <a:solidFill>
                <a:srgbClr val="000000"/>
              </a:solidFill>
              <a:latin typeface="Arial"/>
              <a:ea typeface="Arial"/>
              <a:cs typeface="Arial"/>
              <a:sym typeface="Arial"/>
            </a:endParaRPr>
          </a:p>
        </p:txBody>
      </p:sp>
      <p:sp>
        <p:nvSpPr>
          <p:cNvPr id="483" name="Google Shape;483;p25"/>
          <p:cNvSpPr/>
          <p:nvPr/>
        </p:nvSpPr>
        <p:spPr>
          <a:xfrm>
            <a:off x="4982775" y="1279725"/>
            <a:ext cx="938400" cy="676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E101A"/>
              </a:solidFill>
              <a:latin typeface="Arial"/>
              <a:ea typeface="Arial"/>
              <a:cs typeface="Arial"/>
              <a:sym typeface="Arial"/>
            </a:endParaRPr>
          </a:p>
        </p:txBody>
      </p:sp>
      <p:sp>
        <p:nvSpPr>
          <p:cNvPr id="484" name="Google Shape;484;p25"/>
          <p:cNvSpPr/>
          <p:nvPr/>
        </p:nvSpPr>
        <p:spPr>
          <a:xfrm>
            <a:off x="1028500" y="41065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485" name="Google Shape;485;p25"/>
          <p:cNvCxnSpPr>
            <a:endCxn id="484" idx="2"/>
          </p:cNvCxnSpPr>
          <p:nvPr/>
        </p:nvCxnSpPr>
        <p:spPr>
          <a:xfrm rot="10800000">
            <a:off x="1328200" y="45067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86" name="Google Shape;486;p25"/>
          <p:cNvCxnSpPr/>
          <p:nvPr/>
        </p:nvCxnSpPr>
        <p:spPr>
          <a:xfrm rot="10800000">
            <a:off x="1328200" y="38209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87" name="Google Shape;487;p25"/>
          <p:cNvCxnSpPr>
            <a:stCxn id="484" idx="3"/>
          </p:cNvCxnSpPr>
          <p:nvPr/>
        </p:nvCxnSpPr>
        <p:spPr>
          <a:xfrm>
            <a:off x="1627900" y="4306625"/>
            <a:ext cx="227400" cy="900"/>
          </a:xfrm>
          <a:prstGeom prst="straightConnector1">
            <a:avLst/>
          </a:prstGeom>
          <a:noFill/>
          <a:ln cap="flat" cmpd="sng" w="9525">
            <a:solidFill>
              <a:schemeClr val="dk2"/>
            </a:solidFill>
            <a:prstDash val="solid"/>
            <a:round/>
            <a:headEnd len="sm" w="sm" type="none"/>
            <a:tailEnd len="med" w="med" type="triangle"/>
          </a:ln>
        </p:spPr>
      </p:cxnSp>
      <p:sp>
        <p:nvSpPr>
          <p:cNvPr id="488" name="Google Shape;488;p25"/>
          <p:cNvSpPr/>
          <p:nvPr/>
        </p:nvSpPr>
        <p:spPr>
          <a:xfrm>
            <a:off x="1866700" y="41065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489" name="Google Shape;489;p25"/>
          <p:cNvCxnSpPr>
            <a:endCxn id="488" idx="2"/>
          </p:cNvCxnSpPr>
          <p:nvPr/>
        </p:nvCxnSpPr>
        <p:spPr>
          <a:xfrm rot="10800000">
            <a:off x="2166400" y="45067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90" name="Google Shape;490;p25"/>
          <p:cNvCxnSpPr/>
          <p:nvPr/>
        </p:nvCxnSpPr>
        <p:spPr>
          <a:xfrm rot="10800000">
            <a:off x="2166400" y="38209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91" name="Google Shape;491;p25"/>
          <p:cNvCxnSpPr>
            <a:stCxn id="488" idx="3"/>
          </p:cNvCxnSpPr>
          <p:nvPr/>
        </p:nvCxnSpPr>
        <p:spPr>
          <a:xfrm>
            <a:off x="2466100" y="4306625"/>
            <a:ext cx="227400" cy="900"/>
          </a:xfrm>
          <a:prstGeom prst="straightConnector1">
            <a:avLst/>
          </a:prstGeom>
          <a:noFill/>
          <a:ln cap="flat" cmpd="sng" w="9525">
            <a:solidFill>
              <a:schemeClr val="dk2"/>
            </a:solidFill>
            <a:prstDash val="solid"/>
            <a:round/>
            <a:headEnd len="sm" w="sm" type="none"/>
            <a:tailEnd len="med" w="med" type="triangle"/>
          </a:ln>
        </p:spPr>
      </p:cxnSp>
      <p:sp>
        <p:nvSpPr>
          <p:cNvPr id="492" name="Google Shape;492;p25"/>
          <p:cNvSpPr/>
          <p:nvPr/>
        </p:nvSpPr>
        <p:spPr>
          <a:xfrm>
            <a:off x="2704900" y="41065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493" name="Google Shape;493;p25"/>
          <p:cNvCxnSpPr>
            <a:endCxn id="492" idx="2"/>
          </p:cNvCxnSpPr>
          <p:nvPr/>
        </p:nvCxnSpPr>
        <p:spPr>
          <a:xfrm rot="10800000">
            <a:off x="3004600" y="45067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494" name="Google Shape;494;p25"/>
          <p:cNvCxnSpPr/>
          <p:nvPr/>
        </p:nvCxnSpPr>
        <p:spPr>
          <a:xfrm rot="10800000">
            <a:off x="3004600" y="38209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495" name="Google Shape;495;p25"/>
          <p:cNvSpPr txBox="1"/>
          <p:nvPr/>
        </p:nvSpPr>
        <p:spPr>
          <a:xfrm>
            <a:off x="927525" y="48061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Noisy feat1</a:t>
            </a:r>
            <a:endParaRPr b="0" i="0" sz="1000" u="none" cap="none" strike="noStrike">
              <a:solidFill>
                <a:srgbClr val="000000"/>
              </a:solidFill>
              <a:latin typeface="Roboto"/>
              <a:ea typeface="Roboto"/>
              <a:cs typeface="Roboto"/>
              <a:sym typeface="Roboto"/>
            </a:endParaRPr>
          </a:p>
        </p:txBody>
      </p:sp>
      <p:sp>
        <p:nvSpPr>
          <p:cNvPr id="496" name="Google Shape;496;p25"/>
          <p:cNvSpPr txBox="1"/>
          <p:nvPr/>
        </p:nvSpPr>
        <p:spPr>
          <a:xfrm>
            <a:off x="1191025" y="3522413"/>
            <a:ext cx="75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497" name="Google Shape;497;p25"/>
          <p:cNvSpPr txBox="1"/>
          <p:nvPr/>
        </p:nvSpPr>
        <p:spPr>
          <a:xfrm>
            <a:off x="3723675" y="3879950"/>
            <a:ext cx="51312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Roboto"/>
              <a:buChar char="●"/>
            </a:pPr>
            <a:r>
              <a:rPr b="0" i="0" lang="en-GB" sz="1200" u="none" cap="none" strike="noStrike">
                <a:solidFill>
                  <a:srgbClr val="000000"/>
                </a:solidFill>
                <a:latin typeface="Roboto"/>
                <a:ea typeface="Roboto"/>
                <a:cs typeface="Roboto"/>
                <a:sym typeface="Roboto"/>
              </a:rPr>
              <a:t>In </a:t>
            </a:r>
            <a:r>
              <a:rPr b="1" i="0" lang="en-GB" sz="1200" u="none" cap="none" strike="noStrike">
                <a:solidFill>
                  <a:srgbClr val="000000"/>
                </a:solidFill>
                <a:latin typeface="Roboto"/>
                <a:ea typeface="Roboto"/>
                <a:cs typeface="Roboto"/>
                <a:sym typeface="Roboto"/>
              </a:rPr>
              <a:t>speech enhancement</a:t>
            </a:r>
            <a:r>
              <a:rPr b="0" i="0" lang="en-GB" sz="1200" u="none" cap="none" strike="noStrike">
                <a:solidFill>
                  <a:srgbClr val="000000"/>
                </a:solidFill>
                <a:latin typeface="Roboto"/>
                <a:ea typeface="Roboto"/>
                <a:cs typeface="Roboto"/>
                <a:sym typeface="Roboto"/>
              </a:rPr>
              <a:t>, we need to output a cleaned version of the input signal.</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498" name="Google Shape;498;p25"/>
          <p:cNvSpPr txBox="1"/>
          <p:nvPr/>
        </p:nvSpPr>
        <p:spPr>
          <a:xfrm>
            <a:off x="3289725" y="4091375"/>
            <a:ext cx="55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499" name="Google Shape;499;p25"/>
          <p:cNvSpPr txBox="1"/>
          <p:nvPr/>
        </p:nvSpPr>
        <p:spPr>
          <a:xfrm>
            <a:off x="1765725" y="48061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Noisy feat2</a:t>
            </a:r>
            <a:endParaRPr b="0" i="0" sz="1000" u="none" cap="none" strike="noStrike">
              <a:solidFill>
                <a:srgbClr val="000000"/>
              </a:solidFill>
              <a:latin typeface="Roboto"/>
              <a:ea typeface="Roboto"/>
              <a:cs typeface="Roboto"/>
              <a:sym typeface="Roboto"/>
            </a:endParaRPr>
          </a:p>
        </p:txBody>
      </p:sp>
      <p:sp>
        <p:nvSpPr>
          <p:cNvPr id="500" name="Google Shape;500;p25"/>
          <p:cNvSpPr txBox="1"/>
          <p:nvPr/>
        </p:nvSpPr>
        <p:spPr>
          <a:xfrm>
            <a:off x="2680125" y="48061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Noisy feat3</a:t>
            </a:r>
            <a:endParaRPr b="0" i="0" sz="1000" u="none" cap="none" strike="noStrike">
              <a:solidFill>
                <a:srgbClr val="000000"/>
              </a:solidFill>
              <a:latin typeface="Roboto"/>
              <a:ea typeface="Roboto"/>
              <a:cs typeface="Roboto"/>
              <a:sym typeface="Roboto"/>
            </a:endParaRPr>
          </a:p>
        </p:txBody>
      </p:sp>
      <p:sp>
        <p:nvSpPr>
          <p:cNvPr id="501" name="Google Shape;501;p25"/>
          <p:cNvSpPr txBox="1"/>
          <p:nvPr/>
        </p:nvSpPr>
        <p:spPr>
          <a:xfrm>
            <a:off x="927525" y="35107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Clean feat1</a:t>
            </a:r>
            <a:endParaRPr b="0" i="0" sz="1000" u="none" cap="none" strike="noStrike">
              <a:solidFill>
                <a:srgbClr val="000000"/>
              </a:solidFill>
              <a:latin typeface="Roboto"/>
              <a:ea typeface="Roboto"/>
              <a:cs typeface="Roboto"/>
              <a:sym typeface="Roboto"/>
            </a:endParaRPr>
          </a:p>
        </p:txBody>
      </p:sp>
      <p:sp>
        <p:nvSpPr>
          <p:cNvPr id="502" name="Google Shape;502;p25"/>
          <p:cNvSpPr txBox="1"/>
          <p:nvPr/>
        </p:nvSpPr>
        <p:spPr>
          <a:xfrm>
            <a:off x="1841925" y="35107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Clean feat2</a:t>
            </a:r>
            <a:endParaRPr b="0" i="0" sz="1000" u="none" cap="none" strike="noStrike">
              <a:solidFill>
                <a:srgbClr val="000000"/>
              </a:solidFill>
              <a:latin typeface="Roboto"/>
              <a:ea typeface="Roboto"/>
              <a:cs typeface="Roboto"/>
              <a:sym typeface="Roboto"/>
            </a:endParaRPr>
          </a:p>
        </p:txBody>
      </p:sp>
      <p:sp>
        <p:nvSpPr>
          <p:cNvPr id="503" name="Google Shape;503;p25"/>
          <p:cNvSpPr txBox="1"/>
          <p:nvPr/>
        </p:nvSpPr>
        <p:spPr>
          <a:xfrm>
            <a:off x="2680125" y="35107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Clean feat3</a:t>
            </a:r>
            <a:endParaRPr b="0" i="0" sz="10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07" name="Shape 507"/>
        <p:cNvGrpSpPr/>
        <p:nvPr/>
      </p:nvGrpSpPr>
      <p:grpSpPr>
        <a:xfrm>
          <a:off x="0" y="0"/>
          <a:ext cx="0" cy="0"/>
          <a:chOff x="0" y="0"/>
          <a:chExt cx="0" cy="0"/>
        </a:xfrm>
      </p:grpSpPr>
      <p:sp>
        <p:nvSpPr>
          <p:cNvPr id="508" name="Google Shape;508;p2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Many-to-Many Problems</a:t>
            </a:r>
            <a:endParaRPr sz="2600"/>
          </a:p>
        </p:txBody>
      </p:sp>
      <p:sp>
        <p:nvSpPr>
          <p:cNvPr id="509" name="Google Shape;509;p26"/>
          <p:cNvSpPr txBox="1"/>
          <p:nvPr/>
        </p:nvSpPr>
        <p:spPr>
          <a:xfrm>
            <a:off x="370350" y="880550"/>
            <a:ext cx="8649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Another example is </a:t>
            </a:r>
            <a:r>
              <a:rPr b="1" i="0" lang="en-GB" sz="1400" u="none" cap="none" strike="noStrike">
                <a:solidFill>
                  <a:srgbClr val="000000"/>
                </a:solidFill>
                <a:latin typeface="Roboto"/>
                <a:ea typeface="Roboto"/>
                <a:cs typeface="Roboto"/>
                <a:sym typeface="Roboto"/>
              </a:rPr>
              <a:t>language modeling</a:t>
            </a:r>
            <a:r>
              <a:rPr b="0" i="0" lang="en-GB" sz="1400" u="none" cap="none" strike="noStrike">
                <a:solidFill>
                  <a:srgbClr val="000000"/>
                </a:solidFill>
                <a:latin typeface="Roboto"/>
                <a:ea typeface="Roboto"/>
                <a:cs typeface="Roboto"/>
                <a:sym typeface="Roboto"/>
              </a:rPr>
              <a:t>, where we want to predict the next word given the previous ones.</a:t>
            </a:r>
            <a:endParaRPr b="0" i="0" sz="1400" u="none" cap="none" strike="noStrike">
              <a:solidFill>
                <a:srgbClr val="000000"/>
              </a:solidFill>
              <a:latin typeface="Arial"/>
              <a:ea typeface="Arial"/>
              <a:cs typeface="Arial"/>
              <a:sym typeface="Arial"/>
            </a:endParaRPr>
          </a:p>
        </p:txBody>
      </p:sp>
      <p:sp>
        <p:nvSpPr>
          <p:cNvPr id="510" name="Google Shape;510;p26"/>
          <p:cNvSpPr/>
          <p:nvPr/>
        </p:nvSpPr>
        <p:spPr>
          <a:xfrm>
            <a:off x="3069325" y="208547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511" name="Google Shape;511;p26"/>
          <p:cNvCxnSpPr>
            <a:endCxn id="510" idx="2"/>
          </p:cNvCxnSpPr>
          <p:nvPr/>
        </p:nvCxnSpPr>
        <p:spPr>
          <a:xfrm rot="10800000">
            <a:off x="3369025" y="248567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512" name="Google Shape;512;p26"/>
          <p:cNvCxnSpPr/>
          <p:nvPr/>
        </p:nvCxnSpPr>
        <p:spPr>
          <a:xfrm rot="10800000">
            <a:off x="3369025" y="179987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513" name="Google Shape;513;p26"/>
          <p:cNvCxnSpPr>
            <a:stCxn id="510" idx="3"/>
          </p:cNvCxnSpPr>
          <p:nvPr/>
        </p:nvCxnSpPr>
        <p:spPr>
          <a:xfrm>
            <a:off x="3668725" y="2285575"/>
            <a:ext cx="227400" cy="900"/>
          </a:xfrm>
          <a:prstGeom prst="straightConnector1">
            <a:avLst/>
          </a:prstGeom>
          <a:noFill/>
          <a:ln cap="flat" cmpd="sng" w="9525">
            <a:solidFill>
              <a:schemeClr val="dk2"/>
            </a:solidFill>
            <a:prstDash val="solid"/>
            <a:round/>
            <a:headEnd len="sm" w="sm" type="none"/>
            <a:tailEnd len="med" w="med" type="triangle"/>
          </a:ln>
        </p:spPr>
      </p:cxnSp>
      <p:sp>
        <p:nvSpPr>
          <p:cNvPr id="514" name="Google Shape;514;p26"/>
          <p:cNvSpPr/>
          <p:nvPr/>
        </p:nvSpPr>
        <p:spPr>
          <a:xfrm>
            <a:off x="3907525" y="208547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515" name="Google Shape;515;p26"/>
          <p:cNvCxnSpPr>
            <a:endCxn id="514" idx="2"/>
          </p:cNvCxnSpPr>
          <p:nvPr/>
        </p:nvCxnSpPr>
        <p:spPr>
          <a:xfrm rot="10800000">
            <a:off x="4207225" y="248567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516" name="Google Shape;516;p26"/>
          <p:cNvCxnSpPr/>
          <p:nvPr/>
        </p:nvCxnSpPr>
        <p:spPr>
          <a:xfrm rot="10800000">
            <a:off x="4207225" y="179987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517" name="Google Shape;517;p26"/>
          <p:cNvCxnSpPr>
            <a:stCxn id="514" idx="3"/>
          </p:cNvCxnSpPr>
          <p:nvPr/>
        </p:nvCxnSpPr>
        <p:spPr>
          <a:xfrm>
            <a:off x="4506925" y="2285575"/>
            <a:ext cx="227400" cy="900"/>
          </a:xfrm>
          <a:prstGeom prst="straightConnector1">
            <a:avLst/>
          </a:prstGeom>
          <a:noFill/>
          <a:ln cap="flat" cmpd="sng" w="9525">
            <a:solidFill>
              <a:schemeClr val="dk2"/>
            </a:solidFill>
            <a:prstDash val="solid"/>
            <a:round/>
            <a:headEnd len="sm" w="sm" type="none"/>
            <a:tailEnd len="med" w="med" type="triangle"/>
          </a:ln>
        </p:spPr>
      </p:cxnSp>
      <p:sp>
        <p:nvSpPr>
          <p:cNvPr id="518" name="Google Shape;518;p26"/>
          <p:cNvSpPr/>
          <p:nvPr/>
        </p:nvSpPr>
        <p:spPr>
          <a:xfrm>
            <a:off x="4745725" y="208547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519" name="Google Shape;519;p26"/>
          <p:cNvCxnSpPr>
            <a:endCxn id="518" idx="2"/>
          </p:cNvCxnSpPr>
          <p:nvPr/>
        </p:nvCxnSpPr>
        <p:spPr>
          <a:xfrm rot="10800000">
            <a:off x="5045425" y="248567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520" name="Google Shape;520;p26"/>
          <p:cNvCxnSpPr/>
          <p:nvPr/>
        </p:nvCxnSpPr>
        <p:spPr>
          <a:xfrm rot="10800000">
            <a:off x="5045425" y="1799875"/>
            <a:ext cx="6000" cy="293100"/>
          </a:xfrm>
          <a:prstGeom prst="straightConnector1">
            <a:avLst/>
          </a:prstGeom>
          <a:noFill/>
          <a:ln cap="flat" cmpd="sng" w="9525">
            <a:solidFill>
              <a:schemeClr val="dk2"/>
            </a:solidFill>
            <a:prstDash val="solid"/>
            <a:round/>
            <a:headEnd len="sm" w="sm" type="none"/>
            <a:tailEnd len="med" w="med" type="triangle"/>
          </a:ln>
        </p:spPr>
      </p:cxnSp>
      <p:sp>
        <p:nvSpPr>
          <p:cNvPr id="521" name="Google Shape;521;p26"/>
          <p:cNvSpPr txBox="1"/>
          <p:nvPr/>
        </p:nvSpPr>
        <p:spPr>
          <a:xfrm>
            <a:off x="2968350" y="2785075"/>
            <a:ext cx="75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Hello</a:t>
            </a:r>
            <a:endParaRPr b="0" i="0" sz="1400" u="none" cap="none" strike="noStrike">
              <a:solidFill>
                <a:srgbClr val="000000"/>
              </a:solidFill>
              <a:latin typeface="Roboto"/>
              <a:ea typeface="Roboto"/>
              <a:cs typeface="Roboto"/>
              <a:sym typeface="Roboto"/>
            </a:endParaRPr>
          </a:p>
        </p:txBody>
      </p:sp>
      <p:sp>
        <p:nvSpPr>
          <p:cNvPr id="522" name="Google Shape;522;p26"/>
          <p:cNvSpPr txBox="1"/>
          <p:nvPr/>
        </p:nvSpPr>
        <p:spPr>
          <a:xfrm>
            <a:off x="3958950" y="2785075"/>
            <a:ext cx="75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How</a:t>
            </a:r>
            <a:endParaRPr b="0" i="0" sz="1400" u="none" cap="none" strike="noStrike">
              <a:solidFill>
                <a:srgbClr val="000000"/>
              </a:solidFill>
              <a:latin typeface="Roboto"/>
              <a:ea typeface="Roboto"/>
              <a:cs typeface="Roboto"/>
              <a:sym typeface="Roboto"/>
            </a:endParaRPr>
          </a:p>
        </p:txBody>
      </p:sp>
      <p:sp>
        <p:nvSpPr>
          <p:cNvPr id="523" name="Google Shape;523;p26"/>
          <p:cNvSpPr txBox="1"/>
          <p:nvPr/>
        </p:nvSpPr>
        <p:spPr>
          <a:xfrm>
            <a:off x="4797150" y="2785075"/>
            <a:ext cx="75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Are</a:t>
            </a:r>
            <a:endParaRPr b="0" i="0" sz="1400" u="none" cap="none" strike="noStrike">
              <a:solidFill>
                <a:srgbClr val="000000"/>
              </a:solidFill>
              <a:latin typeface="Roboto"/>
              <a:ea typeface="Roboto"/>
              <a:cs typeface="Roboto"/>
              <a:sym typeface="Roboto"/>
            </a:endParaRPr>
          </a:p>
        </p:txBody>
      </p:sp>
      <p:sp>
        <p:nvSpPr>
          <p:cNvPr id="524" name="Google Shape;524;p26"/>
          <p:cNvSpPr txBox="1"/>
          <p:nvPr/>
        </p:nvSpPr>
        <p:spPr>
          <a:xfrm>
            <a:off x="3044550" y="1489675"/>
            <a:ext cx="75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How</a:t>
            </a:r>
            <a:endParaRPr b="0" i="0" sz="1400" u="none" cap="none" strike="noStrike">
              <a:solidFill>
                <a:srgbClr val="000000"/>
              </a:solidFill>
              <a:latin typeface="Roboto"/>
              <a:ea typeface="Roboto"/>
              <a:cs typeface="Roboto"/>
              <a:sym typeface="Roboto"/>
            </a:endParaRPr>
          </a:p>
        </p:txBody>
      </p:sp>
      <p:sp>
        <p:nvSpPr>
          <p:cNvPr id="525" name="Google Shape;525;p26"/>
          <p:cNvSpPr txBox="1"/>
          <p:nvPr/>
        </p:nvSpPr>
        <p:spPr>
          <a:xfrm>
            <a:off x="3958950" y="1489675"/>
            <a:ext cx="75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Are</a:t>
            </a:r>
            <a:endParaRPr b="0" i="0" sz="1400" u="none" cap="none" strike="noStrike">
              <a:solidFill>
                <a:srgbClr val="000000"/>
              </a:solidFill>
              <a:latin typeface="Roboto"/>
              <a:ea typeface="Roboto"/>
              <a:cs typeface="Roboto"/>
              <a:sym typeface="Roboto"/>
            </a:endParaRPr>
          </a:p>
        </p:txBody>
      </p:sp>
      <p:sp>
        <p:nvSpPr>
          <p:cNvPr id="526" name="Google Shape;526;p26"/>
          <p:cNvSpPr txBox="1"/>
          <p:nvPr/>
        </p:nvSpPr>
        <p:spPr>
          <a:xfrm>
            <a:off x="4873350" y="1460725"/>
            <a:ext cx="55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527" name="Google Shape;527;p26"/>
          <p:cNvSpPr txBox="1"/>
          <p:nvPr/>
        </p:nvSpPr>
        <p:spPr>
          <a:xfrm>
            <a:off x="446550" y="3395150"/>
            <a:ext cx="8195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Language models </a:t>
            </a:r>
            <a:r>
              <a:rPr b="0" i="0" lang="en-GB" sz="1400" u="none" cap="none" strike="noStrike">
                <a:solidFill>
                  <a:srgbClr val="000000"/>
                </a:solidFill>
                <a:latin typeface="Roboto"/>
                <a:ea typeface="Roboto"/>
                <a:cs typeface="Roboto"/>
                <a:sym typeface="Roboto"/>
              </a:rPr>
              <a:t>are used in many parts of a conversational AI pipeline. </a:t>
            </a:r>
            <a:endParaRPr b="0" i="0" sz="1400" u="none" cap="none" strike="noStrike">
              <a:solidFill>
                <a:srgbClr val="000000"/>
              </a:solidFill>
              <a:latin typeface="Roboto"/>
              <a:ea typeface="Roboto"/>
              <a:cs typeface="Roboto"/>
              <a:sym typeface="Roboto"/>
            </a:endParaRPr>
          </a:p>
        </p:txBody>
      </p:sp>
      <p:sp>
        <p:nvSpPr>
          <p:cNvPr id="528" name="Google Shape;528;p26"/>
          <p:cNvSpPr txBox="1"/>
          <p:nvPr/>
        </p:nvSpPr>
        <p:spPr>
          <a:xfrm>
            <a:off x="446550" y="4004750"/>
            <a:ext cx="8179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instance, are used in </a:t>
            </a:r>
            <a:r>
              <a:rPr b="1" i="0" lang="en-GB" sz="1400" u="none" cap="none" strike="noStrike">
                <a:solidFill>
                  <a:srgbClr val="000000"/>
                </a:solidFill>
                <a:latin typeface="Roboto"/>
                <a:ea typeface="Roboto"/>
                <a:cs typeface="Roboto"/>
                <a:sym typeface="Roboto"/>
              </a:rPr>
              <a:t>speech recognition</a:t>
            </a:r>
            <a:r>
              <a:rPr b="0" i="0" lang="en-GB" sz="1400" u="none" cap="none" strike="noStrike">
                <a:solidFill>
                  <a:srgbClr val="000000"/>
                </a:solidFill>
                <a:latin typeface="Roboto"/>
                <a:ea typeface="Roboto"/>
                <a:cs typeface="Roboto"/>
                <a:sym typeface="Roboto"/>
              </a:rPr>
              <a:t> to help a speech recognizer privilege sequence of words that are more likely than others.</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32" name="Shape 532"/>
        <p:cNvGrpSpPr/>
        <p:nvPr/>
      </p:nvGrpSpPr>
      <p:grpSpPr>
        <a:xfrm>
          <a:off x="0" y="0"/>
          <a:ext cx="0" cy="0"/>
          <a:chOff x="0" y="0"/>
          <a:chExt cx="0" cy="0"/>
        </a:xfrm>
      </p:grpSpPr>
      <p:sp>
        <p:nvSpPr>
          <p:cNvPr id="533" name="Google Shape;533;p27"/>
          <p:cNvSpPr/>
          <p:nvPr/>
        </p:nvSpPr>
        <p:spPr>
          <a:xfrm>
            <a:off x="5085875" y="811625"/>
            <a:ext cx="2480400" cy="1438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Many-to-one Problems</a:t>
            </a:r>
            <a:endParaRPr sz="2600"/>
          </a:p>
        </p:txBody>
      </p:sp>
      <p:sp>
        <p:nvSpPr>
          <p:cNvPr id="535" name="Google Shape;535;p27"/>
          <p:cNvSpPr/>
          <p:nvPr/>
        </p:nvSpPr>
        <p:spPr>
          <a:xfrm>
            <a:off x="949125" y="1089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536" name="Google Shape;536;p27"/>
          <p:cNvCxnSpPr/>
          <p:nvPr/>
        </p:nvCxnSpPr>
        <p:spPr>
          <a:xfrm flipH="1" rot="10800000">
            <a:off x="1246875" y="1633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537" name="Google Shape;537;p27"/>
          <p:cNvSpPr/>
          <p:nvPr/>
        </p:nvSpPr>
        <p:spPr>
          <a:xfrm>
            <a:off x="320025" y="1171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538" name="Google Shape;538;p27"/>
          <p:cNvCxnSpPr/>
          <p:nvPr/>
        </p:nvCxnSpPr>
        <p:spPr>
          <a:xfrm flipH="1" rot="10800000">
            <a:off x="730550" y="1359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539" name="Google Shape;539;p27"/>
          <p:cNvSpPr/>
          <p:nvPr/>
        </p:nvSpPr>
        <p:spPr>
          <a:xfrm>
            <a:off x="1082025" y="2085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cxnSp>
        <p:nvCxnSpPr>
          <p:cNvPr id="540" name="Google Shape;540;p27"/>
          <p:cNvCxnSpPr/>
          <p:nvPr/>
        </p:nvCxnSpPr>
        <p:spPr>
          <a:xfrm flipH="1" rot="10800000">
            <a:off x="1553325" y="13590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541" name="Google Shape;541;p27"/>
          <p:cNvCxnSpPr>
            <a:stCxn id="535" idx="6"/>
          </p:cNvCxnSpPr>
          <p:nvPr/>
        </p:nvCxnSpPr>
        <p:spPr>
          <a:xfrm>
            <a:off x="1548525" y="1361725"/>
            <a:ext cx="0" cy="0"/>
          </a:xfrm>
          <a:prstGeom prst="straightConnector1">
            <a:avLst/>
          </a:prstGeom>
          <a:noFill/>
          <a:ln cap="flat" cmpd="sng" w="9525">
            <a:solidFill>
              <a:srgbClr val="424242"/>
            </a:solidFill>
            <a:prstDash val="solid"/>
            <a:round/>
            <a:headEnd len="sm" w="sm" type="none"/>
            <a:tailEnd len="sm" w="sm" type="none"/>
          </a:ln>
        </p:spPr>
      </p:cxnSp>
      <p:sp>
        <p:nvSpPr>
          <p:cNvPr id="542" name="Google Shape;542;p27"/>
          <p:cNvSpPr/>
          <p:nvPr/>
        </p:nvSpPr>
        <p:spPr>
          <a:xfrm>
            <a:off x="1787325" y="1089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543" name="Google Shape;543;p27"/>
          <p:cNvCxnSpPr/>
          <p:nvPr/>
        </p:nvCxnSpPr>
        <p:spPr>
          <a:xfrm flipH="1" rot="10800000">
            <a:off x="2085075" y="1633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544" name="Google Shape;544;p27"/>
          <p:cNvSpPr/>
          <p:nvPr/>
        </p:nvSpPr>
        <p:spPr>
          <a:xfrm>
            <a:off x="1920225" y="2085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cxnSp>
        <p:nvCxnSpPr>
          <p:cNvPr id="545" name="Google Shape;545;p27"/>
          <p:cNvCxnSpPr>
            <a:stCxn id="542" idx="6"/>
          </p:cNvCxnSpPr>
          <p:nvPr/>
        </p:nvCxnSpPr>
        <p:spPr>
          <a:xfrm>
            <a:off x="2386725" y="1361725"/>
            <a:ext cx="0" cy="0"/>
          </a:xfrm>
          <a:prstGeom prst="straightConnector1">
            <a:avLst/>
          </a:prstGeom>
          <a:noFill/>
          <a:ln cap="flat" cmpd="sng" w="9525">
            <a:solidFill>
              <a:srgbClr val="424242"/>
            </a:solidFill>
            <a:prstDash val="solid"/>
            <a:round/>
            <a:headEnd len="sm" w="sm" type="none"/>
            <a:tailEnd len="sm" w="sm" type="none"/>
          </a:ln>
        </p:spPr>
      </p:cxnSp>
      <p:sp>
        <p:nvSpPr>
          <p:cNvPr id="546" name="Google Shape;546;p27"/>
          <p:cNvSpPr txBox="1"/>
          <p:nvPr/>
        </p:nvSpPr>
        <p:spPr>
          <a:xfrm>
            <a:off x="1468275" y="10260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cxnSp>
        <p:nvCxnSpPr>
          <p:cNvPr id="547" name="Google Shape;547;p27"/>
          <p:cNvCxnSpPr/>
          <p:nvPr/>
        </p:nvCxnSpPr>
        <p:spPr>
          <a:xfrm flipH="1" rot="10800000">
            <a:off x="2391525" y="1359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548" name="Google Shape;548;p27"/>
          <p:cNvSpPr/>
          <p:nvPr/>
        </p:nvSpPr>
        <p:spPr>
          <a:xfrm>
            <a:off x="2625525" y="1089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549" name="Google Shape;549;p27"/>
          <p:cNvCxnSpPr/>
          <p:nvPr/>
        </p:nvCxnSpPr>
        <p:spPr>
          <a:xfrm flipH="1" rot="10800000">
            <a:off x="2923275" y="1633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550" name="Google Shape;550;p27"/>
          <p:cNvSpPr/>
          <p:nvPr/>
        </p:nvSpPr>
        <p:spPr>
          <a:xfrm>
            <a:off x="2758425" y="2085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cxnSp>
        <p:nvCxnSpPr>
          <p:cNvPr id="551" name="Google Shape;551;p27"/>
          <p:cNvCxnSpPr>
            <a:stCxn id="548" idx="6"/>
          </p:cNvCxnSpPr>
          <p:nvPr/>
        </p:nvCxnSpPr>
        <p:spPr>
          <a:xfrm>
            <a:off x="3224925" y="1361725"/>
            <a:ext cx="0" cy="0"/>
          </a:xfrm>
          <a:prstGeom prst="straightConnector1">
            <a:avLst/>
          </a:prstGeom>
          <a:noFill/>
          <a:ln cap="flat" cmpd="sng" w="9525">
            <a:solidFill>
              <a:srgbClr val="424242"/>
            </a:solidFill>
            <a:prstDash val="solid"/>
            <a:round/>
            <a:headEnd len="sm" w="sm" type="none"/>
            <a:tailEnd len="sm" w="sm" type="none"/>
          </a:ln>
        </p:spPr>
      </p:cxnSp>
      <p:sp>
        <p:nvSpPr>
          <p:cNvPr id="552" name="Google Shape;552;p27"/>
          <p:cNvSpPr txBox="1"/>
          <p:nvPr/>
        </p:nvSpPr>
        <p:spPr>
          <a:xfrm>
            <a:off x="2306475" y="949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cxnSp>
        <p:nvCxnSpPr>
          <p:cNvPr id="553" name="Google Shape;553;p27"/>
          <p:cNvCxnSpPr/>
          <p:nvPr/>
        </p:nvCxnSpPr>
        <p:spPr>
          <a:xfrm flipH="1" rot="10800000">
            <a:off x="3643500" y="1359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554" name="Google Shape;554;p27"/>
          <p:cNvSpPr/>
          <p:nvPr/>
        </p:nvSpPr>
        <p:spPr>
          <a:xfrm>
            <a:off x="3877500" y="1089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555" name="Google Shape;555;p27"/>
          <p:cNvCxnSpPr/>
          <p:nvPr/>
        </p:nvCxnSpPr>
        <p:spPr>
          <a:xfrm flipH="1" rot="10800000">
            <a:off x="4175250" y="1633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556" name="Google Shape;556;p27"/>
          <p:cNvSpPr/>
          <p:nvPr/>
        </p:nvSpPr>
        <p:spPr>
          <a:xfrm>
            <a:off x="4010400" y="2085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cxnSp>
        <p:nvCxnSpPr>
          <p:cNvPr id="557" name="Google Shape;557;p27"/>
          <p:cNvCxnSpPr>
            <a:stCxn id="554" idx="6"/>
          </p:cNvCxnSpPr>
          <p:nvPr/>
        </p:nvCxnSpPr>
        <p:spPr>
          <a:xfrm>
            <a:off x="4476900" y="1361725"/>
            <a:ext cx="0" cy="0"/>
          </a:xfrm>
          <a:prstGeom prst="straightConnector1">
            <a:avLst/>
          </a:prstGeom>
          <a:noFill/>
          <a:ln cap="flat" cmpd="sng" w="9525">
            <a:solidFill>
              <a:srgbClr val="424242"/>
            </a:solidFill>
            <a:prstDash val="solid"/>
            <a:round/>
            <a:headEnd len="sm" w="sm" type="none"/>
            <a:tailEnd len="sm" w="sm" type="none"/>
          </a:ln>
        </p:spPr>
      </p:cxnSp>
      <p:sp>
        <p:nvSpPr>
          <p:cNvPr id="558" name="Google Shape;558;p27"/>
          <p:cNvSpPr txBox="1"/>
          <p:nvPr/>
        </p:nvSpPr>
        <p:spPr>
          <a:xfrm>
            <a:off x="3558450" y="949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sp>
        <p:nvSpPr>
          <p:cNvPr id="559" name="Google Shape;559;p27"/>
          <p:cNvSpPr txBox="1"/>
          <p:nvPr/>
        </p:nvSpPr>
        <p:spPr>
          <a:xfrm>
            <a:off x="3200500" y="1132525"/>
            <a:ext cx="46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560" name="Google Shape;560;p27"/>
          <p:cNvCxnSpPr/>
          <p:nvPr/>
        </p:nvCxnSpPr>
        <p:spPr>
          <a:xfrm flipH="1" rot="10800000">
            <a:off x="4481700" y="1359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561" name="Google Shape;561;p27"/>
          <p:cNvSpPr txBox="1"/>
          <p:nvPr/>
        </p:nvSpPr>
        <p:spPr>
          <a:xfrm>
            <a:off x="4686500" y="11401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562" name="Google Shape;562;p27"/>
          <p:cNvSpPr txBox="1"/>
          <p:nvPr/>
        </p:nvSpPr>
        <p:spPr>
          <a:xfrm>
            <a:off x="3101250" y="949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3</a:t>
            </a:r>
            <a:endParaRPr b="0" i="0" sz="1100" u="none" cap="none" strike="noStrike">
              <a:solidFill>
                <a:srgbClr val="000000"/>
              </a:solidFill>
              <a:latin typeface="Arial"/>
              <a:ea typeface="Arial"/>
              <a:cs typeface="Arial"/>
              <a:sym typeface="Arial"/>
            </a:endParaRPr>
          </a:p>
        </p:txBody>
      </p:sp>
      <p:sp>
        <p:nvSpPr>
          <p:cNvPr id="563" name="Google Shape;563;p27"/>
          <p:cNvSpPr txBox="1"/>
          <p:nvPr/>
        </p:nvSpPr>
        <p:spPr>
          <a:xfrm>
            <a:off x="162750" y="2715650"/>
            <a:ext cx="869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When we need a </a:t>
            </a:r>
            <a:r>
              <a:rPr b="1" i="0" lang="en-GB" sz="1400" u="none" cap="none" strike="noStrike">
                <a:solidFill>
                  <a:srgbClr val="000000"/>
                </a:solidFill>
                <a:latin typeface="Roboto"/>
                <a:ea typeface="Roboto"/>
                <a:cs typeface="Roboto"/>
                <a:sym typeface="Roboto"/>
              </a:rPr>
              <a:t>single prediction</a:t>
            </a:r>
            <a:r>
              <a:rPr b="0" i="0" lang="en-GB" sz="1400" u="none" cap="none" strike="noStrike">
                <a:solidFill>
                  <a:srgbClr val="000000"/>
                </a:solidFill>
                <a:latin typeface="Roboto"/>
                <a:ea typeface="Roboto"/>
                <a:cs typeface="Roboto"/>
                <a:sym typeface="Roboto"/>
              </a:rPr>
              <a:t> in output (many-to-one problem), we can do the following:</a:t>
            </a:r>
            <a:endParaRPr b="0" i="0" sz="1400" u="none" cap="none" strike="noStrike">
              <a:solidFill>
                <a:srgbClr val="000000"/>
              </a:solidFill>
              <a:latin typeface="Arial"/>
              <a:ea typeface="Arial"/>
              <a:cs typeface="Arial"/>
              <a:sym typeface="Arial"/>
            </a:endParaRPr>
          </a:p>
        </p:txBody>
      </p:sp>
      <p:sp>
        <p:nvSpPr>
          <p:cNvPr id="564" name="Google Shape;564;p27"/>
          <p:cNvSpPr/>
          <p:nvPr/>
        </p:nvSpPr>
        <p:spPr>
          <a:xfrm>
            <a:off x="6289500" y="106487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565" name="Google Shape;565;p27"/>
          <p:cNvSpPr txBox="1"/>
          <p:nvPr/>
        </p:nvSpPr>
        <p:spPr>
          <a:xfrm>
            <a:off x="6213450" y="1138213"/>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566" name="Google Shape;566;p27"/>
          <p:cNvSpPr/>
          <p:nvPr/>
        </p:nvSpPr>
        <p:spPr>
          <a:xfrm>
            <a:off x="5379000" y="107747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sp>
        <p:nvSpPr>
          <p:cNvPr id="567" name="Google Shape;567;p27"/>
          <p:cNvSpPr/>
          <p:nvPr/>
        </p:nvSpPr>
        <p:spPr>
          <a:xfrm>
            <a:off x="7078600" y="116912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1</a:t>
            </a:r>
            <a:endParaRPr b="1" i="0" sz="1600" u="none" cap="none" strike="noStrike">
              <a:solidFill>
                <a:srgbClr val="000000"/>
              </a:solidFill>
              <a:latin typeface="Arial"/>
              <a:ea typeface="Arial"/>
              <a:cs typeface="Arial"/>
              <a:sym typeface="Arial"/>
            </a:endParaRPr>
          </a:p>
        </p:txBody>
      </p:sp>
      <p:cxnSp>
        <p:nvCxnSpPr>
          <p:cNvPr id="568" name="Google Shape;568;p27"/>
          <p:cNvCxnSpPr>
            <a:stCxn id="567" idx="1"/>
            <a:endCxn id="565" idx="3"/>
          </p:cNvCxnSpPr>
          <p:nvPr/>
        </p:nvCxnSpPr>
        <p:spPr>
          <a:xfrm rot="10800000">
            <a:off x="6964900" y="1330675"/>
            <a:ext cx="113700" cy="0"/>
          </a:xfrm>
          <a:prstGeom prst="straightConnector1">
            <a:avLst/>
          </a:prstGeom>
          <a:noFill/>
          <a:ln cap="flat" cmpd="sng" w="9525">
            <a:solidFill>
              <a:srgbClr val="424242"/>
            </a:solidFill>
            <a:prstDash val="solid"/>
            <a:round/>
            <a:headEnd len="sm" w="sm" type="none"/>
            <a:tailEnd len="med" w="med" type="triangle"/>
          </a:ln>
        </p:spPr>
      </p:cxnSp>
      <p:cxnSp>
        <p:nvCxnSpPr>
          <p:cNvPr id="569" name="Google Shape;569;p27"/>
          <p:cNvCxnSpPr/>
          <p:nvPr/>
        </p:nvCxnSpPr>
        <p:spPr>
          <a:xfrm flipH="1" rot="10800000">
            <a:off x="5091300" y="13590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570" name="Google Shape;570;p27"/>
          <p:cNvCxnSpPr/>
          <p:nvPr/>
        </p:nvCxnSpPr>
        <p:spPr>
          <a:xfrm flipH="1" rot="10800000">
            <a:off x="6005700" y="1359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571" name="Google Shape;571;p27"/>
          <p:cNvSpPr txBox="1"/>
          <p:nvPr/>
        </p:nvSpPr>
        <p:spPr>
          <a:xfrm>
            <a:off x="1049200" y="3162025"/>
            <a:ext cx="7154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Apply a </a:t>
            </a:r>
            <a:r>
              <a:rPr b="1" i="0" lang="en-GB" sz="1400" u="none" cap="none" strike="noStrike">
                <a:solidFill>
                  <a:srgbClr val="000000"/>
                </a:solidFill>
                <a:latin typeface="Roboto"/>
                <a:ea typeface="Roboto"/>
                <a:cs typeface="Roboto"/>
                <a:sym typeface="Roboto"/>
              </a:rPr>
              <a:t>final transformation</a:t>
            </a:r>
            <a:r>
              <a:rPr b="0" i="0" lang="en-GB" sz="1400" u="none" cap="none" strike="noStrike">
                <a:solidFill>
                  <a:srgbClr val="000000"/>
                </a:solidFill>
                <a:latin typeface="Roboto"/>
                <a:ea typeface="Roboto"/>
                <a:cs typeface="Roboto"/>
                <a:sym typeface="Roboto"/>
              </a:rPr>
              <a:t> (e.g., linear model) on top of the </a:t>
            </a:r>
            <a:r>
              <a:rPr b="1" i="0" lang="en-GB" sz="1400" u="none" cap="none" strike="noStrike">
                <a:solidFill>
                  <a:srgbClr val="000000"/>
                </a:solidFill>
                <a:latin typeface="Roboto"/>
                <a:ea typeface="Roboto"/>
                <a:cs typeface="Roboto"/>
                <a:sym typeface="Roboto"/>
              </a:rPr>
              <a:t>last hidden state</a:t>
            </a:r>
            <a:r>
              <a:rPr b="0" i="0" lang="en-GB" sz="1400" u="none" cap="none" strike="noStrike">
                <a:solidFill>
                  <a:srgbClr val="000000"/>
                </a:solidFill>
                <a:latin typeface="Roboto"/>
                <a:ea typeface="Roboto"/>
                <a:cs typeface="Roboto"/>
                <a:sym typeface="Roboto"/>
              </a:rPr>
              <a:t> (which depends on all the inputs).</a:t>
            </a:r>
            <a:endParaRPr b="0" i="0" sz="1400" u="none" cap="none" strike="noStrike">
              <a:solidFill>
                <a:srgbClr val="000000"/>
              </a:solidFill>
              <a:latin typeface="Arial"/>
              <a:ea typeface="Arial"/>
              <a:cs typeface="Arial"/>
              <a:sym typeface="Arial"/>
            </a:endParaRPr>
          </a:p>
        </p:txBody>
      </p:sp>
      <p:sp>
        <p:nvSpPr>
          <p:cNvPr id="572" name="Google Shape;572;p27"/>
          <p:cNvSpPr txBox="1"/>
          <p:nvPr/>
        </p:nvSpPr>
        <p:spPr>
          <a:xfrm>
            <a:off x="1067775" y="4323800"/>
            <a:ext cx="7918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Finally, you have to apply a </a:t>
            </a:r>
            <a:r>
              <a:rPr b="1" i="0" lang="en-GB" sz="1400" u="none" cap="none" strike="noStrike">
                <a:solidFill>
                  <a:srgbClr val="000000"/>
                </a:solidFill>
                <a:latin typeface="Roboto"/>
                <a:ea typeface="Roboto"/>
                <a:cs typeface="Roboto"/>
                <a:sym typeface="Roboto"/>
              </a:rPr>
              <a:t>loss function </a:t>
            </a:r>
            <a:r>
              <a:rPr b="0" i="0" lang="en-GB" sz="1400" u="none" cap="none" strike="noStrike">
                <a:solidFill>
                  <a:srgbClr val="000000"/>
                </a:solidFill>
                <a:latin typeface="Roboto"/>
                <a:ea typeface="Roboto"/>
                <a:cs typeface="Roboto"/>
                <a:sym typeface="Roboto"/>
              </a:rPr>
              <a:t>on top of it</a:t>
            </a:r>
            <a:r>
              <a:rPr b="1" i="0" lang="en-GB" sz="1400" u="none" cap="none" strike="noStrike">
                <a:solidFill>
                  <a:srgbClr val="000000"/>
                </a:solidFill>
                <a:latin typeface="Roboto"/>
                <a:ea typeface="Roboto"/>
                <a:cs typeface="Roboto"/>
                <a:sym typeface="Roboto"/>
              </a:rPr>
              <a:t> </a:t>
            </a:r>
            <a:r>
              <a:rPr b="0" i="0" lang="en-GB" sz="1400" u="none" cap="none" strike="noStrike">
                <a:solidFill>
                  <a:srgbClr val="000000"/>
                </a:solidFill>
                <a:latin typeface="Roboto"/>
                <a:ea typeface="Roboto"/>
                <a:cs typeface="Roboto"/>
                <a:sym typeface="Roboto"/>
              </a:rPr>
              <a:t>(e.g., Categorical Cross-Entropy for multi-class classification, MSE for regression).</a:t>
            </a:r>
            <a:endParaRPr b="0" i="0" sz="1400" u="none" cap="none" strike="noStrike">
              <a:solidFill>
                <a:srgbClr val="000000"/>
              </a:solidFill>
              <a:latin typeface="Arial"/>
              <a:ea typeface="Arial"/>
              <a:cs typeface="Arial"/>
              <a:sym typeface="Arial"/>
            </a:endParaRPr>
          </a:p>
        </p:txBody>
      </p:sp>
      <p:sp>
        <p:nvSpPr>
          <p:cNvPr id="573" name="Google Shape;573;p27"/>
          <p:cNvSpPr txBox="1"/>
          <p:nvPr/>
        </p:nvSpPr>
        <p:spPr>
          <a:xfrm>
            <a:off x="1049200" y="3771625"/>
            <a:ext cx="7154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As an alternative, you can</a:t>
            </a:r>
            <a:r>
              <a:rPr b="1" i="0" lang="en-GB" sz="1400" u="none" cap="none" strike="noStrike">
                <a:solidFill>
                  <a:srgbClr val="000000"/>
                </a:solidFill>
                <a:latin typeface="Roboto"/>
                <a:ea typeface="Roboto"/>
                <a:cs typeface="Roboto"/>
                <a:sym typeface="Roboto"/>
              </a:rPr>
              <a:t> average</a:t>
            </a:r>
            <a:r>
              <a:rPr b="0" i="0" lang="en-GB" sz="1400" u="none" cap="none" strike="noStrike">
                <a:solidFill>
                  <a:srgbClr val="000000"/>
                </a:solidFill>
                <a:latin typeface="Roboto"/>
                <a:ea typeface="Roboto"/>
                <a:cs typeface="Roboto"/>
                <a:sym typeface="Roboto"/>
              </a:rPr>
              <a:t> all the hidden states.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77" name="Shape 577"/>
        <p:cNvGrpSpPr/>
        <p:nvPr/>
      </p:nvGrpSpPr>
      <p:grpSpPr>
        <a:xfrm>
          <a:off x="0" y="0"/>
          <a:ext cx="0" cy="0"/>
          <a:chOff x="0" y="0"/>
          <a:chExt cx="0" cy="0"/>
        </a:xfrm>
      </p:grpSpPr>
      <p:sp>
        <p:nvSpPr>
          <p:cNvPr id="578" name="Google Shape;578;p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Many-to-one Problems</a:t>
            </a:r>
            <a:endParaRPr sz="2600"/>
          </a:p>
        </p:txBody>
      </p:sp>
      <p:sp>
        <p:nvSpPr>
          <p:cNvPr id="579" name="Google Shape;579;p28"/>
          <p:cNvSpPr txBox="1"/>
          <p:nvPr/>
        </p:nvSpPr>
        <p:spPr>
          <a:xfrm>
            <a:off x="162750" y="963050"/>
            <a:ext cx="8697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a conversational AI pipeline, we have a many-to-one problem when we can “listen” all the input signal and classify it only after that.  </a:t>
            </a:r>
            <a:endParaRPr b="0" i="0" sz="1400" u="none" cap="none" strike="noStrike">
              <a:solidFill>
                <a:srgbClr val="000000"/>
              </a:solidFill>
              <a:latin typeface="Arial"/>
              <a:ea typeface="Arial"/>
              <a:cs typeface="Arial"/>
              <a:sym typeface="Arial"/>
            </a:endParaRPr>
          </a:p>
        </p:txBody>
      </p:sp>
      <p:sp>
        <p:nvSpPr>
          <p:cNvPr id="580" name="Google Shape;580;p28"/>
          <p:cNvSpPr txBox="1"/>
          <p:nvPr/>
        </p:nvSpPr>
        <p:spPr>
          <a:xfrm>
            <a:off x="162750" y="1877450"/>
            <a:ext cx="3981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 example is </a:t>
            </a:r>
            <a:r>
              <a:rPr b="1" i="0" lang="en-GB" sz="1400" u="none" cap="none" strike="noStrike">
                <a:solidFill>
                  <a:srgbClr val="000000"/>
                </a:solidFill>
                <a:latin typeface="Roboto"/>
                <a:ea typeface="Roboto"/>
                <a:cs typeface="Roboto"/>
                <a:sym typeface="Roboto"/>
              </a:rPr>
              <a:t>speaker identification.</a:t>
            </a:r>
            <a:endParaRPr b="1" i="0" sz="1400" u="none" cap="none" strike="noStrike">
              <a:solidFill>
                <a:srgbClr val="000000"/>
              </a:solidFill>
              <a:latin typeface="Arial"/>
              <a:ea typeface="Arial"/>
              <a:cs typeface="Arial"/>
              <a:sym typeface="Arial"/>
            </a:endParaRPr>
          </a:p>
        </p:txBody>
      </p:sp>
      <p:sp>
        <p:nvSpPr>
          <p:cNvPr id="581" name="Google Shape;581;p28"/>
          <p:cNvSpPr/>
          <p:nvPr/>
        </p:nvSpPr>
        <p:spPr>
          <a:xfrm>
            <a:off x="647500" y="26587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582" name="Google Shape;582;p28"/>
          <p:cNvCxnSpPr>
            <a:endCxn id="581" idx="2"/>
          </p:cNvCxnSpPr>
          <p:nvPr/>
        </p:nvCxnSpPr>
        <p:spPr>
          <a:xfrm rot="10800000">
            <a:off x="947200" y="30589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583" name="Google Shape;583;p28"/>
          <p:cNvCxnSpPr>
            <a:stCxn id="581" idx="3"/>
          </p:cNvCxnSpPr>
          <p:nvPr/>
        </p:nvCxnSpPr>
        <p:spPr>
          <a:xfrm>
            <a:off x="1246900" y="2858825"/>
            <a:ext cx="227400" cy="900"/>
          </a:xfrm>
          <a:prstGeom prst="straightConnector1">
            <a:avLst/>
          </a:prstGeom>
          <a:noFill/>
          <a:ln cap="flat" cmpd="sng" w="9525">
            <a:solidFill>
              <a:schemeClr val="dk2"/>
            </a:solidFill>
            <a:prstDash val="solid"/>
            <a:round/>
            <a:headEnd len="sm" w="sm" type="none"/>
            <a:tailEnd len="med" w="med" type="triangle"/>
          </a:ln>
        </p:spPr>
      </p:cxnSp>
      <p:sp>
        <p:nvSpPr>
          <p:cNvPr id="584" name="Google Shape;584;p28"/>
          <p:cNvSpPr/>
          <p:nvPr/>
        </p:nvSpPr>
        <p:spPr>
          <a:xfrm>
            <a:off x="1485700" y="26587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585" name="Google Shape;585;p28"/>
          <p:cNvCxnSpPr>
            <a:endCxn id="584" idx="2"/>
          </p:cNvCxnSpPr>
          <p:nvPr/>
        </p:nvCxnSpPr>
        <p:spPr>
          <a:xfrm rot="10800000">
            <a:off x="1785400" y="30589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586" name="Google Shape;586;p28"/>
          <p:cNvCxnSpPr>
            <a:stCxn id="584" idx="3"/>
          </p:cNvCxnSpPr>
          <p:nvPr/>
        </p:nvCxnSpPr>
        <p:spPr>
          <a:xfrm>
            <a:off x="2085100" y="2858825"/>
            <a:ext cx="227400" cy="900"/>
          </a:xfrm>
          <a:prstGeom prst="straightConnector1">
            <a:avLst/>
          </a:prstGeom>
          <a:noFill/>
          <a:ln cap="flat" cmpd="sng" w="9525">
            <a:solidFill>
              <a:schemeClr val="dk2"/>
            </a:solidFill>
            <a:prstDash val="solid"/>
            <a:round/>
            <a:headEnd len="sm" w="sm" type="none"/>
            <a:tailEnd len="med" w="med" type="triangle"/>
          </a:ln>
        </p:spPr>
      </p:cxnSp>
      <p:sp>
        <p:nvSpPr>
          <p:cNvPr id="587" name="Google Shape;587;p28"/>
          <p:cNvSpPr/>
          <p:nvPr/>
        </p:nvSpPr>
        <p:spPr>
          <a:xfrm>
            <a:off x="2781100" y="26587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588" name="Google Shape;588;p28"/>
          <p:cNvCxnSpPr>
            <a:endCxn id="587" idx="2"/>
          </p:cNvCxnSpPr>
          <p:nvPr/>
        </p:nvCxnSpPr>
        <p:spPr>
          <a:xfrm rot="10800000">
            <a:off x="3080800" y="30589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589" name="Google Shape;589;p28"/>
          <p:cNvSpPr txBox="1"/>
          <p:nvPr/>
        </p:nvSpPr>
        <p:spPr>
          <a:xfrm>
            <a:off x="698925" y="33583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feat1</a:t>
            </a:r>
            <a:endParaRPr b="0" i="0" sz="1000" u="none" cap="none" strike="noStrike">
              <a:solidFill>
                <a:srgbClr val="000000"/>
              </a:solidFill>
              <a:latin typeface="Roboto"/>
              <a:ea typeface="Roboto"/>
              <a:cs typeface="Roboto"/>
              <a:sym typeface="Roboto"/>
            </a:endParaRPr>
          </a:p>
        </p:txBody>
      </p:sp>
      <p:sp>
        <p:nvSpPr>
          <p:cNvPr id="590" name="Google Shape;590;p28"/>
          <p:cNvSpPr txBox="1"/>
          <p:nvPr/>
        </p:nvSpPr>
        <p:spPr>
          <a:xfrm>
            <a:off x="1537125" y="33583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feat2</a:t>
            </a:r>
            <a:endParaRPr b="0" i="0" sz="1000" u="none" cap="none" strike="noStrike">
              <a:solidFill>
                <a:srgbClr val="000000"/>
              </a:solidFill>
              <a:latin typeface="Roboto"/>
              <a:ea typeface="Roboto"/>
              <a:cs typeface="Roboto"/>
              <a:sym typeface="Roboto"/>
            </a:endParaRPr>
          </a:p>
        </p:txBody>
      </p:sp>
      <p:sp>
        <p:nvSpPr>
          <p:cNvPr id="591" name="Google Shape;591;p28"/>
          <p:cNvSpPr txBox="1"/>
          <p:nvPr/>
        </p:nvSpPr>
        <p:spPr>
          <a:xfrm>
            <a:off x="2781100" y="33583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featT</a:t>
            </a:r>
            <a:endParaRPr b="0" i="0" sz="1000" u="none" cap="none" strike="noStrike">
              <a:solidFill>
                <a:srgbClr val="000000"/>
              </a:solidFill>
              <a:latin typeface="Roboto"/>
              <a:ea typeface="Roboto"/>
              <a:cs typeface="Roboto"/>
              <a:sym typeface="Roboto"/>
            </a:endParaRPr>
          </a:p>
        </p:txBody>
      </p:sp>
      <p:sp>
        <p:nvSpPr>
          <p:cNvPr id="592" name="Google Shape;592;p28"/>
          <p:cNvSpPr txBox="1"/>
          <p:nvPr/>
        </p:nvSpPr>
        <p:spPr>
          <a:xfrm>
            <a:off x="2323900" y="2607050"/>
            <a:ext cx="55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593" name="Google Shape;593;p28"/>
          <p:cNvCxnSpPr/>
          <p:nvPr/>
        </p:nvCxnSpPr>
        <p:spPr>
          <a:xfrm>
            <a:off x="3380500" y="2858825"/>
            <a:ext cx="227400" cy="900"/>
          </a:xfrm>
          <a:prstGeom prst="straightConnector1">
            <a:avLst/>
          </a:prstGeom>
          <a:noFill/>
          <a:ln cap="flat" cmpd="sng" w="9525">
            <a:solidFill>
              <a:schemeClr val="dk2"/>
            </a:solidFill>
            <a:prstDash val="solid"/>
            <a:round/>
            <a:headEnd len="sm" w="sm" type="none"/>
            <a:tailEnd len="med" w="med" type="triangle"/>
          </a:ln>
        </p:spPr>
      </p:cxnSp>
      <p:sp>
        <p:nvSpPr>
          <p:cNvPr id="594" name="Google Shape;594;p28"/>
          <p:cNvSpPr/>
          <p:nvPr/>
        </p:nvSpPr>
        <p:spPr>
          <a:xfrm>
            <a:off x="3661750" y="2551025"/>
            <a:ext cx="1014900" cy="61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Classifier</a:t>
            </a:r>
            <a:endParaRPr b="0" i="0" sz="1400" u="none" cap="none" strike="noStrike">
              <a:solidFill>
                <a:srgbClr val="000000"/>
              </a:solidFill>
              <a:latin typeface="Arial"/>
              <a:ea typeface="Arial"/>
              <a:cs typeface="Arial"/>
              <a:sym typeface="Arial"/>
            </a:endParaRPr>
          </a:p>
        </p:txBody>
      </p:sp>
      <p:cxnSp>
        <p:nvCxnSpPr>
          <p:cNvPr id="595" name="Google Shape;595;p28"/>
          <p:cNvCxnSpPr/>
          <p:nvPr/>
        </p:nvCxnSpPr>
        <p:spPr>
          <a:xfrm>
            <a:off x="4676650" y="2658725"/>
            <a:ext cx="227400" cy="900"/>
          </a:xfrm>
          <a:prstGeom prst="straightConnector1">
            <a:avLst/>
          </a:prstGeom>
          <a:noFill/>
          <a:ln cap="flat" cmpd="sng" w="9525">
            <a:solidFill>
              <a:schemeClr val="dk2"/>
            </a:solidFill>
            <a:prstDash val="solid"/>
            <a:round/>
            <a:headEnd len="sm" w="sm" type="none"/>
            <a:tailEnd len="med" w="med" type="triangle"/>
          </a:ln>
        </p:spPr>
      </p:cxnSp>
      <p:cxnSp>
        <p:nvCxnSpPr>
          <p:cNvPr id="596" name="Google Shape;596;p28"/>
          <p:cNvCxnSpPr/>
          <p:nvPr/>
        </p:nvCxnSpPr>
        <p:spPr>
          <a:xfrm>
            <a:off x="4675900" y="2782625"/>
            <a:ext cx="227400" cy="900"/>
          </a:xfrm>
          <a:prstGeom prst="straightConnector1">
            <a:avLst/>
          </a:prstGeom>
          <a:noFill/>
          <a:ln cap="flat" cmpd="sng" w="9525">
            <a:solidFill>
              <a:schemeClr val="dk2"/>
            </a:solidFill>
            <a:prstDash val="solid"/>
            <a:round/>
            <a:headEnd len="sm" w="sm" type="none"/>
            <a:tailEnd len="med" w="med" type="triangle"/>
          </a:ln>
        </p:spPr>
      </p:cxnSp>
      <p:cxnSp>
        <p:nvCxnSpPr>
          <p:cNvPr id="597" name="Google Shape;597;p28"/>
          <p:cNvCxnSpPr/>
          <p:nvPr/>
        </p:nvCxnSpPr>
        <p:spPr>
          <a:xfrm>
            <a:off x="4675900" y="2935025"/>
            <a:ext cx="227400" cy="900"/>
          </a:xfrm>
          <a:prstGeom prst="straightConnector1">
            <a:avLst/>
          </a:prstGeom>
          <a:noFill/>
          <a:ln cap="flat" cmpd="sng" w="9525">
            <a:solidFill>
              <a:schemeClr val="dk2"/>
            </a:solidFill>
            <a:prstDash val="solid"/>
            <a:round/>
            <a:headEnd len="sm" w="sm" type="none"/>
            <a:tailEnd len="med" w="med" type="triangle"/>
          </a:ln>
        </p:spPr>
      </p:cxnSp>
      <p:cxnSp>
        <p:nvCxnSpPr>
          <p:cNvPr id="598" name="Google Shape;598;p28"/>
          <p:cNvCxnSpPr/>
          <p:nvPr/>
        </p:nvCxnSpPr>
        <p:spPr>
          <a:xfrm>
            <a:off x="4675900" y="3087425"/>
            <a:ext cx="227400" cy="900"/>
          </a:xfrm>
          <a:prstGeom prst="straightConnector1">
            <a:avLst/>
          </a:prstGeom>
          <a:noFill/>
          <a:ln cap="flat" cmpd="sng" w="9525">
            <a:solidFill>
              <a:schemeClr val="dk2"/>
            </a:solidFill>
            <a:prstDash val="solid"/>
            <a:round/>
            <a:headEnd len="sm" w="sm" type="none"/>
            <a:tailEnd len="med" w="med" type="triangle"/>
          </a:ln>
        </p:spPr>
      </p:cxnSp>
      <p:sp>
        <p:nvSpPr>
          <p:cNvPr id="599" name="Google Shape;599;p28"/>
          <p:cNvSpPr txBox="1"/>
          <p:nvPr/>
        </p:nvSpPr>
        <p:spPr>
          <a:xfrm>
            <a:off x="4914700" y="2475725"/>
            <a:ext cx="493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spk1</a:t>
            </a:r>
            <a:endParaRPr b="0" i="0" sz="800" u="none" cap="none" strike="noStrike">
              <a:solidFill>
                <a:srgbClr val="000000"/>
              </a:solidFill>
              <a:latin typeface="Roboto"/>
              <a:ea typeface="Roboto"/>
              <a:cs typeface="Roboto"/>
              <a:sym typeface="Roboto"/>
            </a:endParaRPr>
          </a:p>
        </p:txBody>
      </p:sp>
      <p:sp>
        <p:nvSpPr>
          <p:cNvPr id="600" name="Google Shape;600;p28"/>
          <p:cNvSpPr txBox="1"/>
          <p:nvPr/>
        </p:nvSpPr>
        <p:spPr>
          <a:xfrm>
            <a:off x="4914700" y="2628125"/>
            <a:ext cx="493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spk2</a:t>
            </a:r>
            <a:endParaRPr b="0" i="0" sz="800" u="none" cap="none" strike="noStrike">
              <a:solidFill>
                <a:srgbClr val="000000"/>
              </a:solidFill>
              <a:latin typeface="Roboto"/>
              <a:ea typeface="Roboto"/>
              <a:cs typeface="Roboto"/>
              <a:sym typeface="Roboto"/>
            </a:endParaRPr>
          </a:p>
        </p:txBody>
      </p:sp>
      <p:sp>
        <p:nvSpPr>
          <p:cNvPr id="601" name="Google Shape;601;p28"/>
          <p:cNvSpPr txBox="1"/>
          <p:nvPr/>
        </p:nvSpPr>
        <p:spPr>
          <a:xfrm>
            <a:off x="4914700" y="2932925"/>
            <a:ext cx="493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Roboto"/>
                <a:ea typeface="Roboto"/>
                <a:cs typeface="Roboto"/>
                <a:sym typeface="Roboto"/>
              </a:rPr>
              <a:t>spkN</a:t>
            </a:r>
            <a:endParaRPr b="0" i="0" sz="800" u="none" cap="none" strike="noStrike">
              <a:solidFill>
                <a:srgbClr val="000000"/>
              </a:solidFill>
              <a:latin typeface="Roboto"/>
              <a:ea typeface="Roboto"/>
              <a:cs typeface="Roboto"/>
              <a:sym typeface="Roboto"/>
            </a:endParaRPr>
          </a:p>
        </p:txBody>
      </p:sp>
      <p:sp>
        <p:nvSpPr>
          <p:cNvPr id="602" name="Google Shape;602;p28"/>
          <p:cNvSpPr txBox="1"/>
          <p:nvPr/>
        </p:nvSpPr>
        <p:spPr>
          <a:xfrm>
            <a:off x="4903300" y="2688125"/>
            <a:ext cx="55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603" name="Google Shape;603;p28"/>
          <p:cNvPicPr preferRelativeResize="0"/>
          <p:nvPr/>
        </p:nvPicPr>
        <p:blipFill rotWithShape="1">
          <a:blip r:embed="rId3">
            <a:alphaModFix/>
          </a:blip>
          <a:srcRect b="0" l="0" r="0" t="0"/>
          <a:stretch/>
        </p:blipFill>
        <p:spPr>
          <a:xfrm>
            <a:off x="610500" y="4043225"/>
            <a:ext cx="2835901" cy="484600"/>
          </a:xfrm>
          <a:prstGeom prst="rect">
            <a:avLst/>
          </a:prstGeom>
          <a:noFill/>
          <a:ln>
            <a:noFill/>
          </a:ln>
        </p:spPr>
      </p:pic>
      <p:sp>
        <p:nvSpPr>
          <p:cNvPr id="604" name="Google Shape;604;p28"/>
          <p:cNvSpPr/>
          <p:nvPr/>
        </p:nvSpPr>
        <p:spPr>
          <a:xfrm>
            <a:off x="610425" y="3656350"/>
            <a:ext cx="2835900" cy="268200"/>
          </a:xfrm>
          <a:prstGeom prst="rect">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sp>
        <p:nvSpPr>
          <p:cNvPr id="605" name="Google Shape;605;p28"/>
          <p:cNvSpPr txBox="1"/>
          <p:nvPr/>
        </p:nvSpPr>
        <p:spPr>
          <a:xfrm>
            <a:off x="5820675" y="2243225"/>
            <a:ext cx="3155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Other examples are:</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Emotion Recognition</a:t>
            </a:r>
            <a:endParaRPr b="1"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Language Recognition</a:t>
            </a:r>
            <a:endParaRPr b="1"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Accent Recognition</a:t>
            </a:r>
            <a:endParaRPr b="1"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09" name="Shape 609"/>
        <p:cNvGrpSpPr/>
        <p:nvPr/>
      </p:nvGrpSpPr>
      <p:grpSpPr>
        <a:xfrm>
          <a:off x="0" y="0"/>
          <a:ext cx="0" cy="0"/>
          <a:chOff x="0" y="0"/>
          <a:chExt cx="0" cy="0"/>
        </a:xfrm>
      </p:grpSpPr>
      <p:sp>
        <p:nvSpPr>
          <p:cNvPr id="610" name="Google Shape;610;p29"/>
          <p:cNvSpPr/>
          <p:nvPr/>
        </p:nvSpPr>
        <p:spPr>
          <a:xfrm>
            <a:off x="4953800" y="1366100"/>
            <a:ext cx="2997600" cy="1191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9"/>
          <p:cNvSpPr/>
          <p:nvPr/>
        </p:nvSpPr>
        <p:spPr>
          <a:xfrm>
            <a:off x="4953800" y="2713350"/>
            <a:ext cx="2997600" cy="1443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9"/>
          <p:cNvSpPr/>
          <p:nvPr/>
        </p:nvSpPr>
        <p:spPr>
          <a:xfrm>
            <a:off x="738350" y="3374075"/>
            <a:ext cx="4101000" cy="16215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9"/>
          <p:cNvSpPr/>
          <p:nvPr/>
        </p:nvSpPr>
        <p:spPr>
          <a:xfrm>
            <a:off x="1482525" y="3604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e(</a:t>
            </a:r>
            <a:r>
              <a:rPr b="1" i="0" lang="en-GB" sz="8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  </a:t>
            </a:r>
            <a:endParaRPr b="0" baseline="30000" i="0" sz="800" u="none" cap="none" strike="noStrike">
              <a:solidFill>
                <a:srgbClr val="000000"/>
              </a:solidFill>
              <a:latin typeface="Arial"/>
              <a:ea typeface="Arial"/>
              <a:cs typeface="Arial"/>
              <a:sym typeface="Arial"/>
            </a:endParaRPr>
          </a:p>
        </p:txBody>
      </p:sp>
      <p:cxnSp>
        <p:nvCxnSpPr>
          <p:cNvPr id="614" name="Google Shape;614;p29"/>
          <p:cNvCxnSpPr/>
          <p:nvPr/>
        </p:nvCxnSpPr>
        <p:spPr>
          <a:xfrm flipH="1" rot="10800000">
            <a:off x="1780275" y="4148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615" name="Google Shape;615;p29"/>
          <p:cNvSpPr/>
          <p:nvPr/>
        </p:nvSpPr>
        <p:spPr>
          <a:xfrm>
            <a:off x="853425" y="36856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616" name="Google Shape;616;p29"/>
          <p:cNvCxnSpPr/>
          <p:nvPr/>
        </p:nvCxnSpPr>
        <p:spPr>
          <a:xfrm flipH="1" rot="10800000">
            <a:off x="1263950" y="3873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617" name="Google Shape;617;p29"/>
          <p:cNvSpPr/>
          <p:nvPr/>
        </p:nvSpPr>
        <p:spPr>
          <a:xfrm>
            <a:off x="1615425" y="4600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cxnSp>
        <p:nvCxnSpPr>
          <p:cNvPr id="618" name="Google Shape;618;p29"/>
          <p:cNvCxnSpPr/>
          <p:nvPr/>
        </p:nvCxnSpPr>
        <p:spPr>
          <a:xfrm flipH="1" rot="10800000">
            <a:off x="2086725" y="38736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619" name="Google Shape;619;p29"/>
          <p:cNvCxnSpPr>
            <a:stCxn id="613" idx="6"/>
          </p:cNvCxnSpPr>
          <p:nvPr/>
        </p:nvCxnSpPr>
        <p:spPr>
          <a:xfrm>
            <a:off x="2081925" y="3876325"/>
            <a:ext cx="0" cy="0"/>
          </a:xfrm>
          <a:prstGeom prst="straightConnector1">
            <a:avLst/>
          </a:prstGeom>
          <a:noFill/>
          <a:ln cap="flat" cmpd="sng" w="9525">
            <a:solidFill>
              <a:srgbClr val="424242"/>
            </a:solidFill>
            <a:prstDash val="solid"/>
            <a:round/>
            <a:headEnd len="sm" w="sm" type="none"/>
            <a:tailEnd len="sm" w="sm" type="none"/>
          </a:ln>
        </p:spPr>
      </p:cxnSp>
      <p:sp>
        <p:nvSpPr>
          <p:cNvPr id="620" name="Google Shape;620;p29"/>
          <p:cNvSpPr/>
          <p:nvPr/>
        </p:nvSpPr>
        <p:spPr>
          <a:xfrm>
            <a:off x="2320725" y="3604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e(</a:t>
            </a:r>
            <a:r>
              <a:rPr b="1" i="0" lang="en-GB" sz="8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621" name="Google Shape;621;p29"/>
          <p:cNvCxnSpPr/>
          <p:nvPr/>
        </p:nvCxnSpPr>
        <p:spPr>
          <a:xfrm flipH="1" rot="10800000">
            <a:off x="2618475" y="4148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622" name="Google Shape;622;p29"/>
          <p:cNvSpPr/>
          <p:nvPr/>
        </p:nvSpPr>
        <p:spPr>
          <a:xfrm>
            <a:off x="2453625" y="4600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cxnSp>
        <p:nvCxnSpPr>
          <p:cNvPr id="623" name="Google Shape;623;p29"/>
          <p:cNvCxnSpPr>
            <a:stCxn id="620" idx="6"/>
          </p:cNvCxnSpPr>
          <p:nvPr/>
        </p:nvCxnSpPr>
        <p:spPr>
          <a:xfrm>
            <a:off x="2920125" y="3876325"/>
            <a:ext cx="0" cy="0"/>
          </a:xfrm>
          <a:prstGeom prst="straightConnector1">
            <a:avLst/>
          </a:prstGeom>
          <a:noFill/>
          <a:ln cap="flat" cmpd="sng" w="9525">
            <a:solidFill>
              <a:srgbClr val="424242"/>
            </a:solidFill>
            <a:prstDash val="solid"/>
            <a:round/>
            <a:headEnd len="sm" w="sm" type="none"/>
            <a:tailEnd len="sm" w="sm" type="none"/>
          </a:ln>
        </p:spPr>
      </p:cxnSp>
      <p:sp>
        <p:nvSpPr>
          <p:cNvPr id="624" name="Google Shape;624;p29"/>
          <p:cNvSpPr txBox="1"/>
          <p:nvPr/>
        </p:nvSpPr>
        <p:spPr>
          <a:xfrm>
            <a:off x="2001675" y="35406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cxnSp>
        <p:nvCxnSpPr>
          <p:cNvPr id="625" name="Google Shape;625;p29"/>
          <p:cNvCxnSpPr/>
          <p:nvPr/>
        </p:nvCxnSpPr>
        <p:spPr>
          <a:xfrm>
            <a:off x="2920125" y="3876325"/>
            <a:ext cx="0" cy="0"/>
          </a:xfrm>
          <a:prstGeom prst="straightConnector1">
            <a:avLst/>
          </a:prstGeom>
          <a:noFill/>
          <a:ln cap="flat" cmpd="sng" w="9525">
            <a:solidFill>
              <a:srgbClr val="424242"/>
            </a:solidFill>
            <a:prstDash val="solid"/>
            <a:round/>
            <a:headEnd len="sm" w="sm" type="none"/>
            <a:tailEnd len="sm" w="sm" type="none"/>
          </a:ln>
        </p:spPr>
      </p:cxnSp>
      <p:cxnSp>
        <p:nvCxnSpPr>
          <p:cNvPr id="626" name="Google Shape;626;p29"/>
          <p:cNvCxnSpPr/>
          <p:nvPr/>
        </p:nvCxnSpPr>
        <p:spPr>
          <a:xfrm flipH="1" rot="10800000">
            <a:off x="3338700" y="3873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627" name="Google Shape;627;p29"/>
          <p:cNvSpPr/>
          <p:nvPr/>
        </p:nvSpPr>
        <p:spPr>
          <a:xfrm>
            <a:off x="3572700" y="3604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e(</a:t>
            </a:r>
            <a:r>
              <a:rPr b="1" i="0" lang="en-GB" sz="8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628" name="Google Shape;628;p29"/>
          <p:cNvCxnSpPr/>
          <p:nvPr/>
        </p:nvCxnSpPr>
        <p:spPr>
          <a:xfrm flipH="1" rot="10800000">
            <a:off x="3870450" y="4148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629" name="Google Shape;629;p29"/>
          <p:cNvSpPr/>
          <p:nvPr/>
        </p:nvSpPr>
        <p:spPr>
          <a:xfrm>
            <a:off x="3705600" y="4600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cxnSp>
        <p:nvCxnSpPr>
          <p:cNvPr id="630" name="Google Shape;630;p29"/>
          <p:cNvCxnSpPr>
            <a:stCxn id="627" idx="6"/>
          </p:cNvCxnSpPr>
          <p:nvPr/>
        </p:nvCxnSpPr>
        <p:spPr>
          <a:xfrm>
            <a:off x="4172100" y="3876325"/>
            <a:ext cx="0" cy="0"/>
          </a:xfrm>
          <a:prstGeom prst="straightConnector1">
            <a:avLst/>
          </a:prstGeom>
          <a:noFill/>
          <a:ln cap="flat" cmpd="sng" w="9525">
            <a:solidFill>
              <a:srgbClr val="424242"/>
            </a:solidFill>
            <a:prstDash val="solid"/>
            <a:round/>
            <a:headEnd len="sm" w="sm" type="none"/>
            <a:tailEnd len="sm" w="sm" type="none"/>
          </a:ln>
        </p:spPr>
      </p:cxnSp>
      <p:sp>
        <p:nvSpPr>
          <p:cNvPr id="631" name="Google Shape;631;p29"/>
          <p:cNvSpPr txBox="1"/>
          <p:nvPr/>
        </p:nvSpPr>
        <p:spPr>
          <a:xfrm>
            <a:off x="3253650" y="3464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sp>
        <p:nvSpPr>
          <p:cNvPr id="632" name="Google Shape;632;p29"/>
          <p:cNvSpPr txBox="1"/>
          <p:nvPr/>
        </p:nvSpPr>
        <p:spPr>
          <a:xfrm>
            <a:off x="2895700" y="3647125"/>
            <a:ext cx="46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633" name="Google Shape;633;p29"/>
          <p:cNvCxnSpPr/>
          <p:nvPr/>
        </p:nvCxnSpPr>
        <p:spPr>
          <a:xfrm flipH="1" rot="10800000">
            <a:off x="4176900" y="3873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634" name="Google Shape;634;p29"/>
          <p:cNvSpPr txBox="1"/>
          <p:nvPr/>
        </p:nvSpPr>
        <p:spPr>
          <a:xfrm>
            <a:off x="4381700" y="3654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635" name="Google Shape;635;p29"/>
          <p:cNvSpPr/>
          <p:nvPr/>
        </p:nvSpPr>
        <p:spPr>
          <a:xfrm>
            <a:off x="4987725" y="3604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d(</a:t>
            </a:r>
            <a:r>
              <a:rPr b="1" i="0" lang="en-GB" sz="8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  </a:t>
            </a:r>
            <a:endParaRPr b="0" baseline="30000" i="0" sz="800" u="none" cap="none" strike="noStrike">
              <a:solidFill>
                <a:srgbClr val="000000"/>
              </a:solidFill>
              <a:latin typeface="Arial"/>
              <a:ea typeface="Arial"/>
              <a:cs typeface="Arial"/>
              <a:sym typeface="Arial"/>
            </a:endParaRPr>
          </a:p>
        </p:txBody>
      </p:sp>
      <p:cxnSp>
        <p:nvCxnSpPr>
          <p:cNvPr id="636" name="Google Shape;636;p29"/>
          <p:cNvCxnSpPr/>
          <p:nvPr/>
        </p:nvCxnSpPr>
        <p:spPr>
          <a:xfrm flipH="1" rot="10800000">
            <a:off x="4769150" y="38736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637" name="Google Shape;637;p29"/>
          <p:cNvCxnSpPr/>
          <p:nvPr/>
        </p:nvCxnSpPr>
        <p:spPr>
          <a:xfrm flipH="1" rot="10800000">
            <a:off x="5591925" y="38736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638" name="Google Shape;638;p29"/>
          <p:cNvCxnSpPr>
            <a:stCxn id="635" idx="6"/>
          </p:cNvCxnSpPr>
          <p:nvPr/>
        </p:nvCxnSpPr>
        <p:spPr>
          <a:xfrm>
            <a:off x="5587125" y="3876325"/>
            <a:ext cx="0" cy="0"/>
          </a:xfrm>
          <a:prstGeom prst="straightConnector1">
            <a:avLst/>
          </a:prstGeom>
          <a:noFill/>
          <a:ln cap="flat" cmpd="sng" w="9525">
            <a:solidFill>
              <a:srgbClr val="424242"/>
            </a:solidFill>
            <a:prstDash val="solid"/>
            <a:round/>
            <a:headEnd len="sm" w="sm" type="none"/>
            <a:tailEnd len="sm" w="sm" type="none"/>
          </a:ln>
        </p:spPr>
      </p:cxnSp>
      <p:sp>
        <p:nvSpPr>
          <p:cNvPr id="639" name="Google Shape;639;p29"/>
          <p:cNvSpPr/>
          <p:nvPr/>
        </p:nvSpPr>
        <p:spPr>
          <a:xfrm>
            <a:off x="5825925" y="3604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d(</a:t>
            </a:r>
            <a:r>
              <a:rPr b="1" i="0" lang="en-GB" sz="8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640" name="Google Shape;640;p29"/>
          <p:cNvCxnSpPr>
            <a:stCxn id="639" idx="6"/>
          </p:cNvCxnSpPr>
          <p:nvPr/>
        </p:nvCxnSpPr>
        <p:spPr>
          <a:xfrm>
            <a:off x="6425325" y="3876325"/>
            <a:ext cx="0" cy="0"/>
          </a:xfrm>
          <a:prstGeom prst="straightConnector1">
            <a:avLst/>
          </a:prstGeom>
          <a:noFill/>
          <a:ln cap="flat" cmpd="sng" w="9525">
            <a:solidFill>
              <a:srgbClr val="424242"/>
            </a:solidFill>
            <a:prstDash val="solid"/>
            <a:round/>
            <a:headEnd len="sm" w="sm" type="none"/>
            <a:tailEnd len="sm" w="sm" type="none"/>
          </a:ln>
        </p:spPr>
      </p:cxnSp>
      <p:sp>
        <p:nvSpPr>
          <p:cNvPr id="641" name="Google Shape;641;p29"/>
          <p:cNvSpPr txBox="1"/>
          <p:nvPr/>
        </p:nvSpPr>
        <p:spPr>
          <a:xfrm>
            <a:off x="5506875" y="35406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d</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cxnSp>
        <p:nvCxnSpPr>
          <p:cNvPr id="642" name="Google Shape;642;p29"/>
          <p:cNvCxnSpPr/>
          <p:nvPr/>
        </p:nvCxnSpPr>
        <p:spPr>
          <a:xfrm>
            <a:off x="6425325" y="3876325"/>
            <a:ext cx="0" cy="0"/>
          </a:xfrm>
          <a:prstGeom prst="straightConnector1">
            <a:avLst/>
          </a:prstGeom>
          <a:noFill/>
          <a:ln cap="flat" cmpd="sng" w="9525">
            <a:solidFill>
              <a:srgbClr val="424242"/>
            </a:solidFill>
            <a:prstDash val="solid"/>
            <a:round/>
            <a:headEnd len="sm" w="sm" type="none"/>
            <a:tailEnd len="sm" w="sm" type="none"/>
          </a:ln>
        </p:spPr>
      </p:cxnSp>
      <p:cxnSp>
        <p:nvCxnSpPr>
          <p:cNvPr id="643" name="Google Shape;643;p29"/>
          <p:cNvCxnSpPr/>
          <p:nvPr/>
        </p:nvCxnSpPr>
        <p:spPr>
          <a:xfrm flipH="1" rot="10800000">
            <a:off x="6843900" y="3873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644" name="Google Shape;644;p29"/>
          <p:cNvSpPr/>
          <p:nvPr/>
        </p:nvSpPr>
        <p:spPr>
          <a:xfrm>
            <a:off x="7077900" y="3604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d(</a:t>
            </a:r>
            <a:r>
              <a:rPr b="1" i="0" lang="en-GB" sz="800" u="none" cap="none" strike="noStrike">
                <a:solidFill>
                  <a:srgbClr val="000000"/>
                </a:solidFill>
                <a:latin typeface="Arial"/>
                <a:ea typeface="Arial"/>
                <a:cs typeface="Arial"/>
                <a:sym typeface="Arial"/>
              </a:rPr>
              <a:t>W</a:t>
            </a:r>
            <a:r>
              <a:rPr b="0" i="0" lang="en-GB" sz="8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sp>
        <p:nvSpPr>
          <p:cNvPr id="645" name="Google Shape;645;p29"/>
          <p:cNvSpPr txBox="1"/>
          <p:nvPr/>
        </p:nvSpPr>
        <p:spPr>
          <a:xfrm>
            <a:off x="6758850" y="3464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d</a:t>
            </a:r>
            <a:r>
              <a:rPr b="0" i="0" lang="en-GB" sz="500" u="none" cap="none" strike="noStrike">
                <a:solidFill>
                  <a:srgbClr val="000000"/>
                </a:solidFill>
                <a:latin typeface="Arial"/>
                <a:ea typeface="Arial"/>
                <a:cs typeface="Arial"/>
                <a:sym typeface="Arial"/>
              </a:rPr>
              <a:t>S-1</a:t>
            </a:r>
            <a:endParaRPr b="0" i="0" sz="1100" u="none" cap="none" strike="noStrike">
              <a:solidFill>
                <a:srgbClr val="000000"/>
              </a:solidFill>
              <a:latin typeface="Arial"/>
              <a:ea typeface="Arial"/>
              <a:cs typeface="Arial"/>
              <a:sym typeface="Arial"/>
            </a:endParaRPr>
          </a:p>
        </p:txBody>
      </p:sp>
      <p:sp>
        <p:nvSpPr>
          <p:cNvPr id="646" name="Google Shape;646;p29"/>
          <p:cNvSpPr txBox="1"/>
          <p:nvPr/>
        </p:nvSpPr>
        <p:spPr>
          <a:xfrm>
            <a:off x="6400900" y="3647125"/>
            <a:ext cx="46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647" name="Google Shape;647;p29"/>
          <p:cNvSpPr/>
          <p:nvPr/>
        </p:nvSpPr>
        <p:spPr>
          <a:xfrm>
            <a:off x="4983825" y="19962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648" name="Google Shape;648;p29"/>
          <p:cNvSpPr txBox="1"/>
          <p:nvPr/>
        </p:nvSpPr>
        <p:spPr>
          <a:xfrm>
            <a:off x="4907775" y="2069538"/>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649" name="Google Shape;649;p29"/>
          <p:cNvSpPr/>
          <p:nvPr/>
        </p:nvSpPr>
        <p:spPr>
          <a:xfrm>
            <a:off x="4987725" y="27708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650" name="Google Shape;650;p29"/>
          <p:cNvCxnSpPr/>
          <p:nvPr/>
        </p:nvCxnSpPr>
        <p:spPr>
          <a:xfrm flipH="1" rot="10800000">
            <a:off x="5286400" y="3315025"/>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651" name="Google Shape;651;p29"/>
          <p:cNvCxnSpPr/>
          <p:nvPr/>
        </p:nvCxnSpPr>
        <p:spPr>
          <a:xfrm rot="10800000">
            <a:off x="5281575" y="2548200"/>
            <a:ext cx="3900" cy="214800"/>
          </a:xfrm>
          <a:prstGeom prst="straightConnector1">
            <a:avLst/>
          </a:prstGeom>
          <a:noFill/>
          <a:ln cap="flat" cmpd="sng" w="9525">
            <a:solidFill>
              <a:srgbClr val="424242"/>
            </a:solidFill>
            <a:prstDash val="solid"/>
            <a:round/>
            <a:headEnd len="sm" w="sm" type="none"/>
            <a:tailEnd len="med" w="med" type="triangle"/>
          </a:ln>
        </p:spPr>
      </p:cxnSp>
      <p:sp>
        <p:nvSpPr>
          <p:cNvPr id="652" name="Google Shape;652;p29"/>
          <p:cNvSpPr/>
          <p:nvPr/>
        </p:nvSpPr>
        <p:spPr>
          <a:xfrm>
            <a:off x="5095750" y="14875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1</a:t>
            </a:r>
            <a:endParaRPr b="1" i="0" sz="1600" u="none" cap="none" strike="noStrike">
              <a:solidFill>
                <a:srgbClr val="000000"/>
              </a:solidFill>
              <a:latin typeface="Arial"/>
              <a:ea typeface="Arial"/>
              <a:cs typeface="Arial"/>
              <a:sym typeface="Arial"/>
            </a:endParaRPr>
          </a:p>
        </p:txBody>
      </p:sp>
      <p:cxnSp>
        <p:nvCxnSpPr>
          <p:cNvPr id="653" name="Google Shape;653;p29"/>
          <p:cNvCxnSpPr>
            <a:stCxn id="652" idx="2"/>
          </p:cNvCxnSpPr>
          <p:nvPr/>
        </p:nvCxnSpPr>
        <p:spPr>
          <a:xfrm flipH="1">
            <a:off x="5291500" y="1810650"/>
            <a:ext cx="3900" cy="189900"/>
          </a:xfrm>
          <a:prstGeom prst="straightConnector1">
            <a:avLst/>
          </a:prstGeom>
          <a:noFill/>
          <a:ln cap="flat" cmpd="sng" w="9525">
            <a:solidFill>
              <a:srgbClr val="424242"/>
            </a:solidFill>
            <a:prstDash val="solid"/>
            <a:round/>
            <a:headEnd len="sm" w="sm" type="none"/>
            <a:tailEnd len="med" w="med" type="triangle"/>
          </a:ln>
        </p:spPr>
      </p:cxnSp>
      <p:sp>
        <p:nvSpPr>
          <p:cNvPr id="654" name="Google Shape;654;p29"/>
          <p:cNvSpPr/>
          <p:nvPr/>
        </p:nvSpPr>
        <p:spPr>
          <a:xfrm>
            <a:off x="5822025" y="19962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655" name="Google Shape;655;p29"/>
          <p:cNvSpPr txBox="1"/>
          <p:nvPr/>
        </p:nvSpPr>
        <p:spPr>
          <a:xfrm>
            <a:off x="5745975" y="2069538"/>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656" name="Google Shape;656;p29"/>
          <p:cNvSpPr/>
          <p:nvPr/>
        </p:nvSpPr>
        <p:spPr>
          <a:xfrm>
            <a:off x="5825925" y="27708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657" name="Google Shape;657;p29"/>
          <p:cNvCxnSpPr/>
          <p:nvPr/>
        </p:nvCxnSpPr>
        <p:spPr>
          <a:xfrm flipH="1" rot="10800000">
            <a:off x="6124600" y="3315025"/>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658" name="Google Shape;658;p29"/>
          <p:cNvCxnSpPr/>
          <p:nvPr/>
        </p:nvCxnSpPr>
        <p:spPr>
          <a:xfrm rot="10800000">
            <a:off x="6119775" y="2548200"/>
            <a:ext cx="3900" cy="214800"/>
          </a:xfrm>
          <a:prstGeom prst="straightConnector1">
            <a:avLst/>
          </a:prstGeom>
          <a:noFill/>
          <a:ln cap="flat" cmpd="sng" w="9525">
            <a:solidFill>
              <a:srgbClr val="424242"/>
            </a:solidFill>
            <a:prstDash val="solid"/>
            <a:round/>
            <a:headEnd len="sm" w="sm" type="none"/>
            <a:tailEnd len="med" w="med" type="triangle"/>
          </a:ln>
        </p:spPr>
      </p:cxnSp>
      <p:sp>
        <p:nvSpPr>
          <p:cNvPr id="659" name="Google Shape;659;p29"/>
          <p:cNvSpPr/>
          <p:nvPr/>
        </p:nvSpPr>
        <p:spPr>
          <a:xfrm>
            <a:off x="5933950" y="14875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2</a:t>
            </a:r>
            <a:endParaRPr b="1" i="0" sz="1600" u="none" cap="none" strike="noStrike">
              <a:solidFill>
                <a:srgbClr val="000000"/>
              </a:solidFill>
              <a:latin typeface="Arial"/>
              <a:ea typeface="Arial"/>
              <a:cs typeface="Arial"/>
              <a:sym typeface="Arial"/>
            </a:endParaRPr>
          </a:p>
        </p:txBody>
      </p:sp>
      <p:cxnSp>
        <p:nvCxnSpPr>
          <p:cNvPr id="660" name="Google Shape;660;p29"/>
          <p:cNvCxnSpPr>
            <a:stCxn id="659" idx="2"/>
          </p:cNvCxnSpPr>
          <p:nvPr/>
        </p:nvCxnSpPr>
        <p:spPr>
          <a:xfrm flipH="1">
            <a:off x="6129700" y="1810650"/>
            <a:ext cx="3900" cy="189900"/>
          </a:xfrm>
          <a:prstGeom prst="straightConnector1">
            <a:avLst/>
          </a:prstGeom>
          <a:noFill/>
          <a:ln cap="flat" cmpd="sng" w="9525">
            <a:solidFill>
              <a:srgbClr val="424242"/>
            </a:solidFill>
            <a:prstDash val="solid"/>
            <a:round/>
            <a:headEnd len="sm" w="sm" type="none"/>
            <a:tailEnd len="med" w="med" type="triangle"/>
          </a:ln>
        </p:spPr>
      </p:cxnSp>
      <p:sp>
        <p:nvSpPr>
          <p:cNvPr id="661" name="Google Shape;661;p29"/>
          <p:cNvSpPr txBox="1"/>
          <p:nvPr/>
        </p:nvSpPr>
        <p:spPr>
          <a:xfrm>
            <a:off x="5278275" y="3235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d</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sp>
        <p:nvSpPr>
          <p:cNvPr id="662" name="Google Shape;662;p29"/>
          <p:cNvSpPr txBox="1"/>
          <p:nvPr/>
        </p:nvSpPr>
        <p:spPr>
          <a:xfrm>
            <a:off x="6116475" y="3235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d</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sp>
        <p:nvSpPr>
          <p:cNvPr id="663" name="Google Shape;663;p29"/>
          <p:cNvSpPr/>
          <p:nvPr/>
        </p:nvSpPr>
        <p:spPr>
          <a:xfrm>
            <a:off x="7117425" y="19962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664" name="Google Shape;664;p29"/>
          <p:cNvSpPr txBox="1"/>
          <p:nvPr/>
        </p:nvSpPr>
        <p:spPr>
          <a:xfrm>
            <a:off x="7041375" y="2069538"/>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665" name="Google Shape;665;p29"/>
          <p:cNvSpPr/>
          <p:nvPr/>
        </p:nvSpPr>
        <p:spPr>
          <a:xfrm>
            <a:off x="7121325" y="277080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666" name="Google Shape;666;p29"/>
          <p:cNvCxnSpPr/>
          <p:nvPr/>
        </p:nvCxnSpPr>
        <p:spPr>
          <a:xfrm flipH="1" rot="10800000">
            <a:off x="7420000" y="3315025"/>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667" name="Google Shape;667;p29"/>
          <p:cNvCxnSpPr/>
          <p:nvPr/>
        </p:nvCxnSpPr>
        <p:spPr>
          <a:xfrm rot="10800000">
            <a:off x="7415175" y="2548200"/>
            <a:ext cx="3900" cy="214800"/>
          </a:xfrm>
          <a:prstGeom prst="straightConnector1">
            <a:avLst/>
          </a:prstGeom>
          <a:noFill/>
          <a:ln cap="flat" cmpd="sng" w="9525">
            <a:solidFill>
              <a:srgbClr val="424242"/>
            </a:solidFill>
            <a:prstDash val="solid"/>
            <a:round/>
            <a:headEnd len="sm" w="sm" type="none"/>
            <a:tailEnd len="med" w="med" type="triangle"/>
          </a:ln>
        </p:spPr>
      </p:cxnSp>
      <p:sp>
        <p:nvSpPr>
          <p:cNvPr id="668" name="Google Shape;668;p29"/>
          <p:cNvSpPr/>
          <p:nvPr/>
        </p:nvSpPr>
        <p:spPr>
          <a:xfrm>
            <a:off x="7229350" y="148755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D</a:t>
            </a:r>
            <a:endParaRPr b="1" i="0" sz="1600" u="none" cap="none" strike="noStrike">
              <a:solidFill>
                <a:srgbClr val="000000"/>
              </a:solidFill>
              <a:latin typeface="Arial"/>
              <a:ea typeface="Arial"/>
              <a:cs typeface="Arial"/>
              <a:sym typeface="Arial"/>
            </a:endParaRPr>
          </a:p>
        </p:txBody>
      </p:sp>
      <p:cxnSp>
        <p:nvCxnSpPr>
          <p:cNvPr id="669" name="Google Shape;669;p29"/>
          <p:cNvCxnSpPr>
            <a:stCxn id="668" idx="2"/>
          </p:cNvCxnSpPr>
          <p:nvPr/>
        </p:nvCxnSpPr>
        <p:spPr>
          <a:xfrm flipH="1">
            <a:off x="7425100" y="1810650"/>
            <a:ext cx="3900" cy="189900"/>
          </a:xfrm>
          <a:prstGeom prst="straightConnector1">
            <a:avLst/>
          </a:prstGeom>
          <a:noFill/>
          <a:ln cap="flat" cmpd="sng" w="9525">
            <a:solidFill>
              <a:srgbClr val="424242"/>
            </a:solidFill>
            <a:prstDash val="solid"/>
            <a:round/>
            <a:headEnd len="sm" w="sm" type="none"/>
            <a:tailEnd len="med" w="med" type="triangle"/>
          </a:ln>
        </p:spPr>
      </p:cxnSp>
      <p:sp>
        <p:nvSpPr>
          <p:cNvPr id="670" name="Google Shape;670;p29"/>
          <p:cNvSpPr txBox="1"/>
          <p:nvPr/>
        </p:nvSpPr>
        <p:spPr>
          <a:xfrm>
            <a:off x="7411875" y="3235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d</a:t>
            </a:r>
            <a:r>
              <a:rPr b="0" i="0" lang="en-GB" sz="500" u="none" cap="none" strike="noStrike">
                <a:solidFill>
                  <a:srgbClr val="000000"/>
                </a:solidFill>
                <a:latin typeface="Arial"/>
                <a:ea typeface="Arial"/>
                <a:cs typeface="Arial"/>
                <a:sym typeface="Arial"/>
              </a:rPr>
              <a:t>D</a:t>
            </a:r>
            <a:endParaRPr b="0" i="0" sz="1100" u="none" cap="none" strike="noStrike">
              <a:solidFill>
                <a:srgbClr val="000000"/>
              </a:solidFill>
              <a:latin typeface="Arial"/>
              <a:ea typeface="Arial"/>
              <a:cs typeface="Arial"/>
              <a:sym typeface="Arial"/>
            </a:endParaRPr>
          </a:p>
        </p:txBody>
      </p:sp>
      <p:sp>
        <p:nvSpPr>
          <p:cNvPr id="671" name="Google Shape;671;p29"/>
          <p:cNvSpPr txBox="1"/>
          <p:nvPr/>
        </p:nvSpPr>
        <p:spPr>
          <a:xfrm>
            <a:off x="98250" y="808775"/>
            <a:ext cx="8826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RNNs can also be used for </a:t>
            </a:r>
            <a:r>
              <a:rPr b="1" i="0" lang="en-GB" sz="1400" u="none" cap="none" strike="noStrike">
                <a:solidFill>
                  <a:srgbClr val="000000"/>
                </a:solidFill>
                <a:latin typeface="Roboto"/>
                <a:ea typeface="Roboto"/>
                <a:cs typeface="Roboto"/>
                <a:sym typeface="Roboto"/>
              </a:rPr>
              <a:t>sequence-to-sequence problems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672" name="Google Shape;672;p2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Problems</a:t>
            </a:r>
            <a:endParaRPr sz="2600"/>
          </a:p>
        </p:txBody>
      </p:sp>
      <p:sp>
        <p:nvSpPr>
          <p:cNvPr id="673" name="Google Shape;673;p29"/>
          <p:cNvSpPr txBox="1"/>
          <p:nvPr/>
        </p:nvSpPr>
        <p:spPr>
          <a:xfrm>
            <a:off x="98250" y="1208975"/>
            <a:ext cx="4710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employ an RNN-based </a:t>
            </a:r>
            <a:r>
              <a:rPr b="1" i="0" lang="en-GB" sz="1400" u="none" cap="none" strike="noStrike">
                <a:solidFill>
                  <a:srgbClr val="000000"/>
                </a:solidFill>
                <a:latin typeface="Roboto"/>
                <a:ea typeface="Roboto"/>
                <a:cs typeface="Roboto"/>
                <a:sym typeface="Roboto"/>
              </a:rPr>
              <a:t>encoder</a:t>
            </a:r>
            <a:r>
              <a:rPr b="0" i="0" lang="en-GB" sz="1400" u="none" cap="none" strike="noStrike">
                <a:solidFill>
                  <a:srgbClr val="000000"/>
                </a:solidFill>
                <a:latin typeface="Roboto"/>
                <a:ea typeface="Roboto"/>
                <a:cs typeface="Roboto"/>
                <a:sym typeface="Roboto"/>
              </a:rPr>
              <a:t> that encodes all the L inputs. </a:t>
            </a:r>
            <a:endParaRPr b="0" i="0" sz="1400" u="none" cap="none" strike="noStrike">
              <a:solidFill>
                <a:srgbClr val="000000"/>
              </a:solidFill>
              <a:latin typeface="Arial"/>
              <a:ea typeface="Arial"/>
              <a:cs typeface="Arial"/>
              <a:sym typeface="Arial"/>
            </a:endParaRPr>
          </a:p>
        </p:txBody>
      </p:sp>
      <p:sp>
        <p:nvSpPr>
          <p:cNvPr id="674" name="Google Shape;674;p29"/>
          <p:cNvSpPr txBox="1"/>
          <p:nvPr/>
        </p:nvSpPr>
        <p:spPr>
          <a:xfrm>
            <a:off x="110175" y="1810650"/>
            <a:ext cx="47109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employ an RNN-based </a:t>
            </a:r>
            <a:r>
              <a:rPr b="1" i="0" lang="en-GB" sz="1400" u="none" cap="none" strike="noStrike">
                <a:solidFill>
                  <a:srgbClr val="000000"/>
                </a:solidFill>
                <a:latin typeface="Roboto"/>
                <a:ea typeface="Roboto"/>
                <a:cs typeface="Roboto"/>
                <a:sym typeface="Roboto"/>
              </a:rPr>
              <a:t>decoder</a:t>
            </a:r>
            <a:r>
              <a:rPr b="0" i="0" lang="en-GB" sz="1400" u="none" cap="none" strike="noStrike">
                <a:solidFill>
                  <a:srgbClr val="000000"/>
                </a:solidFill>
                <a:latin typeface="Roboto"/>
                <a:ea typeface="Roboto"/>
                <a:cs typeface="Roboto"/>
                <a:sym typeface="Roboto"/>
              </a:rPr>
              <a:t> that takes one of many encoded states and generates (one by one) the output elements.</a:t>
            </a:r>
            <a:endParaRPr b="0" i="0" sz="1400" u="none" cap="none" strike="noStrike">
              <a:solidFill>
                <a:srgbClr val="000000"/>
              </a:solidFill>
              <a:latin typeface="Arial"/>
              <a:ea typeface="Arial"/>
              <a:cs typeface="Arial"/>
              <a:sym typeface="Arial"/>
            </a:endParaRPr>
          </a:p>
        </p:txBody>
      </p:sp>
      <p:sp>
        <p:nvSpPr>
          <p:cNvPr id="675" name="Google Shape;675;p29"/>
          <p:cNvSpPr txBox="1"/>
          <p:nvPr/>
        </p:nvSpPr>
        <p:spPr>
          <a:xfrm>
            <a:off x="110175" y="2648850"/>
            <a:ext cx="4710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a:t>
            </a:r>
            <a:r>
              <a:rPr b="1" i="0" lang="en-GB" sz="1400" u="none" cap="none" strike="noStrike">
                <a:solidFill>
                  <a:srgbClr val="000000"/>
                </a:solidFill>
                <a:latin typeface="Roboto"/>
                <a:ea typeface="Roboto"/>
                <a:cs typeface="Roboto"/>
                <a:sym typeface="Roboto"/>
              </a:rPr>
              <a:t>loss</a:t>
            </a:r>
            <a:r>
              <a:rPr b="0" i="0" lang="en-GB" sz="1400" u="none" cap="none" strike="noStrike">
                <a:solidFill>
                  <a:srgbClr val="000000"/>
                </a:solidFill>
                <a:latin typeface="Roboto"/>
                <a:ea typeface="Roboto"/>
                <a:cs typeface="Roboto"/>
                <a:sym typeface="Roboto"/>
              </a:rPr>
              <a:t> is computed on top of </a:t>
            </a:r>
            <a:r>
              <a:rPr b="1" i="0" lang="en-GB" sz="1400" u="none" cap="none" strike="noStrike">
                <a:solidFill>
                  <a:srgbClr val="000000"/>
                </a:solidFill>
                <a:latin typeface="Roboto"/>
                <a:ea typeface="Roboto"/>
                <a:cs typeface="Roboto"/>
                <a:sym typeface="Roboto"/>
              </a:rPr>
              <a:t>each prediction.</a:t>
            </a:r>
            <a:endParaRPr b="1" i="0" sz="1400" u="none" cap="none" strike="noStrike">
              <a:solidFill>
                <a:srgbClr val="000000"/>
              </a:solidFill>
              <a:latin typeface="Arial"/>
              <a:ea typeface="Arial"/>
              <a:cs typeface="Arial"/>
              <a:sym typeface="Arial"/>
            </a:endParaRPr>
          </a:p>
        </p:txBody>
      </p:sp>
      <p:sp>
        <p:nvSpPr>
          <p:cNvPr id="676" name="Google Shape;676;p29"/>
          <p:cNvSpPr txBox="1"/>
          <p:nvPr/>
        </p:nvSpPr>
        <p:spPr>
          <a:xfrm>
            <a:off x="8140575" y="1398700"/>
            <a:ext cx="836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8000"/>
                </a:solidFill>
                <a:latin typeface="Roboto"/>
                <a:ea typeface="Roboto"/>
                <a:cs typeface="Roboto"/>
                <a:sym typeface="Roboto"/>
              </a:rPr>
              <a:t>Labels</a:t>
            </a:r>
            <a:endParaRPr b="0" i="0" sz="1100" u="none" cap="none" strike="noStrike">
              <a:solidFill>
                <a:srgbClr val="008000"/>
              </a:solidFill>
              <a:latin typeface="Roboto"/>
              <a:ea typeface="Roboto"/>
              <a:cs typeface="Roboto"/>
              <a:sym typeface="Roboto"/>
            </a:endParaRPr>
          </a:p>
        </p:txBody>
      </p:sp>
      <p:cxnSp>
        <p:nvCxnSpPr>
          <p:cNvPr id="677" name="Google Shape;677;p29"/>
          <p:cNvCxnSpPr>
            <a:endCxn id="676" idx="1"/>
          </p:cNvCxnSpPr>
          <p:nvPr/>
        </p:nvCxnSpPr>
        <p:spPr>
          <a:xfrm flipH="1" rot="10800000">
            <a:off x="7743075" y="1575700"/>
            <a:ext cx="397500" cy="12000"/>
          </a:xfrm>
          <a:prstGeom prst="straightConnector1">
            <a:avLst/>
          </a:prstGeom>
          <a:noFill/>
          <a:ln cap="flat" cmpd="sng" w="9525">
            <a:solidFill>
              <a:srgbClr val="09885A"/>
            </a:solidFill>
            <a:prstDash val="solid"/>
            <a:round/>
            <a:headEnd len="sm" w="sm" type="none"/>
            <a:tailEnd len="med" w="med" type="triangle"/>
          </a:ln>
        </p:spPr>
      </p:cxnSp>
      <p:sp>
        <p:nvSpPr>
          <p:cNvPr id="678" name="Google Shape;678;p29"/>
          <p:cNvSpPr txBox="1"/>
          <p:nvPr/>
        </p:nvSpPr>
        <p:spPr>
          <a:xfrm>
            <a:off x="8216775" y="2465500"/>
            <a:ext cx="927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8000"/>
                </a:solidFill>
                <a:latin typeface="Roboto"/>
                <a:ea typeface="Roboto"/>
                <a:cs typeface="Roboto"/>
                <a:sym typeface="Roboto"/>
              </a:rPr>
              <a:t>Predictions</a:t>
            </a:r>
            <a:endParaRPr b="0" i="0" sz="1100" u="none" cap="none" strike="noStrike">
              <a:solidFill>
                <a:srgbClr val="008000"/>
              </a:solidFill>
              <a:latin typeface="Roboto"/>
              <a:ea typeface="Roboto"/>
              <a:cs typeface="Roboto"/>
              <a:sym typeface="Roboto"/>
            </a:endParaRPr>
          </a:p>
        </p:txBody>
      </p:sp>
      <p:cxnSp>
        <p:nvCxnSpPr>
          <p:cNvPr id="679" name="Google Shape;679;p29"/>
          <p:cNvCxnSpPr>
            <a:endCxn id="678" idx="1"/>
          </p:cNvCxnSpPr>
          <p:nvPr/>
        </p:nvCxnSpPr>
        <p:spPr>
          <a:xfrm flipH="1" rot="10800000">
            <a:off x="7819275" y="2642500"/>
            <a:ext cx="397500" cy="12000"/>
          </a:xfrm>
          <a:prstGeom prst="straightConnector1">
            <a:avLst/>
          </a:prstGeom>
          <a:noFill/>
          <a:ln cap="flat" cmpd="sng" w="9525">
            <a:solidFill>
              <a:srgbClr val="09885A"/>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83" name="Shape 683"/>
        <p:cNvGrpSpPr/>
        <p:nvPr/>
      </p:nvGrpSpPr>
      <p:grpSpPr>
        <a:xfrm>
          <a:off x="0" y="0"/>
          <a:ext cx="0" cy="0"/>
          <a:chOff x="0" y="0"/>
          <a:chExt cx="0" cy="0"/>
        </a:xfrm>
      </p:grpSpPr>
      <p:sp>
        <p:nvSpPr>
          <p:cNvPr id="684" name="Google Shape;684;p30"/>
          <p:cNvSpPr/>
          <p:nvPr/>
        </p:nvSpPr>
        <p:spPr>
          <a:xfrm>
            <a:off x="674150" y="1410725"/>
            <a:ext cx="5979900" cy="29775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0"/>
          <p:cNvSpPr txBox="1"/>
          <p:nvPr/>
        </p:nvSpPr>
        <p:spPr>
          <a:xfrm>
            <a:off x="98250" y="808775"/>
            <a:ext cx="4839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Examples of sequence-to-sequence problems are:</a:t>
            </a:r>
            <a:endParaRPr b="0" i="0" sz="1400" u="none" cap="none" strike="noStrike">
              <a:solidFill>
                <a:srgbClr val="000000"/>
              </a:solidFill>
              <a:latin typeface="Arial"/>
              <a:ea typeface="Arial"/>
              <a:cs typeface="Arial"/>
              <a:sym typeface="Arial"/>
            </a:endParaRPr>
          </a:p>
        </p:txBody>
      </p:sp>
      <p:sp>
        <p:nvSpPr>
          <p:cNvPr id="686" name="Google Shape;686;p3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Problems</a:t>
            </a:r>
            <a:endParaRPr sz="2600"/>
          </a:p>
        </p:txBody>
      </p:sp>
      <p:sp>
        <p:nvSpPr>
          <p:cNvPr id="687" name="Google Shape;687;p30"/>
          <p:cNvSpPr txBox="1"/>
          <p:nvPr/>
        </p:nvSpPr>
        <p:spPr>
          <a:xfrm>
            <a:off x="723700" y="1407075"/>
            <a:ext cx="180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Speech Recognition</a:t>
            </a:r>
            <a:endParaRPr b="1" i="0" sz="1400" u="none" cap="none" strike="noStrike">
              <a:solidFill>
                <a:srgbClr val="000000"/>
              </a:solidFill>
              <a:latin typeface="Roboto"/>
              <a:ea typeface="Roboto"/>
              <a:cs typeface="Roboto"/>
              <a:sym typeface="Roboto"/>
            </a:endParaRPr>
          </a:p>
        </p:txBody>
      </p:sp>
      <p:sp>
        <p:nvSpPr>
          <p:cNvPr id="688" name="Google Shape;688;p30"/>
          <p:cNvSpPr/>
          <p:nvPr/>
        </p:nvSpPr>
        <p:spPr>
          <a:xfrm>
            <a:off x="799900" y="23539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689" name="Google Shape;689;p30"/>
          <p:cNvCxnSpPr>
            <a:endCxn id="688" idx="2"/>
          </p:cNvCxnSpPr>
          <p:nvPr/>
        </p:nvCxnSpPr>
        <p:spPr>
          <a:xfrm rot="10800000">
            <a:off x="1099600" y="27541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690" name="Google Shape;690;p30"/>
          <p:cNvCxnSpPr>
            <a:stCxn id="688" idx="3"/>
          </p:cNvCxnSpPr>
          <p:nvPr/>
        </p:nvCxnSpPr>
        <p:spPr>
          <a:xfrm>
            <a:off x="1399300" y="2554025"/>
            <a:ext cx="227400" cy="900"/>
          </a:xfrm>
          <a:prstGeom prst="straightConnector1">
            <a:avLst/>
          </a:prstGeom>
          <a:noFill/>
          <a:ln cap="flat" cmpd="sng" w="9525">
            <a:solidFill>
              <a:schemeClr val="dk2"/>
            </a:solidFill>
            <a:prstDash val="solid"/>
            <a:round/>
            <a:headEnd len="sm" w="sm" type="none"/>
            <a:tailEnd len="med" w="med" type="triangle"/>
          </a:ln>
        </p:spPr>
      </p:cxnSp>
      <p:sp>
        <p:nvSpPr>
          <p:cNvPr id="691" name="Google Shape;691;p30"/>
          <p:cNvSpPr/>
          <p:nvPr/>
        </p:nvSpPr>
        <p:spPr>
          <a:xfrm>
            <a:off x="1638100" y="23539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692" name="Google Shape;692;p30"/>
          <p:cNvCxnSpPr>
            <a:endCxn id="691" idx="2"/>
          </p:cNvCxnSpPr>
          <p:nvPr/>
        </p:nvCxnSpPr>
        <p:spPr>
          <a:xfrm rot="10800000">
            <a:off x="1937800" y="27541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693" name="Google Shape;693;p30"/>
          <p:cNvCxnSpPr>
            <a:stCxn id="691" idx="3"/>
          </p:cNvCxnSpPr>
          <p:nvPr/>
        </p:nvCxnSpPr>
        <p:spPr>
          <a:xfrm>
            <a:off x="2237500" y="2554025"/>
            <a:ext cx="227400" cy="900"/>
          </a:xfrm>
          <a:prstGeom prst="straightConnector1">
            <a:avLst/>
          </a:prstGeom>
          <a:noFill/>
          <a:ln cap="flat" cmpd="sng" w="9525">
            <a:solidFill>
              <a:schemeClr val="dk2"/>
            </a:solidFill>
            <a:prstDash val="solid"/>
            <a:round/>
            <a:headEnd len="sm" w="sm" type="none"/>
            <a:tailEnd len="med" w="med" type="triangle"/>
          </a:ln>
        </p:spPr>
      </p:cxnSp>
      <p:sp>
        <p:nvSpPr>
          <p:cNvPr id="694" name="Google Shape;694;p30"/>
          <p:cNvSpPr/>
          <p:nvPr/>
        </p:nvSpPr>
        <p:spPr>
          <a:xfrm>
            <a:off x="2933500" y="23539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695" name="Google Shape;695;p30"/>
          <p:cNvCxnSpPr>
            <a:endCxn id="694" idx="2"/>
          </p:cNvCxnSpPr>
          <p:nvPr/>
        </p:nvCxnSpPr>
        <p:spPr>
          <a:xfrm rot="10800000">
            <a:off x="3233200" y="27541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696" name="Google Shape;696;p30"/>
          <p:cNvSpPr txBox="1"/>
          <p:nvPr/>
        </p:nvSpPr>
        <p:spPr>
          <a:xfrm>
            <a:off x="851325" y="30535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feat1</a:t>
            </a:r>
            <a:endParaRPr b="0" i="0" sz="1000" u="none" cap="none" strike="noStrike">
              <a:solidFill>
                <a:srgbClr val="000000"/>
              </a:solidFill>
              <a:latin typeface="Roboto"/>
              <a:ea typeface="Roboto"/>
              <a:cs typeface="Roboto"/>
              <a:sym typeface="Roboto"/>
            </a:endParaRPr>
          </a:p>
        </p:txBody>
      </p:sp>
      <p:sp>
        <p:nvSpPr>
          <p:cNvPr id="697" name="Google Shape;697;p30"/>
          <p:cNvSpPr txBox="1"/>
          <p:nvPr/>
        </p:nvSpPr>
        <p:spPr>
          <a:xfrm>
            <a:off x="1689525" y="30535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feat2</a:t>
            </a:r>
            <a:endParaRPr b="0" i="0" sz="1000" u="none" cap="none" strike="noStrike">
              <a:solidFill>
                <a:srgbClr val="000000"/>
              </a:solidFill>
              <a:latin typeface="Roboto"/>
              <a:ea typeface="Roboto"/>
              <a:cs typeface="Roboto"/>
              <a:sym typeface="Roboto"/>
            </a:endParaRPr>
          </a:p>
        </p:txBody>
      </p:sp>
      <p:sp>
        <p:nvSpPr>
          <p:cNvPr id="698" name="Google Shape;698;p30"/>
          <p:cNvSpPr txBox="1"/>
          <p:nvPr/>
        </p:nvSpPr>
        <p:spPr>
          <a:xfrm>
            <a:off x="2933500" y="30535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featT</a:t>
            </a:r>
            <a:endParaRPr b="0" i="0" sz="1000" u="none" cap="none" strike="noStrike">
              <a:solidFill>
                <a:srgbClr val="000000"/>
              </a:solidFill>
              <a:latin typeface="Roboto"/>
              <a:ea typeface="Roboto"/>
              <a:cs typeface="Roboto"/>
              <a:sym typeface="Roboto"/>
            </a:endParaRPr>
          </a:p>
        </p:txBody>
      </p:sp>
      <p:sp>
        <p:nvSpPr>
          <p:cNvPr id="699" name="Google Shape;699;p30"/>
          <p:cNvSpPr txBox="1"/>
          <p:nvPr/>
        </p:nvSpPr>
        <p:spPr>
          <a:xfrm>
            <a:off x="2476300" y="2302250"/>
            <a:ext cx="55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700" name="Google Shape;700;p30"/>
          <p:cNvCxnSpPr/>
          <p:nvPr/>
        </p:nvCxnSpPr>
        <p:spPr>
          <a:xfrm>
            <a:off x="3532900" y="2554025"/>
            <a:ext cx="227400" cy="900"/>
          </a:xfrm>
          <a:prstGeom prst="straightConnector1">
            <a:avLst/>
          </a:prstGeom>
          <a:noFill/>
          <a:ln cap="flat" cmpd="sng" w="9525">
            <a:solidFill>
              <a:schemeClr val="dk2"/>
            </a:solidFill>
            <a:prstDash val="solid"/>
            <a:round/>
            <a:headEnd len="sm" w="sm" type="none"/>
            <a:tailEnd len="med" w="med" type="triangle"/>
          </a:ln>
        </p:spPr>
      </p:cxnSp>
      <p:pic>
        <p:nvPicPr>
          <p:cNvPr id="701" name="Google Shape;701;p30"/>
          <p:cNvPicPr preferRelativeResize="0"/>
          <p:nvPr/>
        </p:nvPicPr>
        <p:blipFill rotWithShape="1">
          <a:blip r:embed="rId3">
            <a:alphaModFix/>
          </a:blip>
          <a:srcRect b="0" l="0" r="0" t="0"/>
          <a:stretch/>
        </p:blipFill>
        <p:spPr>
          <a:xfrm>
            <a:off x="762900" y="3738425"/>
            <a:ext cx="2835901" cy="484600"/>
          </a:xfrm>
          <a:prstGeom prst="rect">
            <a:avLst/>
          </a:prstGeom>
          <a:noFill/>
          <a:ln>
            <a:noFill/>
          </a:ln>
        </p:spPr>
      </p:pic>
      <p:sp>
        <p:nvSpPr>
          <p:cNvPr id="702" name="Google Shape;702;p30"/>
          <p:cNvSpPr/>
          <p:nvPr/>
        </p:nvSpPr>
        <p:spPr>
          <a:xfrm>
            <a:off x="762825" y="3351550"/>
            <a:ext cx="2835900" cy="268200"/>
          </a:xfrm>
          <a:prstGeom prst="rect">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sp>
        <p:nvSpPr>
          <p:cNvPr id="703" name="Google Shape;703;p30"/>
          <p:cNvSpPr/>
          <p:nvPr/>
        </p:nvSpPr>
        <p:spPr>
          <a:xfrm>
            <a:off x="3771700" y="235392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04" name="Google Shape;704;p30"/>
          <p:cNvCxnSpPr/>
          <p:nvPr/>
        </p:nvCxnSpPr>
        <p:spPr>
          <a:xfrm rot="10800000">
            <a:off x="4071400" y="20683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05" name="Google Shape;705;p30"/>
          <p:cNvSpPr txBox="1"/>
          <p:nvPr/>
        </p:nvSpPr>
        <p:spPr>
          <a:xfrm>
            <a:off x="3823125" y="17581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word1</a:t>
            </a:r>
            <a:endParaRPr b="0" i="0" sz="1000" u="none" cap="none" strike="noStrike">
              <a:solidFill>
                <a:srgbClr val="000000"/>
              </a:solidFill>
              <a:latin typeface="Roboto"/>
              <a:ea typeface="Roboto"/>
              <a:cs typeface="Roboto"/>
              <a:sym typeface="Roboto"/>
            </a:endParaRPr>
          </a:p>
        </p:txBody>
      </p:sp>
      <p:cxnSp>
        <p:nvCxnSpPr>
          <p:cNvPr id="706" name="Google Shape;706;p30"/>
          <p:cNvCxnSpPr/>
          <p:nvPr/>
        </p:nvCxnSpPr>
        <p:spPr>
          <a:xfrm>
            <a:off x="4371100" y="2554025"/>
            <a:ext cx="227400" cy="900"/>
          </a:xfrm>
          <a:prstGeom prst="straightConnector1">
            <a:avLst/>
          </a:prstGeom>
          <a:noFill/>
          <a:ln cap="flat" cmpd="sng" w="9525">
            <a:solidFill>
              <a:schemeClr val="dk2"/>
            </a:solidFill>
            <a:prstDash val="solid"/>
            <a:round/>
            <a:headEnd len="sm" w="sm" type="none"/>
            <a:tailEnd len="med" w="med" type="triangle"/>
          </a:ln>
        </p:spPr>
      </p:cxnSp>
      <p:sp>
        <p:nvSpPr>
          <p:cNvPr id="707" name="Google Shape;707;p30"/>
          <p:cNvSpPr/>
          <p:nvPr/>
        </p:nvSpPr>
        <p:spPr>
          <a:xfrm>
            <a:off x="4609900" y="235392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08" name="Google Shape;708;p30"/>
          <p:cNvCxnSpPr/>
          <p:nvPr/>
        </p:nvCxnSpPr>
        <p:spPr>
          <a:xfrm rot="10800000">
            <a:off x="4909600" y="20683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09" name="Google Shape;709;p30"/>
          <p:cNvSpPr txBox="1"/>
          <p:nvPr/>
        </p:nvSpPr>
        <p:spPr>
          <a:xfrm>
            <a:off x="4661325" y="17581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word2</a:t>
            </a:r>
            <a:endParaRPr b="0" i="0" sz="1000" u="none" cap="none" strike="noStrike">
              <a:solidFill>
                <a:srgbClr val="000000"/>
              </a:solidFill>
              <a:latin typeface="Roboto"/>
              <a:ea typeface="Roboto"/>
              <a:cs typeface="Roboto"/>
              <a:sym typeface="Roboto"/>
            </a:endParaRPr>
          </a:p>
        </p:txBody>
      </p:sp>
      <p:sp>
        <p:nvSpPr>
          <p:cNvPr id="710" name="Google Shape;710;p30"/>
          <p:cNvSpPr txBox="1"/>
          <p:nvPr/>
        </p:nvSpPr>
        <p:spPr>
          <a:xfrm>
            <a:off x="5219500" y="2302250"/>
            <a:ext cx="55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711" name="Google Shape;711;p30"/>
          <p:cNvCxnSpPr/>
          <p:nvPr/>
        </p:nvCxnSpPr>
        <p:spPr>
          <a:xfrm>
            <a:off x="5590300" y="2554025"/>
            <a:ext cx="227400" cy="900"/>
          </a:xfrm>
          <a:prstGeom prst="straightConnector1">
            <a:avLst/>
          </a:prstGeom>
          <a:noFill/>
          <a:ln cap="flat" cmpd="sng" w="9525">
            <a:solidFill>
              <a:schemeClr val="dk2"/>
            </a:solidFill>
            <a:prstDash val="solid"/>
            <a:round/>
            <a:headEnd len="sm" w="sm" type="none"/>
            <a:tailEnd len="med" w="med" type="triangle"/>
          </a:ln>
        </p:spPr>
      </p:cxnSp>
      <p:sp>
        <p:nvSpPr>
          <p:cNvPr id="712" name="Google Shape;712;p30"/>
          <p:cNvSpPr/>
          <p:nvPr/>
        </p:nvSpPr>
        <p:spPr>
          <a:xfrm>
            <a:off x="5829100" y="235392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13" name="Google Shape;713;p30"/>
          <p:cNvCxnSpPr/>
          <p:nvPr/>
        </p:nvCxnSpPr>
        <p:spPr>
          <a:xfrm rot="10800000">
            <a:off x="6128800" y="20683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14" name="Google Shape;714;p30"/>
          <p:cNvSpPr txBox="1"/>
          <p:nvPr/>
        </p:nvSpPr>
        <p:spPr>
          <a:xfrm>
            <a:off x="5880525" y="17581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wordN</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18" name="Shape 718"/>
        <p:cNvGrpSpPr/>
        <p:nvPr/>
      </p:nvGrpSpPr>
      <p:grpSpPr>
        <a:xfrm>
          <a:off x="0" y="0"/>
          <a:ext cx="0" cy="0"/>
          <a:chOff x="0" y="0"/>
          <a:chExt cx="0" cy="0"/>
        </a:xfrm>
      </p:grpSpPr>
      <p:sp>
        <p:nvSpPr>
          <p:cNvPr id="719" name="Google Shape;719;p31"/>
          <p:cNvSpPr/>
          <p:nvPr/>
        </p:nvSpPr>
        <p:spPr>
          <a:xfrm>
            <a:off x="733575" y="1938075"/>
            <a:ext cx="5979900" cy="1972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1"/>
          <p:cNvSpPr txBox="1"/>
          <p:nvPr/>
        </p:nvSpPr>
        <p:spPr>
          <a:xfrm>
            <a:off x="98250" y="808775"/>
            <a:ext cx="4839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Examples of sequence-to-sequence problems are:</a:t>
            </a:r>
            <a:endParaRPr b="0" i="0" sz="1400" u="none" cap="none" strike="noStrike">
              <a:solidFill>
                <a:srgbClr val="000000"/>
              </a:solidFill>
              <a:latin typeface="Arial"/>
              <a:ea typeface="Arial"/>
              <a:cs typeface="Arial"/>
              <a:sym typeface="Arial"/>
            </a:endParaRPr>
          </a:p>
        </p:txBody>
      </p:sp>
      <p:sp>
        <p:nvSpPr>
          <p:cNvPr id="721" name="Google Shape;721;p3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Problems</a:t>
            </a:r>
            <a:endParaRPr sz="2600"/>
          </a:p>
        </p:txBody>
      </p:sp>
      <p:sp>
        <p:nvSpPr>
          <p:cNvPr id="722" name="Google Shape;722;p31"/>
          <p:cNvSpPr txBox="1"/>
          <p:nvPr/>
        </p:nvSpPr>
        <p:spPr>
          <a:xfrm>
            <a:off x="723700" y="1407075"/>
            <a:ext cx="201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Machine Translation</a:t>
            </a:r>
            <a:endParaRPr b="1" i="0" sz="1400" u="none" cap="none" strike="noStrike">
              <a:solidFill>
                <a:srgbClr val="000000"/>
              </a:solidFill>
              <a:latin typeface="Roboto"/>
              <a:ea typeface="Roboto"/>
              <a:cs typeface="Roboto"/>
              <a:sym typeface="Roboto"/>
            </a:endParaRPr>
          </a:p>
        </p:txBody>
      </p:sp>
      <p:sp>
        <p:nvSpPr>
          <p:cNvPr id="723" name="Google Shape;723;p31"/>
          <p:cNvSpPr/>
          <p:nvPr/>
        </p:nvSpPr>
        <p:spPr>
          <a:xfrm>
            <a:off x="952300" y="25063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24" name="Google Shape;724;p31"/>
          <p:cNvCxnSpPr>
            <a:endCxn id="723" idx="2"/>
          </p:cNvCxnSpPr>
          <p:nvPr/>
        </p:nvCxnSpPr>
        <p:spPr>
          <a:xfrm rot="10800000">
            <a:off x="1252000" y="29065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725" name="Google Shape;725;p31"/>
          <p:cNvCxnSpPr>
            <a:stCxn id="723" idx="3"/>
          </p:cNvCxnSpPr>
          <p:nvPr/>
        </p:nvCxnSpPr>
        <p:spPr>
          <a:xfrm>
            <a:off x="1551700" y="2706425"/>
            <a:ext cx="227400" cy="900"/>
          </a:xfrm>
          <a:prstGeom prst="straightConnector1">
            <a:avLst/>
          </a:prstGeom>
          <a:noFill/>
          <a:ln cap="flat" cmpd="sng" w="9525">
            <a:solidFill>
              <a:schemeClr val="dk2"/>
            </a:solidFill>
            <a:prstDash val="solid"/>
            <a:round/>
            <a:headEnd len="sm" w="sm" type="none"/>
            <a:tailEnd len="med" w="med" type="triangle"/>
          </a:ln>
        </p:spPr>
      </p:cxnSp>
      <p:sp>
        <p:nvSpPr>
          <p:cNvPr id="726" name="Google Shape;726;p31"/>
          <p:cNvSpPr/>
          <p:nvPr/>
        </p:nvSpPr>
        <p:spPr>
          <a:xfrm>
            <a:off x="1790500" y="25063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27" name="Google Shape;727;p31"/>
          <p:cNvCxnSpPr>
            <a:endCxn id="726" idx="2"/>
          </p:cNvCxnSpPr>
          <p:nvPr/>
        </p:nvCxnSpPr>
        <p:spPr>
          <a:xfrm rot="10800000">
            <a:off x="2090200" y="29065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728" name="Google Shape;728;p31"/>
          <p:cNvCxnSpPr>
            <a:stCxn id="726" idx="3"/>
          </p:cNvCxnSpPr>
          <p:nvPr/>
        </p:nvCxnSpPr>
        <p:spPr>
          <a:xfrm>
            <a:off x="2389900" y="2706425"/>
            <a:ext cx="227400" cy="900"/>
          </a:xfrm>
          <a:prstGeom prst="straightConnector1">
            <a:avLst/>
          </a:prstGeom>
          <a:noFill/>
          <a:ln cap="flat" cmpd="sng" w="9525">
            <a:solidFill>
              <a:schemeClr val="dk2"/>
            </a:solidFill>
            <a:prstDash val="solid"/>
            <a:round/>
            <a:headEnd len="sm" w="sm" type="none"/>
            <a:tailEnd len="med" w="med" type="triangle"/>
          </a:ln>
        </p:spPr>
      </p:cxnSp>
      <p:sp>
        <p:nvSpPr>
          <p:cNvPr id="729" name="Google Shape;729;p31"/>
          <p:cNvSpPr/>
          <p:nvPr/>
        </p:nvSpPr>
        <p:spPr>
          <a:xfrm>
            <a:off x="2628700" y="25063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30" name="Google Shape;730;p31"/>
          <p:cNvCxnSpPr>
            <a:endCxn id="729" idx="2"/>
          </p:cNvCxnSpPr>
          <p:nvPr/>
        </p:nvCxnSpPr>
        <p:spPr>
          <a:xfrm rot="10800000">
            <a:off x="2928400" y="29065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31" name="Google Shape;731;p31"/>
          <p:cNvSpPr txBox="1"/>
          <p:nvPr/>
        </p:nvSpPr>
        <p:spPr>
          <a:xfrm>
            <a:off x="1003725" y="35107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I</a:t>
            </a:r>
            <a:endParaRPr b="0" i="0" sz="1000" u="none" cap="none" strike="noStrike">
              <a:solidFill>
                <a:srgbClr val="000000"/>
              </a:solidFill>
              <a:latin typeface="Roboto"/>
              <a:ea typeface="Roboto"/>
              <a:cs typeface="Roboto"/>
              <a:sym typeface="Roboto"/>
            </a:endParaRPr>
          </a:p>
        </p:txBody>
      </p:sp>
      <p:sp>
        <p:nvSpPr>
          <p:cNvPr id="732" name="Google Shape;732;p31"/>
          <p:cNvSpPr txBox="1"/>
          <p:nvPr/>
        </p:nvSpPr>
        <p:spPr>
          <a:xfrm>
            <a:off x="1841925" y="35107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love</a:t>
            </a:r>
            <a:endParaRPr b="0" i="0" sz="1000" u="none" cap="none" strike="noStrike">
              <a:solidFill>
                <a:srgbClr val="000000"/>
              </a:solidFill>
              <a:latin typeface="Roboto"/>
              <a:ea typeface="Roboto"/>
              <a:cs typeface="Roboto"/>
              <a:sym typeface="Roboto"/>
            </a:endParaRPr>
          </a:p>
        </p:txBody>
      </p:sp>
      <p:sp>
        <p:nvSpPr>
          <p:cNvPr id="733" name="Google Shape;733;p31"/>
          <p:cNvSpPr txBox="1"/>
          <p:nvPr/>
        </p:nvSpPr>
        <p:spPr>
          <a:xfrm>
            <a:off x="2803475" y="3510725"/>
            <a:ext cx="478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cats</a:t>
            </a:r>
            <a:endParaRPr b="0" i="0" sz="1000" u="none" cap="none" strike="noStrike">
              <a:solidFill>
                <a:srgbClr val="000000"/>
              </a:solidFill>
              <a:latin typeface="Roboto"/>
              <a:ea typeface="Roboto"/>
              <a:cs typeface="Roboto"/>
              <a:sym typeface="Roboto"/>
            </a:endParaRPr>
          </a:p>
        </p:txBody>
      </p:sp>
      <p:cxnSp>
        <p:nvCxnSpPr>
          <p:cNvPr id="734" name="Google Shape;734;p31"/>
          <p:cNvCxnSpPr/>
          <p:nvPr/>
        </p:nvCxnSpPr>
        <p:spPr>
          <a:xfrm>
            <a:off x="32271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735" name="Google Shape;735;p31"/>
          <p:cNvSpPr/>
          <p:nvPr/>
        </p:nvSpPr>
        <p:spPr>
          <a:xfrm>
            <a:off x="3465975" y="253387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36" name="Google Shape;736;p31"/>
          <p:cNvCxnSpPr/>
          <p:nvPr/>
        </p:nvCxnSpPr>
        <p:spPr>
          <a:xfrm rot="10800000">
            <a:off x="3765675" y="224827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37" name="Google Shape;737;p31"/>
          <p:cNvSpPr txBox="1"/>
          <p:nvPr/>
        </p:nvSpPr>
        <p:spPr>
          <a:xfrm>
            <a:off x="3517400" y="193807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J’</a:t>
            </a:r>
            <a:endParaRPr b="0" i="0" sz="1000" u="none" cap="none" strike="noStrike">
              <a:solidFill>
                <a:srgbClr val="000000"/>
              </a:solidFill>
              <a:latin typeface="Roboto"/>
              <a:ea typeface="Roboto"/>
              <a:cs typeface="Roboto"/>
              <a:sym typeface="Roboto"/>
            </a:endParaRPr>
          </a:p>
        </p:txBody>
      </p:sp>
      <p:cxnSp>
        <p:nvCxnSpPr>
          <p:cNvPr id="738" name="Google Shape;738;p31"/>
          <p:cNvCxnSpPr/>
          <p:nvPr/>
        </p:nvCxnSpPr>
        <p:spPr>
          <a:xfrm>
            <a:off x="40653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739" name="Google Shape;739;p31"/>
          <p:cNvSpPr/>
          <p:nvPr/>
        </p:nvSpPr>
        <p:spPr>
          <a:xfrm>
            <a:off x="4304175" y="253387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40" name="Google Shape;740;p31"/>
          <p:cNvCxnSpPr/>
          <p:nvPr/>
        </p:nvCxnSpPr>
        <p:spPr>
          <a:xfrm rot="10800000">
            <a:off x="4603875" y="224827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41" name="Google Shape;741;p31"/>
          <p:cNvSpPr txBox="1"/>
          <p:nvPr/>
        </p:nvSpPr>
        <p:spPr>
          <a:xfrm>
            <a:off x="4355600" y="193807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aime</a:t>
            </a:r>
            <a:endParaRPr b="0" i="0" sz="1000" u="none" cap="none" strike="noStrike">
              <a:solidFill>
                <a:srgbClr val="000000"/>
              </a:solidFill>
              <a:latin typeface="Roboto"/>
              <a:ea typeface="Roboto"/>
              <a:cs typeface="Roboto"/>
              <a:sym typeface="Roboto"/>
            </a:endParaRPr>
          </a:p>
        </p:txBody>
      </p:sp>
      <p:cxnSp>
        <p:nvCxnSpPr>
          <p:cNvPr id="742" name="Google Shape;742;p31"/>
          <p:cNvCxnSpPr/>
          <p:nvPr/>
        </p:nvCxnSpPr>
        <p:spPr>
          <a:xfrm>
            <a:off x="49035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743" name="Google Shape;743;p31"/>
          <p:cNvSpPr/>
          <p:nvPr/>
        </p:nvSpPr>
        <p:spPr>
          <a:xfrm>
            <a:off x="5142375" y="253387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44" name="Google Shape;744;p31"/>
          <p:cNvCxnSpPr/>
          <p:nvPr/>
        </p:nvCxnSpPr>
        <p:spPr>
          <a:xfrm rot="10800000">
            <a:off x="5442075" y="224827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45" name="Google Shape;745;p31"/>
          <p:cNvSpPr txBox="1"/>
          <p:nvPr/>
        </p:nvSpPr>
        <p:spPr>
          <a:xfrm>
            <a:off x="5193800" y="193807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les</a:t>
            </a:r>
            <a:endParaRPr b="0" i="0" sz="1000" u="none" cap="none" strike="noStrike">
              <a:solidFill>
                <a:srgbClr val="000000"/>
              </a:solidFill>
              <a:latin typeface="Roboto"/>
              <a:ea typeface="Roboto"/>
              <a:cs typeface="Roboto"/>
              <a:sym typeface="Roboto"/>
            </a:endParaRPr>
          </a:p>
        </p:txBody>
      </p:sp>
      <p:sp>
        <p:nvSpPr>
          <p:cNvPr id="746" name="Google Shape;746;p31"/>
          <p:cNvSpPr/>
          <p:nvPr/>
        </p:nvSpPr>
        <p:spPr>
          <a:xfrm>
            <a:off x="974350" y="3264725"/>
            <a:ext cx="555300" cy="180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sp>
        <p:nvSpPr>
          <p:cNvPr id="747" name="Google Shape;747;p31"/>
          <p:cNvSpPr/>
          <p:nvPr/>
        </p:nvSpPr>
        <p:spPr>
          <a:xfrm>
            <a:off x="1888750" y="3264725"/>
            <a:ext cx="555300" cy="180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sp>
        <p:nvSpPr>
          <p:cNvPr id="748" name="Google Shape;748;p31"/>
          <p:cNvSpPr/>
          <p:nvPr/>
        </p:nvSpPr>
        <p:spPr>
          <a:xfrm>
            <a:off x="2726950" y="3264725"/>
            <a:ext cx="555300" cy="180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749" name="Google Shape;749;p31"/>
          <p:cNvCxnSpPr/>
          <p:nvPr/>
        </p:nvCxnSpPr>
        <p:spPr>
          <a:xfrm>
            <a:off x="57417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750" name="Google Shape;750;p31"/>
          <p:cNvSpPr/>
          <p:nvPr/>
        </p:nvSpPr>
        <p:spPr>
          <a:xfrm>
            <a:off x="5980575" y="253387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51" name="Google Shape;751;p31"/>
          <p:cNvCxnSpPr/>
          <p:nvPr/>
        </p:nvCxnSpPr>
        <p:spPr>
          <a:xfrm rot="10800000">
            <a:off x="6280275" y="224827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52" name="Google Shape;752;p31"/>
          <p:cNvSpPr txBox="1"/>
          <p:nvPr/>
        </p:nvSpPr>
        <p:spPr>
          <a:xfrm>
            <a:off x="6032000" y="193807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chats</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5" name="Shape 75"/>
        <p:cNvGrpSpPr/>
        <p:nvPr/>
      </p:nvGrpSpPr>
      <p:grpSpPr>
        <a:xfrm>
          <a:off x="0" y="0"/>
          <a:ext cx="0" cy="0"/>
          <a:chOff x="0" y="0"/>
          <a:chExt cx="0" cy="0"/>
        </a:xfrm>
      </p:grpSpPr>
      <p:sp>
        <p:nvSpPr>
          <p:cNvPr id="76" name="Google Shape;76;p1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Seminar Announcement</a:t>
            </a:r>
            <a:endParaRPr sz="2600"/>
          </a:p>
        </p:txBody>
      </p:sp>
      <p:sp>
        <p:nvSpPr>
          <p:cNvPr id="77" name="Google Shape;77;p14"/>
          <p:cNvSpPr txBox="1"/>
          <p:nvPr/>
        </p:nvSpPr>
        <p:spPr>
          <a:xfrm>
            <a:off x="260250" y="888550"/>
            <a:ext cx="85749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GB" sz="1500"/>
              <a:t>Dr. Davide Borra (University of Bologna) will be give three seminar lectures focusing on </a:t>
            </a:r>
            <a:r>
              <a:rPr b="1" lang="en-GB" sz="1500"/>
              <a:t>deep learning for EEG signal processing</a:t>
            </a:r>
            <a:r>
              <a:rPr lang="en-GB" sz="1500"/>
              <a:t>.</a:t>
            </a:r>
            <a:endParaRPr b="0" i="0" sz="1500" u="none" cap="none" strike="noStrike">
              <a:solidFill>
                <a:srgbClr val="000000"/>
              </a:solidFill>
              <a:latin typeface="Arial"/>
              <a:ea typeface="Arial"/>
              <a:cs typeface="Arial"/>
              <a:sym typeface="Arial"/>
            </a:endParaRPr>
          </a:p>
        </p:txBody>
      </p:sp>
      <p:graphicFrame>
        <p:nvGraphicFramePr>
          <p:cNvPr id="78" name="Google Shape;78;p14"/>
          <p:cNvGraphicFramePr/>
          <p:nvPr/>
        </p:nvGraphicFramePr>
        <p:xfrm>
          <a:off x="560675" y="2077450"/>
          <a:ext cx="3000000" cy="3000000"/>
        </p:xfrm>
        <a:graphic>
          <a:graphicData uri="http://schemas.openxmlformats.org/drawingml/2006/table">
            <a:tbl>
              <a:tblPr>
                <a:noFill/>
                <a:tableStyleId>{28E4E4A2-B51E-4B4C-B3B7-9C53B8C23EB9}</a:tableStyleId>
              </a:tblPr>
              <a:tblGrid>
                <a:gridCol w="1243675"/>
                <a:gridCol w="1138425"/>
                <a:gridCol w="2916725"/>
              </a:tblGrid>
              <a:tr h="408300">
                <a:tc>
                  <a:txBody>
                    <a:bodyPr/>
                    <a:lstStyle/>
                    <a:p>
                      <a:pPr indent="0" lvl="0" marL="0" rtl="0" algn="just">
                        <a:spcBef>
                          <a:spcPts val="0"/>
                        </a:spcBef>
                        <a:spcAft>
                          <a:spcPts val="0"/>
                        </a:spcAft>
                        <a:buNone/>
                      </a:pPr>
                      <a:r>
                        <a:rPr b="1" lang="en-GB" sz="1100"/>
                        <a:t>Date</a:t>
                      </a:r>
                      <a:endParaRPr b="1" sz="1100"/>
                    </a:p>
                  </a:txBody>
                  <a:tcPr marT="63500" marB="63500" marR="63500" marL="63500"/>
                </a:tc>
                <a:tc>
                  <a:txBody>
                    <a:bodyPr/>
                    <a:lstStyle/>
                    <a:p>
                      <a:pPr indent="0" lvl="0" marL="0" rtl="0" algn="just">
                        <a:spcBef>
                          <a:spcPts val="0"/>
                        </a:spcBef>
                        <a:spcAft>
                          <a:spcPts val="0"/>
                        </a:spcAft>
                        <a:buNone/>
                      </a:pPr>
                      <a:r>
                        <a:rPr b="1" lang="en-GB" sz="1100"/>
                        <a:t>Room</a:t>
                      </a:r>
                      <a:endParaRPr b="1" sz="1100"/>
                    </a:p>
                  </a:txBody>
                  <a:tcPr marT="63500" marB="63500" marR="63500" marL="63500"/>
                </a:tc>
                <a:tc>
                  <a:txBody>
                    <a:bodyPr/>
                    <a:lstStyle/>
                    <a:p>
                      <a:pPr indent="0" lvl="0" marL="0" rtl="0" algn="just">
                        <a:spcBef>
                          <a:spcPts val="0"/>
                        </a:spcBef>
                        <a:spcAft>
                          <a:spcPts val="0"/>
                        </a:spcAft>
                        <a:buNone/>
                      </a:pPr>
                      <a:r>
                        <a:rPr b="1" lang="en-GB" sz="1100"/>
                        <a:t>Lecture topics</a:t>
                      </a:r>
                      <a:endParaRPr b="1" sz="1100"/>
                    </a:p>
                  </a:txBody>
                  <a:tcPr marT="63500" marB="63500" marR="63500" marL="63500"/>
                </a:tc>
              </a:tr>
              <a:tr h="387325">
                <a:tc>
                  <a:txBody>
                    <a:bodyPr/>
                    <a:lstStyle/>
                    <a:p>
                      <a:pPr indent="0" lvl="0" marL="0" rtl="0" algn="just">
                        <a:spcBef>
                          <a:spcPts val="0"/>
                        </a:spcBef>
                        <a:spcAft>
                          <a:spcPts val="0"/>
                        </a:spcAft>
                        <a:buNone/>
                      </a:pPr>
                      <a:r>
                        <a:rPr lang="en-GB" sz="1100"/>
                        <a:t>Feb., 16</a:t>
                      </a:r>
                      <a:endParaRPr sz="1100"/>
                    </a:p>
                    <a:p>
                      <a:pPr indent="0" lvl="0" marL="0" rtl="0" algn="just">
                        <a:spcBef>
                          <a:spcPts val="0"/>
                        </a:spcBef>
                        <a:spcAft>
                          <a:spcPts val="0"/>
                        </a:spcAft>
                        <a:buNone/>
                      </a:pPr>
                      <a:r>
                        <a:rPr lang="en-GB" sz="1100"/>
                        <a:t>9 am - 11 am</a:t>
                      </a:r>
                      <a:endParaRPr sz="1100"/>
                    </a:p>
                  </a:txBody>
                  <a:tcPr marT="63500" marB="63500" marR="63500" marL="63500"/>
                </a:tc>
                <a:tc>
                  <a:txBody>
                    <a:bodyPr/>
                    <a:lstStyle/>
                    <a:p>
                      <a:pPr indent="0" lvl="0" marL="0" rtl="0" algn="just">
                        <a:spcBef>
                          <a:spcPts val="0"/>
                        </a:spcBef>
                        <a:spcAft>
                          <a:spcPts val="0"/>
                        </a:spcAft>
                        <a:buNone/>
                      </a:pPr>
                      <a:r>
                        <a:rPr lang="en-GB" sz="1100"/>
                        <a:t>Remote</a:t>
                      </a:r>
                      <a:endParaRPr sz="1100"/>
                    </a:p>
                    <a:p>
                      <a:pPr indent="0" lvl="0" marL="0" rtl="0" algn="just">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lang="en-GB" sz="1100"/>
                        <a:t>Introduction to EEG and EEG decoding</a:t>
                      </a:r>
                      <a:endParaRPr sz="1100"/>
                    </a:p>
                  </a:txBody>
                  <a:tcPr marT="63500" marB="63500" marR="63500" marL="63500"/>
                </a:tc>
              </a:tr>
              <a:tr h="387325">
                <a:tc>
                  <a:txBody>
                    <a:bodyPr/>
                    <a:lstStyle/>
                    <a:p>
                      <a:pPr indent="0" lvl="0" marL="0" rtl="0" algn="just">
                        <a:spcBef>
                          <a:spcPts val="0"/>
                        </a:spcBef>
                        <a:spcAft>
                          <a:spcPts val="0"/>
                        </a:spcAft>
                        <a:buNone/>
                      </a:pPr>
                      <a:r>
                        <a:rPr lang="en-GB" sz="1100"/>
                        <a:t>Feb., 23</a:t>
                      </a:r>
                      <a:endParaRPr sz="1100"/>
                    </a:p>
                    <a:p>
                      <a:pPr indent="0" lvl="0" marL="0" rtl="0" algn="just">
                        <a:spcBef>
                          <a:spcPts val="0"/>
                        </a:spcBef>
                        <a:spcAft>
                          <a:spcPts val="0"/>
                        </a:spcAft>
                        <a:buNone/>
                      </a:pPr>
                      <a:r>
                        <a:rPr lang="en-GB" sz="1100"/>
                        <a:t>9 am - 11 am</a:t>
                      </a:r>
                      <a:endParaRPr sz="1100"/>
                    </a:p>
                  </a:txBody>
                  <a:tcPr marT="63500" marB="63500" marR="63500" marL="63500"/>
                </a:tc>
                <a:tc>
                  <a:txBody>
                    <a:bodyPr/>
                    <a:lstStyle/>
                    <a:p>
                      <a:pPr indent="0" lvl="0" marL="0" rtl="0" algn="just">
                        <a:spcBef>
                          <a:spcPts val="0"/>
                        </a:spcBef>
                        <a:spcAft>
                          <a:spcPts val="0"/>
                        </a:spcAft>
                        <a:buNone/>
                      </a:pPr>
                      <a:r>
                        <a:rPr lang="en-GB" sz="1100"/>
                        <a:t>Remote</a:t>
                      </a:r>
                      <a:endParaRPr sz="1100"/>
                    </a:p>
                  </a:txBody>
                  <a:tcPr marT="63500" marB="63500" marR="63500" marL="63500"/>
                </a:tc>
                <a:tc>
                  <a:txBody>
                    <a:bodyPr/>
                    <a:lstStyle/>
                    <a:p>
                      <a:pPr indent="0" lvl="0" marL="0" rtl="0" algn="l">
                        <a:spcBef>
                          <a:spcPts val="0"/>
                        </a:spcBef>
                        <a:spcAft>
                          <a:spcPts val="0"/>
                        </a:spcAft>
                        <a:buNone/>
                      </a:pPr>
                      <a:r>
                        <a:rPr lang="en-GB" sz="1100"/>
                        <a:t>EEG Decoding with SpeechBrain</a:t>
                      </a:r>
                      <a:endParaRPr sz="1100"/>
                    </a:p>
                  </a:txBody>
                  <a:tcPr marT="63500" marB="63500" marR="63500" marL="63500"/>
                </a:tc>
              </a:tr>
              <a:tr h="387325">
                <a:tc>
                  <a:txBody>
                    <a:bodyPr/>
                    <a:lstStyle/>
                    <a:p>
                      <a:pPr indent="0" lvl="0" marL="0" rtl="0" algn="just">
                        <a:spcBef>
                          <a:spcPts val="0"/>
                        </a:spcBef>
                        <a:spcAft>
                          <a:spcPts val="0"/>
                        </a:spcAft>
                        <a:buNone/>
                      </a:pPr>
                      <a:r>
                        <a:rPr lang="en-GB" sz="1100"/>
                        <a:t>March, 15</a:t>
                      </a:r>
                      <a:endParaRPr sz="1100"/>
                    </a:p>
                    <a:p>
                      <a:pPr indent="0" lvl="0" marL="0" rtl="0" algn="just">
                        <a:spcBef>
                          <a:spcPts val="0"/>
                        </a:spcBef>
                        <a:spcAft>
                          <a:spcPts val="0"/>
                        </a:spcAft>
                        <a:buNone/>
                      </a:pPr>
                      <a:r>
                        <a:rPr lang="en-GB" sz="1100"/>
                        <a:t>9 am - 11 am</a:t>
                      </a:r>
                      <a:endParaRPr sz="1100"/>
                    </a:p>
                  </a:txBody>
                  <a:tcPr marT="63500" marB="63500" marR="63500" marL="63500"/>
                </a:tc>
                <a:tc>
                  <a:txBody>
                    <a:bodyPr/>
                    <a:lstStyle/>
                    <a:p>
                      <a:pPr indent="0" lvl="0" marL="0" rtl="0" algn="just">
                        <a:spcBef>
                          <a:spcPts val="0"/>
                        </a:spcBef>
                        <a:spcAft>
                          <a:spcPts val="0"/>
                        </a:spcAft>
                        <a:buNone/>
                      </a:pPr>
                      <a:r>
                        <a:rPr lang="en-GB" sz="1100"/>
                        <a:t>Remote</a:t>
                      </a:r>
                      <a:endParaRPr sz="1100"/>
                    </a:p>
                  </a:txBody>
                  <a:tcPr marT="63500" marB="63500" marR="63500" marL="63500"/>
                </a:tc>
                <a:tc>
                  <a:txBody>
                    <a:bodyPr/>
                    <a:lstStyle/>
                    <a:p>
                      <a:pPr indent="0" lvl="0" marL="0" rtl="0" algn="l">
                        <a:spcBef>
                          <a:spcPts val="0"/>
                        </a:spcBef>
                        <a:spcAft>
                          <a:spcPts val="0"/>
                        </a:spcAft>
                        <a:buNone/>
                      </a:pPr>
                      <a:r>
                        <a:rPr lang="en-GB" sz="1100"/>
                        <a:t>Decoding speech from the EEG</a:t>
                      </a:r>
                      <a:endParaRPr sz="1100"/>
                    </a:p>
                  </a:txBody>
                  <a:tcPr marT="63500" marB="63500" marR="63500" marL="63500"/>
                </a:tc>
              </a:tr>
            </a:tbl>
          </a:graphicData>
        </a:graphic>
      </p:graphicFrame>
      <p:pic>
        <p:nvPicPr>
          <p:cNvPr id="79" name="Google Shape;79;p14"/>
          <p:cNvPicPr preferRelativeResize="0"/>
          <p:nvPr/>
        </p:nvPicPr>
        <p:blipFill>
          <a:blip r:embed="rId3">
            <a:alphaModFix/>
          </a:blip>
          <a:stretch>
            <a:fillRect/>
          </a:stretch>
        </p:blipFill>
        <p:spPr>
          <a:xfrm>
            <a:off x="6504575" y="2897522"/>
            <a:ext cx="1574036" cy="1409701"/>
          </a:xfrm>
          <a:prstGeom prst="rect">
            <a:avLst/>
          </a:prstGeom>
          <a:noFill/>
          <a:ln>
            <a:noFill/>
          </a:ln>
        </p:spPr>
      </p:pic>
      <p:pic>
        <p:nvPicPr>
          <p:cNvPr id="80" name="Google Shape;80;p14"/>
          <p:cNvPicPr preferRelativeResize="0"/>
          <p:nvPr/>
        </p:nvPicPr>
        <p:blipFill>
          <a:blip r:embed="rId4">
            <a:alphaModFix/>
          </a:blip>
          <a:stretch>
            <a:fillRect/>
          </a:stretch>
        </p:blipFill>
        <p:spPr>
          <a:xfrm>
            <a:off x="6241527" y="1388825"/>
            <a:ext cx="2180875" cy="1262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56" name="Shape 756"/>
        <p:cNvGrpSpPr/>
        <p:nvPr/>
      </p:nvGrpSpPr>
      <p:grpSpPr>
        <a:xfrm>
          <a:off x="0" y="0"/>
          <a:ext cx="0" cy="0"/>
          <a:chOff x="0" y="0"/>
          <a:chExt cx="0" cy="0"/>
        </a:xfrm>
      </p:grpSpPr>
      <p:sp>
        <p:nvSpPr>
          <p:cNvPr id="757" name="Google Shape;757;p32"/>
          <p:cNvSpPr/>
          <p:nvPr/>
        </p:nvSpPr>
        <p:spPr>
          <a:xfrm>
            <a:off x="684100" y="1903850"/>
            <a:ext cx="7892700" cy="207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2"/>
          <p:cNvSpPr txBox="1"/>
          <p:nvPr/>
        </p:nvSpPr>
        <p:spPr>
          <a:xfrm>
            <a:off x="98250" y="808775"/>
            <a:ext cx="4839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Examples of sequence-to-sequence problems are:</a:t>
            </a:r>
            <a:endParaRPr b="0" i="0" sz="1400" u="none" cap="none" strike="noStrike">
              <a:solidFill>
                <a:srgbClr val="000000"/>
              </a:solidFill>
              <a:latin typeface="Arial"/>
              <a:ea typeface="Arial"/>
              <a:cs typeface="Arial"/>
              <a:sym typeface="Arial"/>
            </a:endParaRPr>
          </a:p>
        </p:txBody>
      </p:sp>
      <p:sp>
        <p:nvSpPr>
          <p:cNvPr id="759" name="Google Shape;759;p3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Problems</a:t>
            </a:r>
            <a:endParaRPr sz="2600"/>
          </a:p>
        </p:txBody>
      </p:sp>
      <p:sp>
        <p:nvSpPr>
          <p:cNvPr id="760" name="Google Shape;760;p32"/>
          <p:cNvSpPr txBox="1"/>
          <p:nvPr/>
        </p:nvSpPr>
        <p:spPr>
          <a:xfrm>
            <a:off x="723700" y="1407075"/>
            <a:ext cx="201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Dialogue</a:t>
            </a:r>
            <a:endParaRPr b="1" i="0" sz="1400" u="none" cap="none" strike="noStrike">
              <a:solidFill>
                <a:srgbClr val="000000"/>
              </a:solidFill>
              <a:latin typeface="Roboto"/>
              <a:ea typeface="Roboto"/>
              <a:cs typeface="Roboto"/>
              <a:sym typeface="Roboto"/>
            </a:endParaRPr>
          </a:p>
        </p:txBody>
      </p:sp>
      <p:sp>
        <p:nvSpPr>
          <p:cNvPr id="761" name="Google Shape;761;p32"/>
          <p:cNvSpPr/>
          <p:nvPr/>
        </p:nvSpPr>
        <p:spPr>
          <a:xfrm>
            <a:off x="952300" y="25063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62" name="Google Shape;762;p32"/>
          <p:cNvCxnSpPr>
            <a:endCxn id="761" idx="2"/>
          </p:cNvCxnSpPr>
          <p:nvPr/>
        </p:nvCxnSpPr>
        <p:spPr>
          <a:xfrm rot="10800000">
            <a:off x="1252000" y="29065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763" name="Google Shape;763;p32"/>
          <p:cNvCxnSpPr>
            <a:stCxn id="761" idx="3"/>
          </p:cNvCxnSpPr>
          <p:nvPr/>
        </p:nvCxnSpPr>
        <p:spPr>
          <a:xfrm>
            <a:off x="1551700" y="2706425"/>
            <a:ext cx="227400" cy="900"/>
          </a:xfrm>
          <a:prstGeom prst="straightConnector1">
            <a:avLst/>
          </a:prstGeom>
          <a:noFill/>
          <a:ln cap="flat" cmpd="sng" w="9525">
            <a:solidFill>
              <a:schemeClr val="dk2"/>
            </a:solidFill>
            <a:prstDash val="solid"/>
            <a:round/>
            <a:headEnd len="sm" w="sm" type="none"/>
            <a:tailEnd len="med" w="med" type="triangle"/>
          </a:ln>
        </p:spPr>
      </p:cxnSp>
      <p:sp>
        <p:nvSpPr>
          <p:cNvPr id="764" name="Google Shape;764;p32"/>
          <p:cNvSpPr/>
          <p:nvPr/>
        </p:nvSpPr>
        <p:spPr>
          <a:xfrm>
            <a:off x="1790500" y="25063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65" name="Google Shape;765;p32"/>
          <p:cNvCxnSpPr>
            <a:endCxn id="764" idx="2"/>
          </p:cNvCxnSpPr>
          <p:nvPr/>
        </p:nvCxnSpPr>
        <p:spPr>
          <a:xfrm rot="10800000">
            <a:off x="2090200" y="2906525"/>
            <a:ext cx="6000" cy="293100"/>
          </a:xfrm>
          <a:prstGeom prst="straightConnector1">
            <a:avLst/>
          </a:prstGeom>
          <a:noFill/>
          <a:ln cap="flat" cmpd="sng" w="9525">
            <a:solidFill>
              <a:schemeClr val="dk2"/>
            </a:solidFill>
            <a:prstDash val="solid"/>
            <a:round/>
            <a:headEnd len="sm" w="sm" type="none"/>
            <a:tailEnd len="med" w="med" type="triangle"/>
          </a:ln>
        </p:spPr>
      </p:cxnSp>
      <p:cxnSp>
        <p:nvCxnSpPr>
          <p:cNvPr id="766" name="Google Shape;766;p32"/>
          <p:cNvCxnSpPr>
            <a:stCxn id="764" idx="3"/>
          </p:cNvCxnSpPr>
          <p:nvPr/>
        </p:nvCxnSpPr>
        <p:spPr>
          <a:xfrm>
            <a:off x="2389900" y="2706425"/>
            <a:ext cx="227400" cy="900"/>
          </a:xfrm>
          <a:prstGeom prst="straightConnector1">
            <a:avLst/>
          </a:prstGeom>
          <a:noFill/>
          <a:ln cap="flat" cmpd="sng" w="9525">
            <a:solidFill>
              <a:schemeClr val="dk2"/>
            </a:solidFill>
            <a:prstDash val="solid"/>
            <a:round/>
            <a:headEnd len="sm" w="sm" type="none"/>
            <a:tailEnd len="med" w="med" type="triangle"/>
          </a:ln>
        </p:spPr>
      </p:cxnSp>
      <p:sp>
        <p:nvSpPr>
          <p:cNvPr id="767" name="Google Shape;767;p32"/>
          <p:cNvSpPr/>
          <p:nvPr/>
        </p:nvSpPr>
        <p:spPr>
          <a:xfrm>
            <a:off x="2628700" y="25063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68" name="Google Shape;768;p32"/>
          <p:cNvCxnSpPr>
            <a:endCxn id="767" idx="2"/>
          </p:cNvCxnSpPr>
          <p:nvPr/>
        </p:nvCxnSpPr>
        <p:spPr>
          <a:xfrm rot="10800000">
            <a:off x="2928400" y="29065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69" name="Google Shape;769;p32"/>
          <p:cNvSpPr txBox="1"/>
          <p:nvPr/>
        </p:nvSpPr>
        <p:spPr>
          <a:xfrm>
            <a:off x="1003725" y="35107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How</a:t>
            </a:r>
            <a:endParaRPr b="0" i="0" sz="1000" u="none" cap="none" strike="noStrike">
              <a:solidFill>
                <a:srgbClr val="000000"/>
              </a:solidFill>
              <a:latin typeface="Roboto"/>
              <a:ea typeface="Roboto"/>
              <a:cs typeface="Roboto"/>
              <a:sym typeface="Roboto"/>
            </a:endParaRPr>
          </a:p>
        </p:txBody>
      </p:sp>
      <p:sp>
        <p:nvSpPr>
          <p:cNvPr id="770" name="Google Shape;770;p32"/>
          <p:cNvSpPr txBox="1"/>
          <p:nvPr/>
        </p:nvSpPr>
        <p:spPr>
          <a:xfrm>
            <a:off x="1841925" y="351072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May</a:t>
            </a:r>
            <a:endParaRPr b="0" i="0" sz="1000" u="none" cap="none" strike="noStrike">
              <a:solidFill>
                <a:srgbClr val="000000"/>
              </a:solidFill>
              <a:latin typeface="Roboto"/>
              <a:ea typeface="Roboto"/>
              <a:cs typeface="Roboto"/>
              <a:sym typeface="Roboto"/>
            </a:endParaRPr>
          </a:p>
        </p:txBody>
      </p:sp>
      <p:sp>
        <p:nvSpPr>
          <p:cNvPr id="771" name="Google Shape;771;p32"/>
          <p:cNvSpPr txBox="1"/>
          <p:nvPr/>
        </p:nvSpPr>
        <p:spPr>
          <a:xfrm>
            <a:off x="2803475" y="3510725"/>
            <a:ext cx="478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I</a:t>
            </a:r>
            <a:endParaRPr b="0" i="0" sz="1000" u="none" cap="none" strike="noStrike">
              <a:solidFill>
                <a:srgbClr val="000000"/>
              </a:solidFill>
              <a:latin typeface="Roboto"/>
              <a:ea typeface="Roboto"/>
              <a:cs typeface="Roboto"/>
              <a:sym typeface="Roboto"/>
            </a:endParaRPr>
          </a:p>
        </p:txBody>
      </p:sp>
      <p:cxnSp>
        <p:nvCxnSpPr>
          <p:cNvPr id="772" name="Google Shape;772;p32"/>
          <p:cNvCxnSpPr/>
          <p:nvPr/>
        </p:nvCxnSpPr>
        <p:spPr>
          <a:xfrm>
            <a:off x="32271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773" name="Google Shape;773;p32"/>
          <p:cNvSpPr/>
          <p:nvPr/>
        </p:nvSpPr>
        <p:spPr>
          <a:xfrm>
            <a:off x="5142375" y="253387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74" name="Google Shape;774;p32"/>
          <p:cNvCxnSpPr/>
          <p:nvPr/>
        </p:nvCxnSpPr>
        <p:spPr>
          <a:xfrm rot="10800000">
            <a:off x="5442075" y="224827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75" name="Google Shape;775;p32"/>
          <p:cNvSpPr txBox="1"/>
          <p:nvPr/>
        </p:nvSpPr>
        <p:spPr>
          <a:xfrm>
            <a:off x="5193800" y="193807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I</a:t>
            </a:r>
            <a:endParaRPr b="0" i="0" sz="1000" u="none" cap="none" strike="noStrike">
              <a:solidFill>
                <a:srgbClr val="000000"/>
              </a:solidFill>
              <a:latin typeface="Roboto"/>
              <a:ea typeface="Roboto"/>
              <a:cs typeface="Roboto"/>
              <a:sym typeface="Roboto"/>
            </a:endParaRPr>
          </a:p>
        </p:txBody>
      </p:sp>
      <p:cxnSp>
        <p:nvCxnSpPr>
          <p:cNvPr id="776" name="Google Shape;776;p32"/>
          <p:cNvCxnSpPr/>
          <p:nvPr/>
        </p:nvCxnSpPr>
        <p:spPr>
          <a:xfrm>
            <a:off x="57417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777" name="Google Shape;777;p32"/>
          <p:cNvSpPr/>
          <p:nvPr/>
        </p:nvSpPr>
        <p:spPr>
          <a:xfrm>
            <a:off x="5980575" y="253387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78" name="Google Shape;778;p32"/>
          <p:cNvCxnSpPr/>
          <p:nvPr/>
        </p:nvCxnSpPr>
        <p:spPr>
          <a:xfrm rot="10800000">
            <a:off x="6280275" y="224827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79" name="Google Shape;779;p32"/>
          <p:cNvSpPr txBox="1"/>
          <p:nvPr/>
        </p:nvSpPr>
        <p:spPr>
          <a:xfrm>
            <a:off x="6032000" y="193807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lost</a:t>
            </a:r>
            <a:endParaRPr b="0" i="0" sz="1000" u="none" cap="none" strike="noStrike">
              <a:solidFill>
                <a:srgbClr val="000000"/>
              </a:solidFill>
              <a:latin typeface="Roboto"/>
              <a:ea typeface="Roboto"/>
              <a:cs typeface="Roboto"/>
              <a:sym typeface="Roboto"/>
            </a:endParaRPr>
          </a:p>
        </p:txBody>
      </p:sp>
      <p:cxnSp>
        <p:nvCxnSpPr>
          <p:cNvPr id="780" name="Google Shape;780;p32"/>
          <p:cNvCxnSpPr/>
          <p:nvPr/>
        </p:nvCxnSpPr>
        <p:spPr>
          <a:xfrm>
            <a:off x="65799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781" name="Google Shape;781;p32"/>
          <p:cNvSpPr/>
          <p:nvPr/>
        </p:nvSpPr>
        <p:spPr>
          <a:xfrm>
            <a:off x="6818775" y="253387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82" name="Google Shape;782;p32"/>
          <p:cNvCxnSpPr/>
          <p:nvPr/>
        </p:nvCxnSpPr>
        <p:spPr>
          <a:xfrm rot="10800000">
            <a:off x="7118475" y="224827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83" name="Google Shape;783;p32"/>
          <p:cNvSpPr txBox="1"/>
          <p:nvPr/>
        </p:nvSpPr>
        <p:spPr>
          <a:xfrm>
            <a:off x="6870200" y="193807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my</a:t>
            </a:r>
            <a:endParaRPr b="0" i="0" sz="1000" u="none" cap="none" strike="noStrike">
              <a:solidFill>
                <a:srgbClr val="000000"/>
              </a:solidFill>
              <a:latin typeface="Roboto"/>
              <a:ea typeface="Roboto"/>
              <a:cs typeface="Roboto"/>
              <a:sym typeface="Roboto"/>
            </a:endParaRPr>
          </a:p>
        </p:txBody>
      </p:sp>
      <p:sp>
        <p:nvSpPr>
          <p:cNvPr id="784" name="Google Shape;784;p32"/>
          <p:cNvSpPr/>
          <p:nvPr/>
        </p:nvSpPr>
        <p:spPr>
          <a:xfrm>
            <a:off x="974350" y="3264725"/>
            <a:ext cx="555300" cy="180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sp>
        <p:nvSpPr>
          <p:cNvPr id="785" name="Google Shape;785;p32"/>
          <p:cNvSpPr/>
          <p:nvPr/>
        </p:nvSpPr>
        <p:spPr>
          <a:xfrm>
            <a:off x="1888750" y="3264725"/>
            <a:ext cx="555300" cy="180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sp>
        <p:nvSpPr>
          <p:cNvPr id="786" name="Google Shape;786;p32"/>
          <p:cNvSpPr/>
          <p:nvPr/>
        </p:nvSpPr>
        <p:spPr>
          <a:xfrm>
            <a:off x="2726950" y="3264725"/>
            <a:ext cx="555300" cy="180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787" name="Google Shape;787;p32"/>
          <p:cNvCxnSpPr/>
          <p:nvPr/>
        </p:nvCxnSpPr>
        <p:spPr>
          <a:xfrm>
            <a:off x="74181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788" name="Google Shape;788;p32"/>
          <p:cNvSpPr/>
          <p:nvPr/>
        </p:nvSpPr>
        <p:spPr>
          <a:xfrm>
            <a:off x="7656975" y="2533875"/>
            <a:ext cx="599400" cy="40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89" name="Google Shape;789;p32"/>
          <p:cNvCxnSpPr/>
          <p:nvPr/>
        </p:nvCxnSpPr>
        <p:spPr>
          <a:xfrm rot="10800000">
            <a:off x="7956675" y="224827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90" name="Google Shape;790;p32"/>
          <p:cNvSpPr txBox="1"/>
          <p:nvPr/>
        </p:nvSpPr>
        <p:spPr>
          <a:xfrm>
            <a:off x="7708400" y="1938075"/>
            <a:ext cx="101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card</a:t>
            </a:r>
            <a:endParaRPr b="0" i="0" sz="1000" u="none" cap="none" strike="noStrike">
              <a:solidFill>
                <a:srgbClr val="000000"/>
              </a:solidFill>
              <a:latin typeface="Roboto"/>
              <a:ea typeface="Roboto"/>
              <a:cs typeface="Roboto"/>
              <a:sym typeface="Roboto"/>
            </a:endParaRPr>
          </a:p>
        </p:txBody>
      </p:sp>
      <p:sp>
        <p:nvSpPr>
          <p:cNvPr id="791" name="Google Shape;791;p32"/>
          <p:cNvSpPr/>
          <p:nvPr/>
        </p:nvSpPr>
        <p:spPr>
          <a:xfrm>
            <a:off x="3466900" y="25063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92" name="Google Shape;792;p32"/>
          <p:cNvCxnSpPr>
            <a:endCxn id="791" idx="2"/>
          </p:cNvCxnSpPr>
          <p:nvPr/>
        </p:nvCxnSpPr>
        <p:spPr>
          <a:xfrm rot="10800000">
            <a:off x="3766600" y="29065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93" name="Google Shape;793;p32"/>
          <p:cNvSpPr txBox="1"/>
          <p:nvPr/>
        </p:nvSpPr>
        <p:spPr>
          <a:xfrm>
            <a:off x="3641675" y="3510725"/>
            <a:ext cx="478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help</a:t>
            </a:r>
            <a:endParaRPr b="0" i="0" sz="1000" u="none" cap="none" strike="noStrike">
              <a:solidFill>
                <a:srgbClr val="000000"/>
              </a:solidFill>
              <a:latin typeface="Roboto"/>
              <a:ea typeface="Roboto"/>
              <a:cs typeface="Roboto"/>
              <a:sym typeface="Roboto"/>
            </a:endParaRPr>
          </a:p>
        </p:txBody>
      </p:sp>
      <p:sp>
        <p:nvSpPr>
          <p:cNvPr id="794" name="Google Shape;794;p32"/>
          <p:cNvSpPr/>
          <p:nvPr/>
        </p:nvSpPr>
        <p:spPr>
          <a:xfrm>
            <a:off x="3565150" y="3264725"/>
            <a:ext cx="555300" cy="180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795" name="Google Shape;795;p32"/>
          <p:cNvCxnSpPr/>
          <p:nvPr/>
        </p:nvCxnSpPr>
        <p:spPr>
          <a:xfrm>
            <a:off x="40653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796" name="Google Shape;796;p32"/>
          <p:cNvSpPr/>
          <p:nvPr/>
        </p:nvSpPr>
        <p:spPr>
          <a:xfrm>
            <a:off x="4305100" y="2506325"/>
            <a:ext cx="599400" cy="4002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797" name="Google Shape;797;p32"/>
          <p:cNvCxnSpPr>
            <a:endCxn id="796" idx="2"/>
          </p:cNvCxnSpPr>
          <p:nvPr/>
        </p:nvCxnSpPr>
        <p:spPr>
          <a:xfrm rot="10800000">
            <a:off x="4604800" y="2906525"/>
            <a:ext cx="6000" cy="293100"/>
          </a:xfrm>
          <a:prstGeom prst="straightConnector1">
            <a:avLst/>
          </a:prstGeom>
          <a:noFill/>
          <a:ln cap="flat" cmpd="sng" w="9525">
            <a:solidFill>
              <a:schemeClr val="dk2"/>
            </a:solidFill>
            <a:prstDash val="solid"/>
            <a:round/>
            <a:headEnd len="sm" w="sm" type="none"/>
            <a:tailEnd len="med" w="med" type="triangle"/>
          </a:ln>
        </p:spPr>
      </p:cxnSp>
      <p:sp>
        <p:nvSpPr>
          <p:cNvPr id="798" name="Google Shape;798;p32"/>
          <p:cNvSpPr txBox="1"/>
          <p:nvPr/>
        </p:nvSpPr>
        <p:spPr>
          <a:xfrm>
            <a:off x="4479875" y="3510725"/>
            <a:ext cx="478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you?</a:t>
            </a:r>
            <a:endParaRPr b="0" i="0" sz="1000" u="none" cap="none" strike="noStrike">
              <a:solidFill>
                <a:srgbClr val="000000"/>
              </a:solidFill>
              <a:latin typeface="Roboto"/>
              <a:ea typeface="Roboto"/>
              <a:cs typeface="Roboto"/>
              <a:sym typeface="Roboto"/>
            </a:endParaRPr>
          </a:p>
        </p:txBody>
      </p:sp>
      <p:cxnSp>
        <p:nvCxnSpPr>
          <p:cNvPr id="799" name="Google Shape;799;p32"/>
          <p:cNvCxnSpPr/>
          <p:nvPr/>
        </p:nvCxnSpPr>
        <p:spPr>
          <a:xfrm>
            <a:off x="4903575" y="2733975"/>
            <a:ext cx="227400" cy="900"/>
          </a:xfrm>
          <a:prstGeom prst="straightConnector1">
            <a:avLst/>
          </a:prstGeom>
          <a:noFill/>
          <a:ln cap="flat" cmpd="sng" w="9525">
            <a:solidFill>
              <a:schemeClr val="dk2"/>
            </a:solidFill>
            <a:prstDash val="solid"/>
            <a:round/>
            <a:headEnd len="sm" w="sm" type="none"/>
            <a:tailEnd len="med" w="med" type="triangle"/>
          </a:ln>
        </p:spPr>
      </p:cxnSp>
      <p:sp>
        <p:nvSpPr>
          <p:cNvPr id="800" name="Google Shape;800;p32"/>
          <p:cNvSpPr/>
          <p:nvPr/>
        </p:nvSpPr>
        <p:spPr>
          <a:xfrm>
            <a:off x="4403350" y="3264725"/>
            <a:ext cx="555300" cy="180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sp>
        <p:nvSpPr>
          <p:cNvPr id="801" name="Google Shape;801;p32"/>
          <p:cNvSpPr txBox="1"/>
          <p:nvPr/>
        </p:nvSpPr>
        <p:spPr>
          <a:xfrm>
            <a:off x="8267775" y="2595375"/>
            <a:ext cx="478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05" name="Shape 805"/>
        <p:cNvGrpSpPr/>
        <p:nvPr/>
      </p:nvGrpSpPr>
      <p:grpSpPr>
        <a:xfrm>
          <a:off x="0" y="0"/>
          <a:ext cx="0" cy="0"/>
          <a:chOff x="0" y="0"/>
          <a:chExt cx="0" cy="0"/>
        </a:xfrm>
      </p:grpSpPr>
      <p:sp>
        <p:nvSpPr>
          <p:cNvPr id="806" name="Google Shape;806;p33"/>
          <p:cNvSpPr txBox="1"/>
          <p:nvPr/>
        </p:nvSpPr>
        <p:spPr>
          <a:xfrm>
            <a:off x="1029900" y="1664675"/>
            <a:ext cx="74964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202124"/>
                </a:solidFill>
                <a:highlight>
                  <a:srgbClr val="FFFFFF"/>
                </a:highlight>
                <a:latin typeface="Arial"/>
                <a:ea typeface="Arial"/>
                <a:cs typeface="Arial"/>
                <a:sym typeface="Arial"/>
              </a:rPr>
              <a:t>Training RNNs</a:t>
            </a:r>
            <a:endParaRPr b="0" i="0" sz="2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10" name="Shape 810"/>
        <p:cNvGrpSpPr/>
        <p:nvPr/>
      </p:nvGrpSpPr>
      <p:grpSpPr>
        <a:xfrm>
          <a:off x="0" y="0"/>
          <a:ext cx="0" cy="0"/>
          <a:chOff x="0" y="0"/>
          <a:chExt cx="0" cy="0"/>
        </a:xfrm>
      </p:grpSpPr>
      <p:sp>
        <p:nvSpPr>
          <p:cNvPr id="811" name="Google Shape;811;p34"/>
          <p:cNvSpPr txBox="1"/>
          <p:nvPr/>
        </p:nvSpPr>
        <p:spPr>
          <a:xfrm>
            <a:off x="98250" y="808775"/>
            <a:ext cx="8826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1" lang="en-GB" sz="1400" u="none" cap="none" strike="noStrike">
                <a:solidFill>
                  <a:srgbClr val="000000"/>
                </a:solidFill>
                <a:latin typeface="Roboto"/>
                <a:ea typeface="Roboto"/>
                <a:cs typeface="Roboto"/>
                <a:sym typeface="Roboto"/>
              </a:rPr>
              <a:t>How can we train an RNN?</a:t>
            </a:r>
            <a:endParaRPr b="0" i="1" sz="1400" u="none" cap="none" strike="noStrike">
              <a:solidFill>
                <a:srgbClr val="000000"/>
              </a:solidFill>
              <a:latin typeface="Arial"/>
              <a:ea typeface="Arial"/>
              <a:cs typeface="Arial"/>
              <a:sym typeface="Arial"/>
            </a:endParaRPr>
          </a:p>
        </p:txBody>
      </p:sp>
      <p:sp>
        <p:nvSpPr>
          <p:cNvPr id="812" name="Google Shape;812;p3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Training</a:t>
            </a:r>
            <a:endParaRPr sz="2600"/>
          </a:p>
        </p:txBody>
      </p:sp>
      <p:sp>
        <p:nvSpPr>
          <p:cNvPr id="813" name="Google Shape;813;p34"/>
          <p:cNvSpPr/>
          <p:nvPr/>
        </p:nvSpPr>
        <p:spPr>
          <a:xfrm>
            <a:off x="630750" y="1316400"/>
            <a:ext cx="3906300" cy="2163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4"/>
          <p:cNvSpPr/>
          <p:nvPr/>
        </p:nvSpPr>
        <p:spPr>
          <a:xfrm>
            <a:off x="848775" y="370955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815" name="Google Shape;815;p34"/>
          <p:cNvCxnSpPr/>
          <p:nvPr/>
        </p:nvCxnSpPr>
        <p:spPr>
          <a:xfrm flipH="1" rot="10800000">
            <a:off x="1146525" y="4253750"/>
            <a:ext cx="3900" cy="410400"/>
          </a:xfrm>
          <a:prstGeom prst="straightConnector1">
            <a:avLst/>
          </a:prstGeom>
          <a:noFill/>
          <a:ln cap="flat" cmpd="sng" w="9525">
            <a:solidFill>
              <a:srgbClr val="424242"/>
            </a:solidFill>
            <a:prstDash val="solid"/>
            <a:round/>
            <a:headEnd len="sm" w="sm" type="none"/>
            <a:tailEnd len="med" w="med" type="triangle"/>
          </a:ln>
        </p:spPr>
      </p:cxnSp>
      <p:sp>
        <p:nvSpPr>
          <p:cNvPr id="816" name="Google Shape;816;p34"/>
          <p:cNvSpPr/>
          <p:nvPr/>
        </p:nvSpPr>
        <p:spPr>
          <a:xfrm>
            <a:off x="219675" y="379100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817" name="Google Shape;817;p34"/>
          <p:cNvCxnSpPr/>
          <p:nvPr/>
        </p:nvCxnSpPr>
        <p:spPr>
          <a:xfrm flipH="1" rot="10800000">
            <a:off x="630200" y="3978950"/>
            <a:ext cx="229200" cy="2700"/>
          </a:xfrm>
          <a:prstGeom prst="straightConnector1">
            <a:avLst/>
          </a:prstGeom>
          <a:noFill/>
          <a:ln cap="flat" cmpd="sng" w="9525">
            <a:solidFill>
              <a:srgbClr val="424242"/>
            </a:solidFill>
            <a:prstDash val="solid"/>
            <a:round/>
            <a:headEnd len="sm" w="sm" type="none"/>
            <a:tailEnd len="med" w="med" type="triangle"/>
          </a:ln>
        </p:spPr>
      </p:cxnSp>
      <p:sp>
        <p:nvSpPr>
          <p:cNvPr id="818" name="Google Shape;818;p34"/>
          <p:cNvSpPr/>
          <p:nvPr/>
        </p:nvSpPr>
        <p:spPr>
          <a:xfrm>
            <a:off x="981675" y="470540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cxnSp>
        <p:nvCxnSpPr>
          <p:cNvPr id="819" name="Google Shape;819;p34"/>
          <p:cNvCxnSpPr/>
          <p:nvPr/>
        </p:nvCxnSpPr>
        <p:spPr>
          <a:xfrm flipH="1" rot="10800000">
            <a:off x="1452975" y="3978950"/>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820" name="Google Shape;820;p34"/>
          <p:cNvCxnSpPr>
            <a:stCxn id="814" idx="6"/>
          </p:cNvCxnSpPr>
          <p:nvPr/>
        </p:nvCxnSpPr>
        <p:spPr>
          <a:xfrm>
            <a:off x="1448175" y="3981650"/>
            <a:ext cx="0" cy="0"/>
          </a:xfrm>
          <a:prstGeom prst="straightConnector1">
            <a:avLst/>
          </a:prstGeom>
          <a:noFill/>
          <a:ln cap="flat" cmpd="sng" w="9525">
            <a:solidFill>
              <a:srgbClr val="424242"/>
            </a:solidFill>
            <a:prstDash val="solid"/>
            <a:round/>
            <a:headEnd len="sm" w="sm" type="none"/>
            <a:tailEnd len="sm" w="sm" type="none"/>
          </a:ln>
        </p:spPr>
      </p:cxnSp>
      <p:sp>
        <p:nvSpPr>
          <p:cNvPr id="821" name="Google Shape;821;p34"/>
          <p:cNvSpPr/>
          <p:nvPr/>
        </p:nvSpPr>
        <p:spPr>
          <a:xfrm>
            <a:off x="1686975" y="370955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822" name="Google Shape;822;p34"/>
          <p:cNvCxnSpPr/>
          <p:nvPr/>
        </p:nvCxnSpPr>
        <p:spPr>
          <a:xfrm flipH="1" rot="10800000">
            <a:off x="1984725" y="4253750"/>
            <a:ext cx="3900" cy="410400"/>
          </a:xfrm>
          <a:prstGeom prst="straightConnector1">
            <a:avLst/>
          </a:prstGeom>
          <a:noFill/>
          <a:ln cap="flat" cmpd="sng" w="9525">
            <a:solidFill>
              <a:srgbClr val="424242"/>
            </a:solidFill>
            <a:prstDash val="solid"/>
            <a:round/>
            <a:headEnd len="sm" w="sm" type="none"/>
            <a:tailEnd len="med" w="med" type="triangle"/>
          </a:ln>
        </p:spPr>
      </p:cxnSp>
      <p:sp>
        <p:nvSpPr>
          <p:cNvPr id="823" name="Google Shape;823;p34"/>
          <p:cNvSpPr/>
          <p:nvPr/>
        </p:nvSpPr>
        <p:spPr>
          <a:xfrm>
            <a:off x="1819875" y="470540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cxnSp>
        <p:nvCxnSpPr>
          <p:cNvPr id="824" name="Google Shape;824;p34"/>
          <p:cNvCxnSpPr>
            <a:stCxn id="821" idx="6"/>
          </p:cNvCxnSpPr>
          <p:nvPr/>
        </p:nvCxnSpPr>
        <p:spPr>
          <a:xfrm>
            <a:off x="2286375" y="3981650"/>
            <a:ext cx="0" cy="0"/>
          </a:xfrm>
          <a:prstGeom prst="straightConnector1">
            <a:avLst/>
          </a:prstGeom>
          <a:noFill/>
          <a:ln cap="flat" cmpd="sng" w="9525">
            <a:solidFill>
              <a:srgbClr val="424242"/>
            </a:solidFill>
            <a:prstDash val="solid"/>
            <a:round/>
            <a:headEnd len="sm" w="sm" type="none"/>
            <a:tailEnd len="sm" w="sm" type="none"/>
          </a:ln>
        </p:spPr>
      </p:cxnSp>
      <p:sp>
        <p:nvSpPr>
          <p:cNvPr id="825" name="Google Shape;825;p34"/>
          <p:cNvSpPr txBox="1"/>
          <p:nvPr/>
        </p:nvSpPr>
        <p:spPr>
          <a:xfrm>
            <a:off x="1367925" y="36459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cxnSp>
        <p:nvCxnSpPr>
          <p:cNvPr id="826" name="Google Shape;826;p34"/>
          <p:cNvCxnSpPr/>
          <p:nvPr/>
        </p:nvCxnSpPr>
        <p:spPr>
          <a:xfrm flipH="1" rot="10800000">
            <a:off x="2291175" y="3978950"/>
            <a:ext cx="229200" cy="2700"/>
          </a:xfrm>
          <a:prstGeom prst="straightConnector1">
            <a:avLst/>
          </a:prstGeom>
          <a:noFill/>
          <a:ln cap="flat" cmpd="sng" w="9525">
            <a:solidFill>
              <a:srgbClr val="424242"/>
            </a:solidFill>
            <a:prstDash val="solid"/>
            <a:round/>
            <a:headEnd len="sm" w="sm" type="none"/>
            <a:tailEnd len="med" w="med" type="triangle"/>
          </a:ln>
        </p:spPr>
      </p:cxnSp>
      <p:sp>
        <p:nvSpPr>
          <p:cNvPr id="827" name="Google Shape;827;p34"/>
          <p:cNvSpPr/>
          <p:nvPr/>
        </p:nvSpPr>
        <p:spPr>
          <a:xfrm>
            <a:off x="2525175" y="370955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828" name="Google Shape;828;p34"/>
          <p:cNvCxnSpPr/>
          <p:nvPr/>
        </p:nvCxnSpPr>
        <p:spPr>
          <a:xfrm flipH="1" rot="10800000">
            <a:off x="2822925" y="4253750"/>
            <a:ext cx="3900" cy="410400"/>
          </a:xfrm>
          <a:prstGeom prst="straightConnector1">
            <a:avLst/>
          </a:prstGeom>
          <a:noFill/>
          <a:ln cap="flat" cmpd="sng" w="9525">
            <a:solidFill>
              <a:srgbClr val="424242"/>
            </a:solidFill>
            <a:prstDash val="solid"/>
            <a:round/>
            <a:headEnd len="sm" w="sm" type="none"/>
            <a:tailEnd len="med" w="med" type="triangle"/>
          </a:ln>
        </p:spPr>
      </p:cxnSp>
      <p:sp>
        <p:nvSpPr>
          <p:cNvPr id="829" name="Google Shape;829;p34"/>
          <p:cNvSpPr/>
          <p:nvPr/>
        </p:nvSpPr>
        <p:spPr>
          <a:xfrm>
            <a:off x="2658075" y="470540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cxnSp>
        <p:nvCxnSpPr>
          <p:cNvPr id="830" name="Google Shape;830;p34"/>
          <p:cNvCxnSpPr>
            <a:stCxn id="827" idx="6"/>
          </p:cNvCxnSpPr>
          <p:nvPr/>
        </p:nvCxnSpPr>
        <p:spPr>
          <a:xfrm>
            <a:off x="3124575" y="3981650"/>
            <a:ext cx="0" cy="0"/>
          </a:xfrm>
          <a:prstGeom prst="straightConnector1">
            <a:avLst/>
          </a:prstGeom>
          <a:noFill/>
          <a:ln cap="flat" cmpd="sng" w="9525">
            <a:solidFill>
              <a:srgbClr val="424242"/>
            </a:solidFill>
            <a:prstDash val="solid"/>
            <a:round/>
            <a:headEnd len="sm" w="sm" type="none"/>
            <a:tailEnd len="sm" w="sm" type="none"/>
          </a:ln>
        </p:spPr>
      </p:cxnSp>
      <p:sp>
        <p:nvSpPr>
          <p:cNvPr id="831" name="Google Shape;831;p34"/>
          <p:cNvSpPr txBox="1"/>
          <p:nvPr/>
        </p:nvSpPr>
        <p:spPr>
          <a:xfrm>
            <a:off x="2206125" y="3569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cxnSp>
        <p:nvCxnSpPr>
          <p:cNvPr id="832" name="Google Shape;832;p34"/>
          <p:cNvCxnSpPr/>
          <p:nvPr/>
        </p:nvCxnSpPr>
        <p:spPr>
          <a:xfrm flipH="1" rot="10800000">
            <a:off x="3543150" y="3978950"/>
            <a:ext cx="229200" cy="2700"/>
          </a:xfrm>
          <a:prstGeom prst="straightConnector1">
            <a:avLst/>
          </a:prstGeom>
          <a:noFill/>
          <a:ln cap="flat" cmpd="sng" w="9525">
            <a:solidFill>
              <a:srgbClr val="424242"/>
            </a:solidFill>
            <a:prstDash val="solid"/>
            <a:round/>
            <a:headEnd len="sm" w="sm" type="none"/>
            <a:tailEnd len="med" w="med" type="triangle"/>
          </a:ln>
        </p:spPr>
      </p:cxnSp>
      <p:sp>
        <p:nvSpPr>
          <p:cNvPr id="833" name="Google Shape;833;p34"/>
          <p:cNvSpPr/>
          <p:nvPr/>
        </p:nvSpPr>
        <p:spPr>
          <a:xfrm>
            <a:off x="3777150" y="3709550"/>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834" name="Google Shape;834;p34"/>
          <p:cNvCxnSpPr/>
          <p:nvPr/>
        </p:nvCxnSpPr>
        <p:spPr>
          <a:xfrm flipH="1" rot="10800000">
            <a:off x="4074900" y="4253750"/>
            <a:ext cx="3900" cy="410400"/>
          </a:xfrm>
          <a:prstGeom prst="straightConnector1">
            <a:avLst/>
          </a:prstGeom>
          <a:noFill/>
          <a:ln cap="flat" cmpd="sng" w="9525">
            <a:solidFill>
              <a:srgbClr val="424242"/>
            </a:solidFill>
            <a:prstDash val="solid"/>
            <a:round/>
            <a:headEnd len="sm" w="sm" type="none"/>
            <a:tailEnd len="med" w="med" type="triangle"/>
          </a:ln>
        </p:spPr>
      </p:cxnSp>
      <p:sp>
        <p:nvSpPr>
          <p:cNvPr id="835" name="Google Shape;835;p34"/>
          <p:cNvSpPr/>
          <p:nvPr/>
        </p:nvSpPr>
        <p:spPr>
          <a:xfrm>
            <a:off x="3910050" y="4705400"/>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cxnSp>
        <p:nvCxnSpPr>
          <p:cNvPr id="836" name="Google Shape;836;p34"/>
          <p:cNvCxnSpPr>
            <a:stCxn id="833" idx="6"/>
          </p:cNvCxnSpPr>
          <p:nvPr/>
        </p:nvCxnSpPr>
        <p:spPr>
          <a:xfrm>
            <a:off x="4376550" y="3981650"/>
            <a:ext cx="0" cy="0"/>
          </a:xfrm>
          <a:prstGeom prst="straightConnector1">
            <a:avLst/>
          </a:prstGeom>
          <a:noFill/>
          <a:ln cap="flat" cmpd="sng" w="9525">
            <a:solidFill>
              <a:srgbClr val="424242"/>
            </a:solidFill>
            <a:prstDash val="solid"/>
            <a:round/>
            <a:headEnd len="sm" w="sm" type="none"/>
            <a:tailEnd len="sm" w="sm" type="none"/>
          </a:ln>
        </p:spPr>
      </p:cxnSp>
      <p:sp>
        <p:nvSpPr>
          <p:cNvPr id="837" name="Google Shape;837;p34"/>
          <p:cNvSpPr txBox="1"/>
          <p:nvPr/>
        </p:nvSpPr>
        <p:spPr>
          <a:xfrm>
            <a:off x="3458100" y="3569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sp>
        <p:nvSpPr>
          <p:cNvPr id="838" name="Google Shape;838;p34"/>
          <p:cNvSpPr txBox="1"/>
          <p:nvPr/>
        </p:nvSpPr>
        <p:spPr>
          <a:xfrm>
            <a:off x="3100150" y="3752450"/>
            <a:ext cx="46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839" name="Google Shape;839;p34"/>
          <p:cNvCxnSpPr/>
          <p:nvPr/>
        </p:nvCxnSpPr>
        <p:spPr>
          <a:xfrm flipH="1" rot="10800000">
            <a:off x="4381350" y="3978950"/>
            <a:ext cx="229200" cy="2700"/>
          </a:xfrm>
          <a:prstGeom prst="straightConnector1">
            <a:avLst/>
          </a:prstGeom>
          <a:noFill/>
          <a:ln cap="flat" cmpd="sng" w="9525">
            <a:solidFill>
              <a:srgbClr val="424242"/>
            </a:solidFill>
            <a:prstDash val="solid"/>
            <a:round/>
            <a:headEnd len="sm" w="sm" type="none"/>
            <a:tailEnd len="med" w="med" type="triangle"/>
          </a:ln>
        </p:spPr>
      </p:cxnSp>
      <p:sp>
        <p:nvSpPr>
          <p:cNvPr id="840" name="Google Shape;840;p34"/>
          <p:cNvSpPr txBox="1"/>
          <p:nvPr/>
        </p:nvSpPr>
        <p:spPr>
          <a:xfrm>
            <a:off x="4586150" y="376008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841" name="Google Shape;841;p34"/>
          <p:cNvSpPr txBox="1"/>
          <p:nvPr/>
        </p:nvSpPr>
        <p:spPr>
          <a:xfrm>
            <a:off x="3000900" y="3569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3</a:t>
            </a:r>
            <a:endParaRPr b="0" i="0" sz="1100" u="none" cap="none" strike="noStrike">
              <a:solidFill>
                <a:srgbClr val="000000"/>
              </a:solidFill>
              <a:latin typeface="Arial"/>
              <a:ea typeface="Arial"/>
              <a:cs typeface="Arial"/>
              <a:sym typeface="Arial"/>
            </a:endParaRPr>
          </a:p>
        </p:txBody>
      </p:sp>
      <p:sp>
        <p:nvSpPr>
          <p:cNvPr id="842" name="Google Shape;842;p34"/>
          <p:cNvSpPr/>
          <p:nvPr/>
        </p:nvSpPr>
        <p:spPr>
          <a:xfrm>
            <a:off x="844875" y="19491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843" name="Google Shape;843;p34"/>
          <p:cNvSpPr txBox="1"/>
          <p:nvPr/>
        </p:nvSpPr>
        <p:spPr>
          <a:xfrm>
            <a:off x="768825" y="2022463"/>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844" name="Google Shape;844;p34"/>
          <p:cNvSpPr/>
          <p:nvPr/>
        </p:nvSpPr>
        <p:spPr>
          <a:xfrm>
            <a:off x="848775" y="27237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845" name="Google Shape;845;p34"/>
          <p:cNvCxnSpPr/>
          <p:nvPr/>
        </p:nvCxnSpPr>
        <p:spPr>
          <a:xfrm flipH="1" rot="10800000">
            <a:off x="1147450" y="3267950"/>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846" name="Google Shape;846;p34"/>
          <p:cNvCxnSpPr/>
          <p:nvPr/>
        </p:nvCxnSpPr>
        <p:spPr>
          <a:xfrm rot="10800000">
            <a:off x="1142625" y="2501125"/>
            <a:ext cx="3900" cy="214800"/>
          </a:xfrm>
          <a:prstGeom prst="straightConnector1">
            <a:avLst/>
          </a:prstGeom>
          <a:noFill/>
          <a:ln cap="flat" cmpd="sng" w="9525">
            <a:solidFill>
              <a:srgbClr val="424242"/>
            </a:solidFill>
            <a:prstDash val="solid"/>
            <a:round/>
            <a:headEnd len="sm" w="sm" type="none"/>
            <a:tailEnd len="med" w="med" type="triangle"/>
          </a:ln>
        </p:spPr>
      </p:cxnSp>
      <p:sp>
        <p:nvSpPr>
          <p:cNvPr id="847" name="Google Shape;847;p34"/>
          <p:cNvSpPr/>
          <p:nvPr/>
        </p:nvSpPr>
        <p:spPr>
          <a:xfrm>
            <a:off x="956800" y="1440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1</a:t>
            </a:r>
            <a:endParaRPr b="1" i="0" sz="1600" u="none" cap="none" strike="noStrike">
              <a:solidFill>
                <a:srgbClr val="000000"/>
              </a:solidFill>
              <a:latin typeface="Arial"/>
              <a:ea typeface="Arial"/>
              <a:cs typeface="Arial"/>
              <a:sym typeface="Arial"/>
            </a:endParaRPr>
          </a:p>
        </p:txBody>
      </p:sp>
      <p:cxnSp>
        <p:nvCxnSpPr>
          <p:cNvPr id="848" name="Google Shape;848;p34"/>
          <p:cNvCxnSpPr>
            <a:stCxn id="847" idx="2"/>
          </p:cNvCxnSpPr>
          <p:nvPr/>
        </p:nvCxnSpPr>
        <p:spPr>
          <a:xfrm flipH="1">
            <a:off x="1152550" y="1763575"/>
            <a:ext cx="3900" cy="189900"/>
          </a:xfrm>
          <a:prstGeom prst="straightConnector1">
            <a:avLst/>
          </a:prstGeom>
          <a:noFill/>
          <a:ln cap="flat" cmpd="sng" w="9525">
            <a:solidFill>
              <a:srgbClr val="424242"/>
            </a:solidFill>
            <a:prstDash val="solid"/>
            <a:round/>
            <a:headEnd len="sm" w="sm" type="none"/>
            <a:tailEnd len="med" w="med" type="triangle"/>
          </a:ln>
        </p:spPr>
      </p:cxnSp>
      <p:sp>
        <p:nvSpPr>
          <p:cNvPr id="849" name="Google Shape;849;p34"/>
          <p:cNvSpPr/>
          <p:nvPr/>
        </p:nvSpPr>
        <p:spPr>
          <a:xfrm>
            <a:off x="1683075" y="19491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850" name="Google Shape;850;p34"/>
          <p:cNvSpPr txBox="1"/>
          <p:nvPr/>
        </p:nvSpPr>
        <p:spPr>
          <a:xfrm>
            <a:off x="1607025" y="2022463"/>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851" name="Google Shape;851;p34"/>
          <p:cNvSpPr/>
          <p:nvPr/>
        </p:nvSpPr>
        <p:spPr>
          <a:xfrm>
            <a:off x="1686975" y="27237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852" name="Google Shape;852;p34"/>
          <p:cNvCxnSpPr/>
          <p:nvPr/>
        </p:nvCxnSpPr>
        <p:spPr>
          <a:xfrm flipH="1" rot="10800000">
            <a:off x="1985650" y="3267950"/>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853" name="Google Shape;853;p34"/>
          <p:cNvCxnSpPr/>
          <p:nvPr/>
        </p:nvCxnSpPr>
        <p:spPr>
          <a:xfrm rot="10800000">
            <a:off x="1980825" y="2501125"/>
            <a:ext cx="3900" cy="214800"/>
          </a:xfrm>
          <a:prstGeom prst="straightConnector1">
            <a:avLst/>
          </a:prstGeom>
          <a:noFill/>
          <a:ln cap="flat" cmpd="sng" w="9525">
            <a:solidFill>
              <a:srgbClr val="424242"/>
            </a:solidFill>
            <a:prstDash val="solid"/>
            <a:round/>
            <a:headEnd len="sm" w="sm" type="none"/>
            <a:tailEnd len="med" w="med" type="triangle"/>
          </a:ln>
        </p:spPr>
      </p:cxnSp>
      <p:sp>
        <p:nvSpPr>
          <p:cNvPr id="854" name="Google Shape;854;p34"/>
          <p:cNvSpPr/>
          <p:nvPr/>
        </p:nvSpPr>
        <p:spPr>
          <a:xfrm>
            <a:off x="1795000" y="1440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2</a:t>
            </a:r>
            <a:endParaRPr b="1" i="0" sz="1600" u="none" cap="none" strike="noStrike">
              <a:solidFill>
                <a:srgbClr val="000000"/>
              </a:solidFill>
              <a:latin typeface="Arial"/>
              <a:ea typeface="Arial"/>
              <a:cs typeface="Arial"/>
              <a:sym typeface="Arial"/>
            </a:endParaRPr>
          </a:p>
        </p:txBody>
      </p:sp>
      <p:cxnSp>
        <p:nvCxnSpPr>
          <p:cNvPr id="855" name="Google Shape;855;p34"/>
          <p:cNvCxnSpPr>
            <a:stCxn id="854" idx="2"/>
          </p:cNvCxnSpPr>
          <p:nvPr/>
        </p:nvCxnSpPr>
        <p:spPr>
          <a:xfrm flipH="1">
            <a:off x="1990750" y="1763575"/>
            <a:ext cx="3900" cy="189900"/>
          </a:xfrm>
          <a:prstGeom prst="straightConnector1">
            <a:avLst/>
          </a:prstGeom>
          <a:noFill/>
          <a:ln cap="flat" cmpd="sng" w="9525">
            <a:solidFill>
              <a:srgbClr val="424242"/>
            </a:solidFill>
            <a:prstDash val="solid"/>
            <a:round/>
            <a:headEnd len="sm" w="sm" type="none"/>
            <a:tailEnd len="med" w="med" type="triangle"/>
          </a:ln>
        </p:spPr>
      </p:cxnSp>
      <p:sp>
        <p:nvSpPr>
          <p:cNvPr id="856" name="Google Shape;856;p34"/>
          <p:cNvSpPr/>
          <p:nvPr/>
        </p:nvSpPr>
        <p:spPr>
          <a:xfrm>
            <a:off x="2597475" y="19491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857" name="Google Shape;857;p34"/>
          <p:cNvSpPr txBox="1"/>
          <p:nvPr/>
        </p:nvSpPr>
        <p:spPr>
          <a:xfrm>
            <a:off x="2521425" y="2022463"/>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858" name="Google Shape;858;p34"/>
          <p:cNvSpPr/>
          <p:nvPr/>
        </p:nvSpPr>
        <p:spPr>
          <a:xfrm>
            <a:off x="2601375" y="27237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859" name="Google Shape;859;p34"/>
          <p:cNvCxnSpPr/>
          <p:nvPr/>
        </p:nvCxnSpPr>
        <p:spPr>
          <a:xfrm flipH="1" rot="10800000">
            <a:off x="2900050" y="3267950"/>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860" name="Google Shape;860;p34"/>
          <p:cNvCxnSpPr/>
          <p:nvPr/>
        </p:nvCxnSpPr>
        <p:spPr>
          <a:xfrm rot="10800000">
            <a:off x="2895225" y="2501125"/>
            <a:ext cx="3900" cy="214800"/>
          </a:xfrm>
          <a:prstGeom prst="straightConnector1">
            <a:avLst/>
          </a:prstGeom>
          <a:noFill/>
          <a:ln cap="flat" cmpd="sng" w="9525">
            <a:solidFill>
              <a:srgbClr val="424242"/>
            </a:solidFill>
            <a:prstDash val="solid"/>
            <a:round/>
            <a:headEnd len="sm" w="sm" type="none"/>
            <a:tailEnd len="med" w="med" type="triangle"/>
          </a:ln>
        </p:spPr>
      </p:cxnSp>
      <p:sp>
        <p:nvSpPr>
          <p:cNvPr id="861" name="Google Shape;861;p34"/>
          <p:cNvSpPr/>
          <p:nvPr/>
        </p:nvSpPr>
        <p:spPr>
          <a:xfrm>
            <a:off x="2709400" y="1440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3</a:t>
            </a:r>
            <a:endParaRPr b="1" i="0" sz="1600" u="none" cap="none" strike="noStrike">
              <a:solidFill>
                <a:srgbClr val="000000"/>
              </a:solidFill>
              <a:latin typeface="Arial"/>
              <a:ea typeface="Arial"/>
              <a:cs typeface="Arial"/>
              <a:sym typeface="Arial"/>
            </a:endParaRPr>
          </a:p>
        </p:txBody>
      </p:sp>
      <p:cxnSp>
        <p:nvCxnSpPr>
          <p:cNvPr id="862" name="Google Shape;862;p34"/>
          <p:cNvCxnSpPr>
            <a:stCxn id="861" idx="2"/>
          </p:cNvCxnSpPr>
          <p:nvPr/>
        </p:nvCxnSpPr>
        <p:spPr>
          <a:xfrm flipH="1">
            <a:off x="2905150" y="1763575"/>
            <a:ext cx="3900" cy="189900"/>
          </a:xfrm>
          <a:prstGeom prst="straightConnector1">
            <a:avLst/>
          </a:prstGeom>
          <a:noFill/>
          <a:ln cap="flat" cmpd="sng" w="9525">
            <a:solidFill>
              <a:srgbClr val="424242"/>
            </a:solidFill>
            <a:prstDash val="solid"/>
            <a:round/>
            <a:headEnd len="sm" w="sm" type="none"/>
            <a:tailEnd len="med" w="med" type="triangle"/>
          </a:ln>
        </p:spPr>
      </p:cxnSp>
      <p:sp>
        <p:nvSpPr>
          <p:cNvPr id="863" name="Google Shape;863;p34"/>
          <p:cNvSpPr txBox="1"/>
          <p:nvPr/>
        </p:nvSpPr>
        <p:spPr>
          <a:xfrm>
            <a:off x="1139325" y="3188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sp>
        <p:nvSpPr>
          <p:cNvPr id="864" name="Google Shape;864;p34"/>
          <p:cNvSpPr txBox="1"/>
          <p:nvPr/>
        </p:nvSpPr>
        <p:spPr>
          <a:xfrm>
            <a:off x="1977525" y="3188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sp>
        <p:nvSpPr>
          <p:cNvPr id="865" name="Google Shape;865;p34"/>
          <p:cNvSpPr txBox="1"/>
          <p:nvPr/>
        </p:nvSpPr>
        <p:spPr>
          <a:xfrm>
            <a:off x="2891925" y="3188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3</a:t>
            </a:r>
            <a:endParaRPr b="0" i="0" sz="1100" u="none" cap="none" strike="noStrike">
              <a:solidFill>
                <a:srgbClr val="000000"/>
              </a:solidFill>
              <a:latin typeface="Arial"/>
              <a:ea typeface="Arial"/>
              <a:cs typeface="Arial"/>
              <a:sym typeface="Arial"/>
            </a:endParaRPr>
          </a:p>
        </p:txBody>
      </p:sp>
      <p:sp>
        <p:nvSpPr>
          <p:cNvPr id="866" name="Google Shape;866;p34"/>
          <p:cNvSpPr/>
          <p:nvPr/>
        </p:nvSpPr>
        <p:spPr>
          <a:xfrm>
            <a:off x="3816675" y="19491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baseline="30000" i="0" sz="1400" u="none" cap="none" strike="noStrike">
              <a:solidFill>
                <a:srgbClr val="000000"/>
              </a:solidFill>
              <a:latin typeface="Arial"/>
              <a:ea typeface="Arial"/>
              <a:cs typeface="Arial"/>
              <a:sym typeface="Arial"/>
            </a:endParaRPr>
          </a:p>
        </p:txBody>
      </p:sp>
      <p:sp>
        <p:nvSpPr>
          <p:cNvPr id="867" name="Google Shape;867;p34"/>
          <p:cNvSpPr txBox="1"/>
          <p:nvPr/>
        </p:nvSpPr>
        <p:spPr>
          <a:xfrm>
            <a:off x="3740625" y="2022463"/>
            <a:ext cx="751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L</a:t>
            </a:r>
            <a:endParaRPr b="0" i="0" sz="1300" u="none" cap="none" strike="noStrike">
              <a:solidFill>
                <a:srgbClr val="000000"/>
              </a:solidFill>
              <a:latin typeface="Arial"/>
              <a:ea typeface="Arial"/>
              <a:cs typeface="Arial"/>
              <a:sym typeface="Arial"/>
            </a:endParaRPr>
          </a:p>
        </p:txBody>
      </p:sp>
      <p:sp>
        <p:nvSpPr>
          <p:cNvPr id="868" name="Google Shape;868;p34"/>
          <p:cNvSpPr/>
          <p:nvPr/>
        </p:nvSpPr>
        <p:spPr>
          <a:xfrm>
            <a:off x="3820575" y="27237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V</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869" name="Google Shape;869;p34"/>
          <p:cNvCxnSpPr/>
          <p:nvPr/>
        </p:nvCxnSpPr>
        <p:spPr>
          <a:xfrm flipH="1" rot="10800000">
            <a:off x="4119250" y="3267950"/>
            <a:ext cx="4500" cy="196800"/>
          </a:xfrm>
          <a:prstGeom prst="straightConnector1">
            <a:avLst/>
          </a:prstGeom>
          <a:noFill/>
          <a:ln cap="flat" cmpd="sng" w="9525">
            <a:solidFill>
              <a:srgbClr val="424242"/>
            </a:solidFill>
            <a:prstDash val="solid"/>
            <a:round/>
            <a:headEnd len="sm" w="sm" type="none"/>
            <a:tailEnd len="med" w="med" type="triangle"/>
          </a:ln>
        </p:spPr>
      </p:cxnSp>
      <p:cxnSp>
        <p:nvCxnSpPr>
          <p:cNvPr id="870" name="Google Shape;870;p34"/>
          <p:cNvCxnSpPr/>
          <p:nvPr/>
        </p:nvCxnSpPr>
        <p:spPr>
          <a:xfrm rot="10800000">
            <a:off x="4114425" y="2501125"/>
            <a:ext cx="3900" cy="214800"/>
          </a:xfrm>
          <a:prstGeom prst="straightConnector1">
            <a:avLst/>
          </a:prstGeom>
          <a:noFill/>
          <a:ln cap="flat" cmpd="sng" w="9525">
            <a:solidFill>
              <a:srgbClr val="424242"/>
            </a:solidFill>
            <a:prstDash val="solid"/>
            <a:round/>
            <a:headEnd len="sm" w="sm" type="none"/>
            <a:tailEnd len="med" w="med" type="triangle"/>
          </a:ln>
        </p:spPr>
      </p:cxnSp>
      <p:sp>
        <p:nvSpPr>
          <p:cNvPr id="871" name="Google Shape;871;p34"/>
          <p:cNvSpPr/>
          <p:nvPr/>
        </p:nvSpPr>
        <p:spPr>
          <a:xfrm>
            <a:off x="3928600" y="1440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a:t>
            </a:r>
            <a:r>
              <a:rPr b="0" i="0" lang="en-GB" sz="800" u="none" cap="none" strike="noStrike">
                <a:solidFill>
                  <a:srgbClr val="000000"/>
                </a:solidFill>
                <a:latin typeface="Arial"/>
                <a:ea typeface="Arial"/>
                <a:cs typeface="Arial"/>
                <a:sym typeface="Arial"/>
              </a:rPr>
              <a:t>L</a:t>
            </a:r>
            <a:endParaRPr b="1" i="0" sz="1600" u="none" cap="none" strike="noStrike">
              <a:solidFill>
                <a:srgbClr val="000000"/>
              </a:solidFill>
              <a:latin typeface="Arial"/>
              <a:ea typeface="Arial"/>
              <a:cs typeface="Arial"/>
              <a:sym typeface="Arial"/>
            </a:endParaRPr>
          </a:p>
        </p:txBody>
      </p:sp>
      <p:cxnSp>
        <p:nvCxnSpPr>
          <p:cNvPr id="872" name="Google Shape;872;p34"/>
          <p:cNvCxnSpPr>
            <a:stCxn id="871" idx="2"/>
          </p:cNvCxnSpPr>
          <p:nvPr/>
        </p:nvCxnSpPr>
        <p:spPr>
          <a:xfrm flipH="1">
            <a:off x="4124350" y="1763575"/>
            <a:ext cx="3900" cy="189900"/>
          </a:xfrm>
          <a:prstGeom prst="straightConnector1">
            <a:avLst/>
          </a:prstGeom>
          <a:noFill/>
          <a:ln cap="flat" cmpd="sng" w="9525">
            <a:solidFill>
              <a:srgbClr val="424242"/>
            </a:solidFill>
            <a:prstDash val="solid"/>
            <a:round/>
            <a:headEnd len="sm" w="sm" type="none"/>
            <a:tailEnd len="med" w="med" type="triangle"/>
          </a:ln>
        </p:spPr>
      </p:cxnSp>
      <p:sp>
        <p:nvSpPr>
          <p:cNvPr id="873" name="Google Shape;873;p34"/>
          <p:cNvSpPr txBox="1"/>
          <p:nvPr/>
        </p:nvSpPr>
        <p:spPr>
          <a:xfrm>
            <a:off x="4111125" y="3188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874" name="Google Shape;874;p34"/>
          <p:cNvSpPr txBox="1"/>
          <p:nvPr/>
        </p:nvSpPr>
        <p:spPr>
          <a:xfrm>
            <a:off x="4814950" y="1223400"/>
            <a:ext cx="4081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After unfolding it, the RNN becomes a standard</a:t>
            </a:r>
            <a:r>
              <a:rPr b="1" i="0" lang="en-GB" sz="1400" u="none" cap="none" strike="noStrike">
                <a:solidFill>
                  <a:srgbClr val="000000"/>
                </a:solidFill>
                <a:latin typeface="Roboto"/>
                <a:ea typeface="Roboto"/>
                <a:cs typeface="Roboto"/>
                <a:sym typeface="Roboto"/>
              </a:rPr>
              <a:t> computational graph</a:t>
            </a:r>
            <a:r>
              <a:rPr b="0" i="0" lang="en-GB" sz="1400" u="none" cap="none" strike="noStrike">
                <a:solidFill>
                  <a:srgbClr val="000000"/>
                </a:solidFill>
                <a:latin typeface="Roboto"/>
                <a:ea typeface="Roboto"/>
                <a:cs typeface="Roboto"/>
                <a:sym typeface="Roboto"/>
              </a:rPr>
              <a:t> that employs long chains of computations. </a:t>
            </a:r>
            <a:endParaRPr b="0" i="0" sz="1400" u="none" cap="none" strike="noStrike">
              <a:solidFill>
                <a:srgbClr val="000000"/>
              </a:solidFill>
              <a:latin typeface="Roboto"/>
              <a:ea typeface="Roboto"/>
              <a:cs typeface="Roboto"/>
              <a:sym typeface="Roboto"/>
            </a:endParaRPr>
          </a:p>
        </p:txBody>
      </p:sp>
      <p:sp>
        <p:nvSpPr>
          <p:cNvPr id="875" name="Google Shape;875;p34"/>
          <p:cNvSpPr txBox="1"/>
          <p:nvPr/>
        </p:nvSpPr>
        <p:spPr>
          <a:xfrm>
            <a:off x="4815050" y="2214000"/>
            <a:ext cx="4081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thus compute the gradient with the </a:t>
            </a:r>
            <a:r>
              <a:rPr b="1" i="0" lang="en-GB" sz="1400" u="none" cap="none" strike="noStrike">
                <a:solidFill>
                  <a:srgbClr val="000000"/>
                </a:solidFill>
                <a:latin typeface="Roboto"/>
                <a:ea typeface="Roboto"/>
                <a:cs typeface="Roboto"/>
                <a:sym typeface="Roboto"/>
              </a:rPr>
              <a:t>backpropagation algorithm</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876" name="Google Shape;876;p34"/>
          <p:cNvSpPr txBox="1"/>
          <p:nvPr/>
        </p:nvSpPr>
        <p:spPr>
          <a:xfrm>
            <a:off x="4815050" y="2976000"/>
            <a:ext cx="4081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To highlight that the gradient is mainly propagated over time, it is sometimes called  </a:t>
            </a:r>
            <a:r>
              <a:rPr b="1" i="0" lang="en-GB" sz="1400" u="none" cap="none" strike="noStrike">
                <a:solidFill>
                  <a:srgbClr val="000000"/>
                </a:solidFill>
                <a:latin typeface="Roboto"/>
                <a:ea typeface="Roboto"/>
                <a:cs typeface="Roboto"/>
                <a:sym typeface="Roboto"/>
              </a:rPr>
              <a:t>backpropagation through time</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877" name="Google Shape;877;p34"/>
          <p:cNvSpPr txBox="1"/>
          <p:nvPr/>
        </p:nvSpPr>
        <p:spPr>
          <a:xfrm>
            <a:off x="4815050" y="4119000"/>
            <a:ext cx="4081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Once we have the gradient, we can update the parameters with </a:t>
            </a:r>
            <a:r>
              <a:rPr b="1" i="0" lang="en-GB" sz="1400" u="none" cap="none" strike="noStrike">
                <a:solidFill>
                  <a:srgbClr val="000000"/>
                </a:solidFill>
                <a:latin typeface="Roboto"/>
                <a:ea typeface="Roboto"/>
                <a:cs typeface="Roboto"/>
                <a:sym typeface="Roboto"/>
              </a:rPr>
              <a:t>gradient descent</a:t>
            </a:r>
            <a:r>
              <a:rPr b="0" i="0" lang="en-GB" sz="1400" u="none" cap="none" strike="noStrike">
                <a:solidFill>
                  <a:srgbClr val="000000"/>
                </a:solidFill>
                <a:latin typeface="Roboto"/>
                <a:ea typeface="Roboto"/>
                <a:cs typeface="Roboto"/>
                <a:sym typeface="Roboto"/>
              </a:rPr>
              <a:t> (and all its variants seen so far).</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81" name="Shape 881"/>
        <p:cNvGrpSpPr/>
        <p:nvPr/>
      </p:nvGrpSpPr>
      <p:grpSpPr>
        <a:xfrm>
          <a:off x="0" y="0"/>
          <a:ext cx="0" cy="0"/>
          <a:chOff x="0" y="0"/>
          <a:chExt cx="0" cy="0"/>
        </a:xfrm>
      </p:grpSpPr>
      <p:sp>
        <p:nvSpPr>
          <p:cNvPr id="882" name="Google Shape;882;p35"/>
          <p:cNvSpPr/>
          <p:nvPr/>
        </p:nvSpPr>
        <p:spPr>
          <a:xfrm>
            <a:off x="701400" y="1476150"/>
            <a:ext cx="4638000" cy="474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Vanilla RNN</a:t>
            </a:r>
            <a:endParaRPr sz="2600"/>
          </a:p>
        </p:txBody>
      </p:sp>
      <p:sp>
        <p:nvSpPr>
          <p:cNvPr id="884" name="Google Shape;884;p35"/>
          <p:cNvSpPr txBox="1"/>
          <p:nvPr/>
        </p:nvSpPr>
        <p:spPr>
          <a:xfrm>
            <a:off x="297450" y="805600"/>
            <a:ext cx="8549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simplest RNN is called </a:t>
            </a:r>
            <a:r>
              <a:rPr b="1" i="0" lang="en-GB" sz="1400" u="none" cap="none" strike="noStrike">
                <a:solidFill>
                  <a:srgbClr val="000000"/>
                </a:solidFill>
                <a:latin typeface="Roboto"/>
                <a:ea typeface="Roboto"/>
                <a:cs typeface="Roboto"/>
                <a:sym typeface="Roboto"/>
              </a:rPr>
              <a:t>Vanilla RNN</a:t>
            </a:r>
            <a:r>
              <a:rPr b="0" i="0" lang="en-GB" sz="1400" u="none" cap="none" strike="noStrike">
                <a:solidFill>
                  <a:srgbClr val="000000"/>
                </a:solidFill>
                <a:latin typeface="Roboto"/>
                <a:ea typeface="Roboto"/>
                <a:cs typeface="Roboto"/>
                <a:sym typeface="Roboto"/>
              </a:rPr>
              <a:t> (or Elman RNN) is based on the following equation:</a:t>
            </a:r>
            <a:endParaRPr b="0" i="0" sz="1400" u="none" cap="none" strike="noStrike">
              <a:solidFill>
                <a:srgbClr val="000000"/>
              </a:solidFill>
              <a:latin typeface="Roboto"/>
              <a:ea typeface="Roboto"/>
              <a:cs typeface="Roboto"/>
              <a:sym typeface="Roboto"/>
            </a:endParaRPr>
          </a:p>
        </p:txBody>
      </p:sp>
      <p:pic>
        <p:nvPicPr>
          <p:cNvPr descr="\mathbf{h}_t = tanh(\mathbf{W}^{(in)T} \mathbf{x}_t + \mathbf{W}^{(hh)T} \mathbf{h}_{t-1})" id="885" name="Google Shape;885;p35"/>
          <p:cNvPicPr preferRelativeResize="0"/>
          <p:nvPr/>
        </p:nvPicPr>
        <p:blipFill rotWithShape="1">
          <a:blip r:embed="rId3">
            <a:alphaModFix/>
          </a:blip>
          <a:srcRect b="0" l="0" r="0" t="0"/>
          <a:stretch/>
        </p:blipFill>
        <p:spPr>
          <a:xfrm>
            <a:off x="789850" y="1548100"/>
            <a:ext cx="4486374" cy="361975"/>
          </a:xfrm>
          <a:prstGeom prst="rect">
            <a:avLst/>
          </a:prstGeom>
          <a:noFill/>
          <a:ln>
            <a:noFill/>
          </a:ln>
        </p:spPr>
      </p:pic>
      <p:pic>
        <p:nvPicPr>
          <p:cNvPr descr="\mathbf{W}^{(in)} = \begin{bmatrix}&#10;w_{0,1}^{(in)} &amp; w_{0,2}^{(in)} &amp; ... &amp; w_{0,M}^{(in)}\\&#10;w_{1,1}^{(in)} &amp; w_{1,2}^{(in)} &amp; ... &amp; w_{1,M}^{(in)}\\&#10;... &amp; ... &amp; ... &amp; ...\\&#10;w_{D,1}^{(in)} &amp; w_{D,2}^{(in)} &amp; ... &amp; w_{D,M}^{(in)}\\&#10;\end{bmatrix}" id="886" name="Google Shape;886;p35"/>
          <p:cNvPicPr preferRelativeResize="0"/>
          <p:nvPr/>
        </p:nvPicPr>
        <p:blipFill rotWithShape="1">
          <a:blip r:embed="rId4">
            <a:alphaModFix/>
          </a:blip>
          <a:srcRect b="0" l="0" r="0" t="0"/>
          <a:stretch/>
        </p:blipFill>
        <p:spPr>
          <a:xfrm>
            <a:off x="733450" y="2568350"/>
            <a:ext cx="2843000" cy="1083050"/>
          </a:xfrm>
          <a:prstGeom prst="rect">
            <a:avLst/>
          </a:prstGeom>
          <a:noFill/>
          <a:ln>
            <a:noFill/>
          </a:ln>
        </p:spPr>
      </p:pic>
      <p:pic>
        <p:nvPicPr>
          <p:cNvPr descr="\mathbf{x}_t = [1, x_{t,1}, x_{t,2}, ...,  x_{t,D}]^T" id="887" name="Google Shape;887;p35"/>
          <p:cNvPicPr preferRelativeResize="0"/>
          <p:nvPr/>
        </p:nvPicPr>
        <p:blipFill rotWithShape="1">
          <a:blip r:embed="rId5">
            <a:alphaModFix/>
          </a:blip>
          <a:srcRect b="0" l="0" r="0" t="0"/>
          <a:stretch/>
        </p:blipFill>
        <p:spPr>
          <a:xfrm>
            <a:off x="3828238" y="2768075"/>
            <a:ext cx="3351389" cy="361975"/>
          </a:xfrm>
          <a:prstGeom prst="rect">
            <a:avLst/>
          </a:prstGeom>
          <a:noFill/>
          <a:ln>
            <a:noFill/>
          </a:ln>
        </p:spPr>
      </p:pic>
      <p:pic>
        <p:nvPicPr>
          <p:cNvPr descr="\mathbf{W}^{(hh)} = \begin{bmatrix}&#10;w_{1,1}^{(hh)} &amp; w_{1,2}^{(hh)} &amp; ... &amp; w_{1,M}^{(hh)}\\&#10;w_{2,1}^{(hh)} &amp; w_{2,2}^{(hh)} &amp; ... &amp; w_{2,M}^{(hh)}\\&#10;... &amp; ... &amp; ... &amp; ...\\&#10;w_{M,1}^{(hh)} &amp; w_{M,2}^{(hh)} &amp; ... &amp; w_{M,M}^{(hh)}\\&#10;\end{bmatrix}" id="888" name="Google Shape;888;p35"/>
          <p:cNvPicPr preferRelativeResize="0"/>
          <p:nvPr/>
        </p:nvPicPr>
        <p:blipFill rotWithShape="1">
          <a:blip r:embed="rId6">
            <a:alphaModFix/>
          </a:blip>
          <a:srcRect b="0" l="0" r="0" t="0"/>
          <a:stretch/>
        </p:blipFill>
        <p:spPr>
          <a:xfrm>
            <a:off x="625950" y="3862250"/>
            <a:ext cx="2950488" cy="1083050"/>
          </a:xfrm>
          <a:prstGeom prst="rect">
            <a:avLst/>
          </a:prstGeom>
          <a:noFill/>
          <a:ln>
            <a:noFill/>
          </a:ln>
        </p:spPr>
      </p:pic>
      <p:pic>
        <p:nvPicPr>
          <p:cNvPr descr="\mathbf{h}_t = [h_{t,1}, h_{t,2}, ...,  h_{t,M}]^T" id="889" name="Google Shape;889;p35"/>
          <p:cNvPicPr preferRelativeResize="0"/>
          <p:nvPr/>
        </p:nvPicPr>
        <p:blipFill rotWithShape="1">
          <a:blip r:embed="rId7">
            <a:alphaModFix/>
          </a:blip>
          <a:srcRect b="0" l="0" r="0" t="0"/>
          <a:stretch/>
        </p:blipFill>
        <p:spPr>
          <a:xfrm>
            <a:off x="3946813" y="4068575"/>
            <a:ext cx="3114233" cy="361975"/>
          </a:xfrm>
          <a:prstGeom prst="rect">
            <a:avLst/>
          </a:prstGeom>
          <a:noFill/>
          <a:ln>
            <a:noFill/>
          </a:ln>
        </p:spPr>
      </p:pic>
      <p:sp>
        <p:nvSpPr>
          <p:cNvPr id="890" name="Google Shape;890;p35"/>
          <p:cNvSpPr txBox="1"/>
          <p:nvPr/>
        </p:nvSpPr>
        <p:spPr>
          <a:xfrm>
            <a:off x="5488750" y="1362400"/>
            <a:ext cx="3515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perform a </a:t>
            </a:r>
            <a:r>
              <a:rPr b="1" i="0" lang="en-GB" sz="1400" u="none" cap="none" strike="noStrike">
                <a:solidFill>
                  <a:srgbClr val="000000"/>
                </a:solidFill>
                <a:latin typeface="Roboto"/>
                <a:ea typeface="Roboto"/>
                <a:cs typeface="Roboto"/>
                <a:sym typeface="Roboto"/>
              </a:rPr>
              <a:t>linear transformation</a:t>
            </a:r>
            <a:r>
              <a:rPr b="0" i="0" lang="en-GB" sz="1400" u="none" cap="none" strike="noStrike">
                <a:solidFill>
                  <a:srgbClr val="000000"/>
                </a:solidFill>
                <a:latin typeface="Roboto"/>
                <a:ea typeface="Roboto"/>
                <a:cs typeface="Roboto"/>
                <a:sym typeface="Roboto"/>
              </a:rPr>
              <a:t> of both the current input and the previous state. </a:t>
            </a:r>
            <a:endParaRPr b="0" i="0" sz="1400" u="none" cap="none" strike="noStrike">
              <a:solidFill>
                <a:srgbClr val="000000"/>
              </a:solidFill>
              <a:latin typeface="Roboto"/>
              <a:ea typeface="Roboto"/>
              <a:cs typeface="Roboto"/>
              <a:sym typeface="Roboto"/>
            </a:endParaRPr>
          </a:p>
        </p:txBody>
      </p:sp>
      <p:sp>
        <p:nvSpPr>
          <p:cNvPr id="891" name="Google Shape;891;p35"/>
          <p:cNvSpPr txBox="1"/>
          <p:nvPr/>
        </p:nvSpPr>
        <p:spPr>
          <a:xfrm>
            <a:off x="5554150" y="2075450"/>
            <a:ext cx="3450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sum them up and apply a </a:t>
            </a:r>
            <a:r>
              <a:rPr b="1" i="0" lang="en-GB" sz="1400" u="none" cap="none" strike="noStrike">
                <a:solidFill>
                  <a:srgbClr val="000000"/>
                </a:solidFill>
                <a:latin typeface="Roboto"/>
                <a:ea typeface="Roboto"/>
                <a:cs typeface="Roboto"/>
                <a:sym typeface="Roboto"/>
              </a:rPr>
              <a:t>non-linearity</a:t>
            </a:r>
            <a:r>
              <a:rPr b="0" i="0" lang="en-GB" sz="1400" u="none" cap="none" strike="noStrike">
                <a:solidFill>
                  <a:srgbClr val="000000"/>
                </a:solidFill>
                <a:latin typeface="Roboto"/>
                <a:ea typeface="Roboto"/>
                <a:cs typeface="Roboto"/>
                <a:sym typeface="Roboto"/>
              </a:rPr>
              <a:t> (Tanh or ReLU).</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95" name="Shape 895"/>
        <p:cNvGrpSpPr/>
        <p:nvPr/>
      </p:nvGrpSpPr>
      <p:grpSpPr>
        <a:xfrm>
          <a:off x="0" y="0"/>
          <a:ext cx="0" cy="0"/>
          <a:chOff x="0" y="0"/>
          <a:chExt cx="0" cy="0"/>
        </a:xfrm>
      </p:grpSpPr>
      <p:sp>
        <p:nvSpPr>
          <p:cNvPr id="896" name="Google Shape;896;p3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Vanishing Gradient</a:t>
            </a:r>
            <a:endParaRPr sz="2600"/>
          </a:p>
        </p:txBody>
      </p:sp>
      <p:cxnSp>
        <p:nvCxnSpPr>
          <p:cNvPr id="897" name="Google Shape;897;p36"/>
          <p:cNvCxnSpPr/>
          <p:nvPr/>
        </p:nvCxnSpPr>
        <p:spPr>
          <a:xfrm flipH="1" rot="10800000">
            <a:off x="2008875" y="32340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898" name="Google Shape;898;p36"/>
          <p:cNvSpPr/>
          <p:nvPr/>
        </p:nvSpPr>
        <p:spPr>
          <a:xfrm>
            <a:off x="1005825" y="1704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899" name="Google Shape;899;p36"/>
          <p:cNvCxnSpPr/>
          <p:nvPr/>
        </p:nvCxnSpPr>
        <p:spPr>
          <a:xfrm flipH="1" rot="10800000">
            <a:off x="1416350" y="18924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900" name="Google Shape;900;p36"/>
          <p:cNvSpPr/>
          <p:nvPr/>
        </p:nvSpPr>
        <p:spPr>
          <a:xfrm>
            <a:off x="1844025" y="36856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901" name="Google Shape;901;p36"/>
          <p:cNvSpPr txBox="1"/>
          <p:nvPr/>
        </p:nvSpPr>
        <p:spPr>
          <a:xfrm>
            <a:off x="3043950" y="149981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sp>
        <p:nvSpPr>
          <p:cNvPr id="902" name="Google Shape;902;p36"/>
          <p:cNvSpPr/>
          <p:nvPr/>
        </p:nvSpPr>
        <p:spPr>
          <a:xfrm>
            <a:off x="1711125" y="26898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03" name="Google Shape;903;p36"/>
          <p:cNvCxnSpPr>
            <a:stCxn id="902" idx="6"/>
          </p:cNvCxnSpPr>
          <p:nvPr/>
        </p:nvCxnSpPr>
        <p:spPr>
          <a:xfrm>
            <a:off x="2310525" y="2961925"/>
            <a:ext cx="0" cy="0"/>
          </a:xfrm>
          <a:prstGeom prst="straightConnector1">
            <a:avLst/>
          </a:prstGeom>
          <a:noFill/>
          <a:ln cap="flat" cmpd="sng" w="9525">
            <a:solidFill>
              <a:srgbClr val="424242"/>
            </a:solidFill>
            <a:prstDash val="solid"/>
            <a:round/>
            <a:headEnd len="sm" w="sm" type="none"/>
            <a:tailEnd len="sm" w="sm" type="none"/>
          </a:ln>
        </p:spPr>
      </p:cxnSp>
      <p:sp>
        <p:nvSpPr>
          <p:cNvPr id="904" name="Google Shape;904;p36"/>
          <p:cNvSpPr/>
          <p:nvPr/>
        </p:nvSpPr>
        <p:spPr>
          <a:xfrm>
            <a:off x="1475050" y="3375100"/>
            <a:ext cx="399300" cy="2403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in</a:t>
            </a:r>
            <a:endParaRPr b="1" baseline="30000" i="0" sz="900" u="none" cap="none" strike="noStrike">
              <a:solidFill>
                <a:srgbClr val="000000"/>
              </a:solidFill>
              <a:latin typeface="Arial"/>
              <a:ea typeface="Arial"/>
              <a:cs typeface="Arial"/>
              <a:sym typeface="Arial"/>
            </a:endParaRPr>
          </a:p>
        </p:txBody>
      </p:sp>
      <p:cxnSp>
        <p:nvCxnSpPr>
          <p:cNvPr id="905" name="Google Shape;905;p36"/>
          <p:cNvCxnSpPr>
            <a:stCxn id="904" idx="0"/>
            <a:endCxn id="902" idx="3"/>
          </p:cNvCxnSpPr>
          <p:nvPr/>
        </p:nvCxnSpPr>
        <p:spPr>
          <a:xfrm flipH="1" rot="10800000">
            <a:off x="1674700" y="3154300"/>
            <a:ext cx="124200" cy="220800"/>
          </a:xfrm>
          <a:prstGeom prst="straightConnector1">
            <a:avLst/>
          </a:prstGeom>
          <a:noFill/>
          <a:ln cap="flat" cmpd="sng" w="9525">
            <a:solidFill>
              <a:srgbClr val="424242"/>
            </a:solidFill>
            <a:prstDash val="solid"/>
            <a:round/>
            <a:headEnd len="sm" w="sm" type="none"/>
            <a:tailEnd len="med" w="med" type="triangle"/>
          </a:ln>
        </p:spPr>
      </p:cxnSp>
      <p:cxnSp>
        <p:nvCxnSpPr>
          <p:cNvPr id="906" name="Google Shape;906;p36"/>
          <p:cNvCxnSpPr/>
          <p:nvPr/>
        </p:nvCxnSpPr>
        <p:spPr>
          <a:xfrm>
            <a:off x="2013675" y="2087500"/>
            <a:ext cx="900" cy="259500"/>
          </a:xfrm>
          <a:prstGeom prst="straightConnector1">
            <a:avLst/>
          </a:prstGeom>
          <a:noFill/>
          <a:ln cap="flat" cmpd="sng" w="9525">
            <a:solidFill>
              <a:srgbClr val="424242"/>
            </a:solidFill>
            <a:prstDash val="solid"/>
            <a:round/>
            <a:headEnd len="sm" w="sm" type="none"/>
            <a:tailEnd len="med" w="med" type="triangle"/>
          </a:ln>
        </p:spPr>
      </p:cxnSp>
      <p:sp>
        <p:nvSpPr>
          <p:cNvPr id="907" name="Google Shape;907;p36"/>
          <p:cNvSpPr/>
          <p:nvPr/>
        </p:nvSpPr>
        <p:spPr>
          <a:xfrm>
            <a:off x="1711125" y="16230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08" name="Google Shape;908;p36"/>
          <p:cNvCxnSpPr>
            <a:stCxn id="907" idx="6"/>
          </p:cNvCxnSpPr>
          <p:nvPr/>
        </p:nvCxnSpPr>
        <p:spPr>
          <a:xfrm>
            <a:off x="2310525" y="1895125"/>
            <a:ext cx="0" cy="0"/>
          </a:xfrm>
          <a:prstGeom prst="straightConnector1">
            <a:avLst/>
          </a:prstGeom>
          <a:noFill/>
          <a:ln cap="flat" cmpd="sng" w="9525">
            <a:solidFill>
              <a:srgbClr val="424242"/>
            </a:solidFill>
            <a:prstDash val="solid"/>
            <a:round/>
            <a:headEnd len="sm" w="sm" type="none"/>
            <a:tailEnd len="sm" w="sm" type="none"/>
          </a:ln>
        </p:spPr>
      </p:cxnSp>
      <p:sp>
        <p:nvSpPr>
          <p:cNvPr id="909" name="Google Shape;909;p36"/>
          <p:cNvSpPr/>
          <p:nvPr/>
        </p:nvSpPr>
        <p:spPr>
          <a:xfrm>
            <a:off x="1416350" y="2308300"/>
            <a:ext cx="381900" cy="25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hh</a:t>
            </a:r>
            <a:endParaRPr b="1" baseline="30000" i="0" sz="900" u="none" cap="none" strike="noStrike">
              <a:solidFill>
                <a:srgbClr val="000000"/>
              </a:solidFill>
              <a:latin typeface="Arial"/>
              <a:ea typeface="Arial"/>
              <a:cs typeface="Arial"/>
              <a:sym typeface="Arial"/>
            </a:endParaRPr>
          </a:p>
        </p:txBody>
      </p:sp>
      <p:cxnSp>
        <p:nvCxnSpPr>
          <p:cNvPr id="910" name="Google Shape;910;p36"/>
          <p:cNvCxnSpPr>
            <a:stCxn id="909" idx="0"/>
          </p:cNvCxnSpPr>
          <p:nvPr/>
        </p:nvCxnSpPr>
        <p:spPr>
          <a:xfrm flipH="1" rot="10800000">
            <a:off x="1607300" y="2087500"/>
            <a:ext cx="89100" cy="220800"/>
          </a:xfrm>
          <a:prstGeom prst="straightConnector1">
            <a:avLst/>
          </a:prstGeom>
          <a:noFill/>
          <a:ln cap="flat" cmpd="sng" w="9525">
            <a:solidFill>
              <a:srgbClr val="424242"/>
            </a:solidFill>
            <a:prstDash val="solid"/>
            <a:round/>
            <a:headEnd len="sm" w="sm" type="none"/>
            <a:tailEnd len="med" w="med" type="triangle"/>
          </a:ln>
        </p:spPr>
      </p:cxnSp>
      <p:sp>
        <p:nvSpPr>
          <p:cNvPr id="911" name="Google Shape;911;p36"/>
          <p:cNvSpPr/>
          <p:nvPr/>
        </p:nvSpPr>
        <p:spPr>
          <a:xfrm>
            <a:off x="1902150" y="2333725"/>
            <a:ext cx="202800" cy="189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6"/>
          <p:cNvSpPr txBox="1"/>
          <p:nvPr/>
        </p:nvSpPr>
        <p:spPr>
          <a:xfrm>
            <a:off x="1874350" y="2228425"/>
            <a:ext cx="16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913" name="Google Shape;913;p36"/>
          <p:cNvCxnSpPr>
            <a:endCxn id="902" idx="0"/>
          </p:cNvCxnSpPr>
          <p:nvPr/>
        </p:nvCxnSpPr>
        <p:spPr>
          <a:xfrm>
            <a:off x="2008125" y="2523325"/>
            <a:ext cx="2700" cy="166500"/>
          </a:xfrm>
          <a:prstGeom prst="straightConnector1">
            <a:avLst/>
          </a:prstGeom>
          <a:noFill/>
          <a:ln cap="flat" cmpd="sng" w="9525">
            <a:solidFill>
              <a:srgbClr val="424242"/>
            </a:solidFill>
            <a:prstDash val="solid"/>
            <a:round/>
            <a:headEnd len="sm" w="sm" type="none"/>
            <a:tailEnd len="med" w="med" type="triangle"/>
          </a:ln>
        </p:spPr>
      </p:cxnSp>
      <p:sp>
        <p:nvSpPr>
          <p:cNvPr id="914" name="Google Shape;914;p36"/>
          <p:cNvSpPr/>
          <p:nvPr/>
        </p:nvSpPr>
        <p:spPr>
          <a:xfrm>
            <a:off x="2444550" y="16230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Tanh </a:t>
            </a:r>
            <a:endParaRPr b="0" baseline="30000" i="0" sz="700" u="none" cap="none" strike="noStrike">
              <a:solidFill>
                <a:srgbClr val="000000"/>
              </a:solidFill>
              <a:latin typeface="Arial"/>
              <a:ea typeface="Arial"/>
              <a:cs typeface="Arial"/>
              <a:sym typeface="Arial"/>
            </a:endParaRPr>
          </a:p>
        </p:txBody>
      </p:sp>
      <p:cxnSp>
        <p:nvCxnSpPr>
          <p:cNvPr id="915" name="Google Shape;915;p36"/>
          <p:cNvCxnSpPr>
            <a:stCxn id="914" idx="6"/>
          </p:cNvCxnSpPr>
          <p:nvPr/>
        </p:nvCxnSpPr>
        <p:spPr>
          <a:xfrm>
            <a:off x="3043950" y="1895125"/>
            <a:ext cx="0" cy="0"/>
          </a:xfrm>
          <a:prstGeom prst="straightConnector1">
            <a:avLst/>
          </a:prstGeom>
          <a:noFill/>
          <a:ln cap="flat" cmpd="sng" w="9525">
            <a:solidFill>
              <a:srgbClr val="424242"/>
            </a:solidFill>
            <a:prstDash val="solid"/>
            <a:round/>
            <a:headEnd len="sm" w="sm" type="none"/>
            <a:tailEnd len="sm" w="sm" type="none"/>
          </a:ln>
        </p:spPr>
      </p:cxnSp>
      <p:cxnSp>
        <p:nvCxnSpPr>
          <p:cNvPr id="916" name="Google Shape;916;p36"/>
          <p:cNvCxnSpPr>
            <a:endCxn id="914" idx="2"/>
          </p:cNvCxnSpPr>
          <p:nvPr/>
        </p:nvCxnSpPr>
        <p:spPr>
          <a:xfrm>
            <a:off x="2310450" y="1895125"/>
            <a:ext cx="134100" cy="0"/>
          </a:xfrm>
          <a:prstGeom prst="straightConnector1">
            <a:avLst/>
          </a:prstGeom>
          <a:noFill/>
          <a:ln cap="flat" cmpd="sng" w="9525">
            <a:solidFill>
              <a:schemeClr val="dk2"/>
            </a:solidFill>
            <a:prstDash val="solid"/>
            <a:round/>
            <a:headEnd len="sm" w="sm" type="none"/>
            <a:tailEnd len="med" w="med" type="triangle"/>
          </a:ln>
        </p:spPr>
      </p:cxnSp>
      <p:cxnSp>
        <p:nvCxnSpPr>
          <p:cNvPr id="917" name="Google Shape;917;p36"/>
          <p:cNvCxnSpPr/>
          <p:nvPr/>
        </p:nvCxnSpPr>
        <p:spPr>
          <a:xfrm flipH="1" rot="10800000">
            <a:off x="3685275" y="32340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918" name="Google Shape;918;p36"/>
          <p:cNvCxnSpPr/>
          <p:nvPr/>
        </p:nvCxnSpPr>
        <p:spPr>
          <a:xfrm flipH="1" rot="10800000">
            <a:off x="3092750" y="18924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919" name="Google Shape;919;p36"/>
          <p:cNvSpPr/>
          <p:nvPr/>
        </p:nvSpPr>
        <p:spPr>
          <a:xfrm>
            <a:off x="3520425" y="36856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920" name="Google Shape;920;p36"/>
          <p:cNvSpPr/>
          <p:nvPr/>
        </p:nvSpPr>
        <p:spPr>
          <a:xfrm>
            <a:off x="3387525" y="26898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21" name="Google Shape;921;p36"/>
          <p:cNvCxnSpPr>
            <a:stCxn id="920" idx="6"/>
          </p:cNvCxnSpPr>
          <p:nvPr/>
        </p:nvCxnSpPr>
        <p:spPr>
          <a:xfrm>
            <a:off x="3986925" y="2961925"/>
            <a:ext cx="0" cy="0"/>
          </a:xfrm>
          <a:prstGeom prst="straightConnector1">
            <a:avLst/>
          </a:prstGeom>
          <a:noFill/>
          <a:ln cap="flat" cmpd="sng" w="9525">
            <a:solidFill>
              <a:srgbClr val="424242"/>
            </a:solidFill>
            <a:prstDash val="solid"/>
            <a:round/>
            <a:headEnd len="sm" w="sm" type="none"/>
            <a:tailEnd len="sm" w="sm" type="none"/>
          </a:ln>
        </p:spPr>
      </p:cxnSp>
      <p:sp>
        <p:nvSpPr>
          <p:cNvPr id="922" name="Google Shape;922;p36"/>
          <p:cNvSpPr/>
          <p:nvPr/>
        </p:nvSpPr>
        <p:spPr>
          <a:xfrm>
            <a:off x="3151450" y="3375100"/>
            <a:ext cx="399300" cy="2403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in</a:t>
            </a:r>
            <a:endParaRPr b="1" baseline="30000" i="0" sz="900" u="none" cap="none" strike="noStrike">
              <a:solidFill>
                <a:srgbClr val="000000"/>
              </a:solidFill>
              <a:latin typeface="Arial"/>
              <a:ea typeface="Arial"/>
              <a:cs typeface="Arial"/>
              <a:sym typeface="Arial"/>
            </a:endParaRPr>
          </a:p>
        </p:txBody>
      </p:sp>
      <p:cxnSp>
        <p:nvCxnSpPr>
          <p:cNvPr id="923" name="Google Shape;923;p36"/>
          <p:cNvCxnSpPr>
            <a:stCxn id="922" idx="0"/>
            <a:endCxn id="920" idx="3"/>
          </p:cNvCxnSpPr>
          <p:nvPr/>
        </p:nvCxnSpPr>
        <p:spPr>
          <a:xfrm flipH="1" rot="10800000">
            <a:off x="3351100" y="3154300"/>
            <a:ext cx="124200" cy="220800"/>
          </a:xfrm>
          <a:prstGeom prst="straightConnector1">
            <a:avLst/>
          </a:prstGeom>
          <a:noFill/>
          <a:ln cap="flat" cmpd="sng" w="9525">
            <a:solidFill>
              <a:srgbClr val="424242"/>
            </a:solidFill>
            <a:prstDash val="solid"/>
            <a:round/>
            <a:headEnd len="sm" w="sm" type="none"/>
            <a:tailEnd len="med" w="med" type="triangle"/>
          </a:ln>
        </p:spPr>
      </p:cxnSp>
      <p:cxnSp>
        <p:nvCxnSpPr>
          <p:cNvPr id="924" name="Google Shape;924;p36"/>
          <p:cNvCxnSpPr/>
          <p:nvPr/>
        </p:nvCxnSpPr>
        <p:spPr>
          <a:xfrm>
            <a:off x="3690075" y="2087500"/>
            <a:ext cx="900" cy="259500"/>
          </a:xfrm>
          <a:prstGeom prst="straightConnector1">
            <a:avLst/>
          </a:prstGeom>
          <a:noFill/>
          <a:ln cap="flat" cmpd="sng" w="9525">
            <a:solidFill>
              <a:srgbClr val="424242"/>
            </a:solidFill>
            <a:prstDash val="solid"/>
            <a:round/>
            <a:headEnd len="sm" w="sm" type="none"/>
            <a:tailEnd len="med" w="med" type="triangle"/>
          </a:ln>
        </p:spPr>
      </p:cxnSp>
      <p:sp>
        <p:nvSpPr>
          <p:cNvPr id="925" name="Google Shape;925;p36"/>
          <p:cNvSpPr/>
          <p:nvPr/>
        </p:nvSpPr>
        <p:spPr>
          <a:xfrm>
            <a:off x="3387525" y="16230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26" name="Google Shape;926;p36"/>
          <p:cNvCxnSpPr>
            <a:stCxn id="925" idx="6"/>
          </p:cNvCxnSpPr>
          <p:nvPr/>
        </p:nvCxnSpPr>
        <p:spPr>
          <a:xfrm>
            <a:off x="3986925" y="1895125"/>
            <a:ext cx="0" cy="0"/>
          </a:xfrm>
          <a:prstGeom prst="straightConnector1">
            <a:avLst/>
          </a:prstGeom>
          <a:noFill/>
          <a:ln cap="flat" cmpd="sng" w="9525">
            <a:solidFill>
              <a:srgbClr val="424242"/>
            </a:solidFill>
            <a:prstDash val="solid"/>
            <a:round/>
            <a:headEnd len="sm" w="sm" type="none"/>
            <a:tailEnd len="sm" w="sm" type="none"/>
          </a:ln>
        </p:spPr>
      </p:cxnSp>
      <p:sp>
        <p:nvSpPr>
          <p:cNvPr id="927" name="Google Shape;927;p36"/>
          <p:cNvSpPr/>
          <p:nvPr/>
        </p:nvSpPr>
        <p:spPr>
          <a:xfrm>
            <a:off x="3092750" y="2308300"/>
            <a:ext cx="381900" cy="25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hh</a:t>
            </a:r>
            <a:endParaRPr b="1" baseline="30000" i="0" sz="900" u="none" cap="none" strike="noStrike">
              <a:solidFill>
                <a:srgbClr val="000000"/>
              </a:solidFill>
              <a:latin typeface="Arial"/>
              <a:ea typeface="Arial"/>
              <a:cs typeface="Arial"/>
              <a:sym typeface="Arial"/>
            </a:endParaRPr>
          </a:p>
        </p:txBody>
      </p:sp>
      <p:cxnSp>
        <p:nvCxnSpPr>
          <p:cNvPr id="928" name="Google Shape;928;p36"/>
          <p:cNvCxnSpPr>
            <a:stCxn id="927" idx="0"/>
          </p:cNvCxnSpPr>
          <p:nvPr/>
        </p:nvCxnSpPr>
        <p:spPr>
          <a:xfrm flipH="1" rot="10800000">
            <a:off x="3283700" y="2087500"/>
            <a:ext cx="89100" cy="220800"/>
          </a:xfrm>
          <a:prstGeom prst="straightConnector1">
            <a:avLst/>
          </a:prstGeom>
          <a:noFill/>
          <a:ln cap="flat" cmpd="sng" w="9525">
            <a:solidFill>
              <a:srgbClr val="424242"/>
            </a:solidFill>
            <a:prstDash val="solid"/>
            <a:round/>
            <a:headEnd len="sm" w="sm" type="none"/>
            <a:tailEnd len="med" w="med" type="triangle"/>
          </a:ln>
        </p:spPr>
      </p:cxnSp>
      <p:sp>
        <p:nvSpPr>
          <p:cNvPr id="929" name="Google Shape;929;p36"/>
          <p:cNvSpPr/>
          <p:nvPr/>
        </p:nvSpPr>
        <p:spPr>
          <a:xfrm>
            <a:off x="3578550" y="2333725"/>
            <a:ext cx="202800" cy="189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6"/>
          <p:cNvSpPr txBox="1"/>
          <p:nvPr/>
        </p:nvSpPr>
        <p:spPr>
          <a:xfrm>
            <a:off x="3550750" y="2228425"/>
            <a:ext cx="16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931" name="Google Shape;931;p36"/>
          <p:cNvCxnSpPr>
            <a:endCxn id="920" idx="0"/>
          </p:cNvCxnSpPr>
          <p:nvPr/>
        </p:nvCxnSpPr>
        <p:spPr>
          <a:xfrm>
            <a:off x="3684525" y="2523325"/>
            <a:ext cx="2700" cy="166500"/>
          </a:xfrm>
          <a:prstGeom prst="straightConnector1">
            <a:avLst/>
          </a:prstGeom>
          <a:noFill/>
          <a:ln cap="flat" cmpd="sng" w="9525">
            <a:solidFill>
              <a:srgbClr val="424242"/>
            </a:solidFill>
            <a:prstDash val="solid"/>
            <a:round/>
            <a:headEnd len="sm" w="sm" type="none"/>
            <a:tailEnd len="med" w="med" type="triangle"/>
          </a:ln>
        </p:spPr>
      </p:cxnSp>
      <p:sp>
        <p:nvSpPr>
          <p:cNvPr id="932" name="Google Shape;932;p36"/>
          <p:cNvSpPr/>
          <p:nvPr/>
        </p:nvSpPr>
        <p:spPr>
          <a:xfrm>
            <a:off x="4120950" y="16230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Tanh</a:t>
            </a:r>
            <a:endParaRPr b="0" baseline="30000" i="0" sz="700" u="none" cap="none" strike="noStrike">
              <a:solidFill>
                <a:srgbClr val="000000"/>
              </a:solidFill>
              <a:latin typeface="Arial"/>
              <a:ea typeface="Arial"/>
              <a:cs typeface="Arial"/>
              <a:sym typeface="Arial"/>
            </a:endParaRPr>
          </a:p>
        </p:txBody>
      </p:sp>
      <p:cxnSp>
        <p:nvCxnSpPr>
          <p:cNvPr id="933" name="Google Shape;933;p36"/>
          <p:cNvCxnSpPr>
            <a:stCxn id="932" idx="6"/>
          </p:cNvCxnSpPr>
          <p:nvPr/>
        </p:nvCxnSpPr>
        <p:spPr>
          <a:xfrm>
            <a:off x="4720350" y="1895125"/>
            <a:ext cx="0" cy="0"/>
          </a:xfrm>
          <a:prstGeom prst="straightConnector1">
            <a:avLst/>
          </a:prstGeom>
          <a:noFill/>
          <a:ln cap="flat" cmpd="sng" w="9525">
            <a:solidFill>
              <a:srgbClr val="424242"/>
            </a:solidFill>
            <a:prstDash val="solid"/>
            <a:round/>
            <a:headEnd len="sm" w="sm" type="none"/>
            <a:tailEnd len="sm" w="sm" type="none"/>
          </a:ln>
        </p:spPr>
      </p:cxnSp>
      <p:cxnSp>
        <p:nvCxnSpPr>
          <p:cNvPr id="934" name="Google Shape;934;p36"/>
          <p:cNvCxnSpPr>
            <a:endCxn id="932" idx="2"/>
          </p:cNvCxnSpPr>
          <p:nvPr/>
        </p:nvCxnSpPr>
        <p:spPr>
          <a:xfrm>
            <a:off x="3986850" y="1895125"/>
            <a:ext cx="134100" cy="0"/>
          </a:xfrm>
          <a:prstGeom prst="straightConnector1">
            <a:avLst/>
          </a:prstGeom>
          <a:noFill/>
          <a:ln cap="flat" cmpd="sng" w="9525">
            <a:solidFill>
              <a:schemeClr val="dk2"/>
            </a:solidFill>
            <a:prstDash val="solid"/>
            <a:round/>
            <a:headEnd len="sm" w="sm" type="none"/>
            <a:tailEnd len="med" w="med" type="triangle"/>
          </a:ln>
        </p:spPr>
      </p:cxnSp>
      <p:sp>
        <p:nvSpPr>
          <p:cNvPr id="935" name="Google Shape;935;p36"/>
          <p:cNvSpPr txBox="1"/>
          <p:nvPr/>
        </p:nvSpPr>
        <p:spPr>
          <a:xfrm>
            <a:off x="5939550" y="149981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cxnSp>
        <p:nvCxnSpPr>
          <p:cNvPr id="936" name="Google Shape;936;p36"/>
          <p:cNvCxnSpPr/>
          <p:nvPr/>
        </p:nvCxnSpPr>
        <p:spPr>
          <a:xfrm flipH="1" rot="10800000">
            <a:off x="6580875" y="32340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937" name="Google Shape;937;p36"/>
          <p:cNvCxnSpPr/>
          <p:nvPr/>
        </p:nvCxnSpPr>
        <p:spPr>
          <a:xfrm flipH="1" rot="10800000">
            <a:off x="5988350" y="18924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938" name="Google Shape;938;p36"/>
          <p:cNvSpPr/>
          <p:nvPr/>
        </p:nvSpPr>
        <p:spPr>
          <a:xfrm>
            <a:off x="6416025" y="36856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sp>
        <p:nvSpPr>
          <p:cNvPr id="939" name="Google Shape;939;p36"/>
          <p:cNvSpPr/>
          <p:nvPr/>
        </p:nvSpPr>
        <p:spPr>
          <a:xfrm>
            <a:off x="6283125" y="26898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40" name="Google Shape;940;p36"/>
          <p:cNvCxnSpPr>
            <a:stCxn id="939" idx="6"/>
          </p:cNvCxnSpPr>
          <p:nvPr/>
        </p:nvCxnSpPr>
        <p:spPr>
          <a:xfrm>
            <a:off x="6882525" y="2961925"/>
            <a:ext cx="0" cy="0"/>
          </a:xfrm>
          <a:prstGeom prst="straightConnector1">
            <a:avLst/>
          </a:prstGeom>
          <a:noFill/>
          <a:ln cap="flat" cmpd="sng" w="9525">
            <a:solidFill>
              <a:srgbClr val="424242"/>
            </a:solidFill>
            <a:prstDash val="solid"/>
            <a:round/>
            <a:headEnd len="sm" w="sm" type="none"/>
            <a:tailEnd len="sm" w="sm" type="none"/>
          </a:ln>
        </p:spPr>
      </p:cxnSp>
      <p:sp>
        <p:nvSpPr>
          <p:cNvPr id="941" name="Google Shape;941;p36"/>
          <p:cNvSpPr/>
          <p:nvPr/>
        </p:nvSpPr>
        <p:spPr>
          <a:xfrm>
            <a:off x="6047050" y="3375100"/>
            <a:ext cx="399300" cy="2403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in</a:t>
            </a:r>
            <a:endParaRPr b="1" baseline="30000" i="0" sz="900" u="none" cap="none" strike="noStrike">
              <a:solidFill>
                <a:srgbClr val="000000"/>
              </a:solidFill>
              <a:latin typeface="Arial"/>
              <a:ea typeface="Arial"/>
              <a:cs typeface="Arial"/>
              <a:sym typeface="Arial"/>
            </a:endParaRPr>
          </a:p>
        </p:txBody>
      </p:sp>
      <p:cxnSp>
        <p:nvCxnSpPr>
          <p:cNvPr id="942" name="Google Shape;942;p36"/>
          <p:cNvCxnSpPr>
            <a:stCxn id="941" idx="0"/>
            <a:endCxn id="939" idx="3"/>
          </p:cNvCxnSpPr>
          <p:nvPr/>
        </p:nvCxnSpPr>
        <p:spPr>
          <a:xfrm flipH="1" rot="10800000">
            <a:off x="6246700" y="3154300"/>
            <a:ext cx="124200" cy="220800"/>
          </a:xfrm>
          <a:prstGeom prst="straightConnector1">
            <a:avLst/>
          </a:prstGeom>
          <a:noFill/>
          <a:ln cap="flat" cmpd="sng" w="9525">
            <a:solidFill>
              <a:srgbClr val="424242"/>
            </a:solidFill>
            <a:prstDash val="solid"/>
            <a:round/>
            <a:headEnd len="sm" w="sm" type="none"/>
            <a:tailEnd len="med" w="med" type="triangle"/>
          </a:ln>
        </p:spPr>
      </p:cxnSp>
      <p:cxnSp>
        <p:nvCxnSpPr>
          <p:cNvPr id="943" name="Google Shape;943;p36"/>
          <p:cNvCxnSpPr/>
          <p:nvPr/>
        </p:nvCxnSpPr>
        <p:spPr>
          <a:xfrm>
            <a:off x="6585675" y="2087500"/>
            <a:ext cx="900" cy="259500"/>
          </a:xfrm>
          <a:prstGeom prst="straightConnector1">
            <a:avLst/>
          </a:prstGeom>
          <a:noFill/>
          <a:ln cap="flat" cmpd="sng" w="9525">
            <a:solidFill>
              <a:srgbClr val="424242"/>
            </a:solidFill>
            <a:prstDash val="solid"/>
            <a:round/>
            <a:headEnd len="sm" w="sm" type="none"/>
            <a:tailEnd len="med" w="med" type="triangle"/>
          </a:ln>
        </p:spPr>
      </p:cxnSp>
      <p:sp>
        <p:nvSpPr>
          <p:cNvPr id="944" name="Google Shape;944;p36"/>
          <p:cNvSpPr/>
          <p:nvPr/>
        </p:nvSpPr>
        <p:spPr>
          <a:xfrm>
            <a:off x="6283125" y="16230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45" name="Google Shape;945;p36"/>
          <p:cNvCxnSpPr>
            <a:stCxn id="944" idx="6"/>
          </p:cNvCxnSpPr>
          <p:nvPr/>
        </p:nvCxnSpPr>
        <p:spPr>
          <a:xfrm>
            <a:off x="6882525" y="1895125"/>
            <a:ext cx="0" cy="0"/>
          </a:xfrm>
          <a:prstGeom prst="straightConnector1">
            <a:avLst/>
          </a:prstGeom>
          <a:noFill/>
          <a:ln cap="flat" cmpd="sng" w="9525">
            <a:solidFill>
              <a:srgbClr val="424242"/>
            </a:solidFill>
            <a:prstDash val="solid"/>
            <a:round/>
            <a:headEnd len="sm" w="sm" type="none"/>
            <a:tailEnd len="sm" w="sm" type="none"/>
          </a:ln>
        </p:spPr>
      </p:cxnSp>
      <p:sp>
        <p:nvSpPr>
          <p:cNvPr id="946" name="Google Shape;946;p36"/>
          <p:cNvSpPr/>
          <p:nvPr/>
        </p:nvSpPr>
        <p:spPr>
          <a:xfrm>
            <a:off x="5988350" y="2308300"/>
            <a:ext cx="381900" cy="25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hh</a:t>
            </a:r>
            <a:endParaRPr b="1" baseline="30000" i="0" sz="900" u="none" cap="none" strike="noStrike">
              <a:solidFill>
                <a:srgbClr val="000000"/>
              </a:solidFill>
              <a:latin typeface="Arial"/>
              <a:ea typeface="Arial"/>
              <a:cs typeface="Arial"/>
              <a:sym typeface="Arial"/>
            </a:endParaRPr>
          </a:p>
        </p:txBody>
      </p:sp>
      <p:cxnSp>
        <p:nvCxnSpPr>
          <p:cNvPr id="947" name="Google Shape;947;p36"/>
          <p:cNvCxnSpPr>
            <a:stCxn id="946" idx="0"/>
          </p:cNvCxnSpPr>
          <p:nvPr/>
        </p:nvCxnSpPr>
        <p:spPr>
          <a:xfrm flipH="1" rot="10800000">
            <a:off x="6179300" y="2087500"/>
            <a:ext cx="89100" cy="220800"/>
          </a:xfrm>
          <a:prstGeom prst="straightConnector1">
            <a:avLst/>
          </a:prstGeom>
          <a:noFill/>
          <a:ln cap="flat" cmpd="sng" w="9525">
            <a:solidFill>
              <a:srgbClr val="424242"/>
            </a:solidFill>
            <a:prstDash val="solid"/>
            <a:round/>
            <a:headEnd len="sm" w="sm" type="none"/>
            <a:tailEnd len="med" w="med" type="triangle"/>
          </a:ln>
        </p:spPr>
      </p:cxnSp>
      <p:sp>
        <p:nvSpPr>
          <p:cNvPr id="948" name="Google Shape;948;p36"/>
          <p:cNvSpPr/>
          <p:nvPr/>
        </p:nvSpPr>
        <p:spPr>
          <a:xfrm>
            <a:off x="6474150" y="2333725"/>
            <a:ext cx="202800" cy="189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6"/>
          <p:cNvSpPr txBox="1"/>
          <p:nvPr/>
        </p:nvSpPr>
        <p:spPr>
          <a:xfrm>
            <a:off x="6446350" y="2228425"/>
            <a:ext cx="16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950" name="Google Shape;950;p36"/>
          <p:cNvCxnSpPr>
            <a:endCxn id="939" idx="0"/>
          </p:cNvCxnSpPr>
          <p:nvPr/>
        </p:nvCxnSpPr>
        <p:spPr>
          <a:xfrm>
            <a:off x="6580125" y="2523325"/>
            <a:ext cx="2700" cy="166500"/>
          </a:xfrm>
          <a:prstGeom prst="straightConnector1">
            <a:avLst/>
          </a:prstGeom>
          <a:noFill/>
          <a:ln cap="flat" cmpd="sng" w="9525">
            <a:solidFill>
              <a:srgbClr val="424242"/>
            </a:solidFill>
            <a:prstDash val="solid"/>
            <a:round/>
            <a:headEnd len="sm" w="sm" type="none"/>
            <a:tailEnd len="med" w="med" type="triangle"/>
          </a:ln>
        </p:spPr>
      </p:cxnSp>
      <p:sp>
        <p:nvSpPr>
          <p:cNvPr id="951" name="Google Shape;951;p36"/>
          <p:cNvSpPr/>
          <p:nvPr/>
        </p:nvSpPr>
        <p:spPr>
          <a:xfrm>
            <a:off x="7016550" y="16230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Tanh</a:t>
            </a:r>
            <a:endParaRPr b="0" baseline="30000" i="0" sz="700" u="none" cap="none" strike="noStrike">
              <a:solidFill>
                <a:srgbClr val="000000"/>
              </a:solidFill>
              <a:latin typeface="Arial"/>
              <a:ea typeface="Arial"/>
              <a:cs typeface="Arial"/>
              <a:sym typeface="Arial"/>
            </a:endParaRPr>
          </a:p>
        </p:txBody>
      </p:sp>
      <p:cxnSp>
        <p:nvCxnSpPr>
          <p:cNvPr id="952" name="Google Shape;952;p36"/>
          <p:cNvCxnSpPr>
            <a:stCxn id="951" idx="6"/>
          </p:cNvCxnSpPr>
          <p:nvPr/>
        </p:nvCxnSpPr>
        <p:spPr>
          <a:xfrm>
            <a:off x="7615950" y="1895125"/>
            <a:ext cx="0" cy="0"/>
          </a:xfrm>
          <a:prstGeom prst="straightConnector1">
            <a:avLst/>
          </a:prstGeom>
          <a:noFill/>
          <a:ln cap="flat" cmpd="sng" w="9525">
            <a:solidFill>
              <a:srgbClr val="424242"/>
            </a:solidFill>
            <a:prstDash val="solid"/>
            <a:round/>
            <a:headEnd len="sm" w="sm" type="none"/>
            <a:tailEnd len="sm" w="sm" type="none"/>
          </a:ln>
        </p:spPr>
      </p:cxnSp>
      <p:cxnSp>
        <p:nvCxnSpPr>
          <p:cNvPr id="953" name="Google Shape;953;p36"/>
          <p:cNvCxnSpPr>
            <a:endCxn id="951" idx="2"/>
          </p:cNvCxnSpPr>
          <p:nvPr/>
        </p:nvCxnSpPr>
        <p:spPr>
          <a:xfrm>
            <a:off x="6882450" y="1895125"/>
            <a:ext cx="134100" cy="0"/>
          </a:xfrm>
          <a:prstGeom prst="straightConnector1">
            <a:avLst/>
          </a:prstGeom>
          <a:noFill/>
          <a:ln cap="flat" cmpd="sng" w="9525">
            <a:solidFill>
              <a:schemeClr val="dk2"/>
            </a:solidFill>
            <a:prstDash val="solid"/>
            <a:round/>
            <a:headEnd len="sm" w="sm" type="none"/>
            <a:tailEnd len="med" w="med" type="triangle"/>
          </a:ln>
        </p:spPr>
      </p:cxnSp>
      <p:sp>
        <p:nvSpPr>
          <p:cNvPr id="954" name="Google Shape;954;p36"/>
          <p:cNvSpPr txBox="1"/>
          <p:nvPr/>
        </p:nvSpPr>
        <p:spPr>
          <a:xfrm>
            <a:off x="4720350" y="149981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cxnSp>
        <p:nvCxnSpPr>
          <p:cNvPr id="955" name="Google Shape;955;p36"/>
          <p:cNvCxnSpPr/>
          <p:nvPr/>
        </p:nvCxnSpPr>
        <p:spPr>
          <a:xfrm flipH="1" rot="10800000">
            <a:off x="4769150" y="18924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956" name="Google Shape;956;p36"/>
          <p:cNvSpPr txBox="1"/>
          <p:nvPr/>
        </p:nvSpPr>
        <p:spPr>
          <a:xfrm>
            <a:off x="5244425" y="1693675"/>
            <a:ext cx="68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957" name="Google Shape;957;p36"/>
          <p:cNvCxnSpPr/>
          <p:nvPr/>
        </p:nvCxnSpPr>
        <p:spPr>
          <a:xfrm flipH="1">
            <a:off x="1930300" y="1422600"/>
            <a:ext cx="5156100" cy="12600"/>
          </a:xfrm>
          <a:prstGeom prst="straightConnector1">
            <a:avLst/>
          </a:prstGeom>
          <a:noFill/>
          <a:ln cap="flat" cmpd="sng" w="9525">
            <a:solidFill>
              <a:srgbClr val="DB4437"/>
            </a:solidFill>
            <a:prstDash val="solid"/>
            <a:round/>
            <a:headEnd len="sm" w="sm" type="none"/>
            <a:tailEnd len="med" w="med" type="triangle"/>
          </a:ln>
        </p:spPr>
      </p:cxnSp>
      <p:sp>
        <p:nvSpPr>
          <p:cNvPr id="958" name="Google Shape;958;p36"/>
          <p:cNvSpPr txBox="1"/>
          <p:nvPr/>
        </p:nvSpPr>
        <p:spPr>
          <a:xfrm>
            <a:off x="3656350" y="1097038"/>
            <a:ext cx="170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DB4437"/>
                </a:solidFill>
                <a:latin typeface="Roboto"/>
                <a:ea typeface="Roboto"/>
                <a:cs typeface="Roboto"/>
                <a:sym typeface="Roboto"/>
              </a:rPr>
              <a:t>Gradient backpropagation</a:t>
            </a:r>
            <a:endParaRPr b="0" i="0" sz="1000" u="none" cap="none" strike="noStrike">
              <a:solidFill>
                <a:srgbClr val="DB4437"/>
              </a:solidFill>
              <a:latin typeface="Roboto"/>
              <a:ea typeface="Roboto"/>
              <a:cs typeface="Roboto"/>
              <a:sym typeface="Roboto"/>
            </a:endParaRPr>
          </a:p>
        </p:txBody>
      </p:sp>
      <p:sp>
        <p:nvSpPr>
          <p:cNvPr id="959" name="Google Shape;959;p36"/>
          <p:cNvSpPr txBox="1"/>
          <p:nvPr/>
        </p:nvSpPr>
        <p:spPr>
          <a:xfrm>
            <a:off x="461275" y="776950"/>
            <a:ext cx="801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When using RNNs, we have to backpropagate the gradient through a </a:t>
            </a:r>
            <a:r>
              <a:rPr b="1" i="0" lang="en-GB" sz="1400" u="none" cap="none" strike="noStrike">
                <a:solidFill>
                  <a:srgbClr val="000000"/>
                </a:solidFill>
                <a:latin typeface="Roboto"/>
                <a:ea typeface="Roboto"/>
                <a:cs typeface="Roboto"/>
                <a:sym typeface="Roboto"/>
              </a:rPr>
              <a:t>long temporal</a:t>
            </a:r>
            <a:r>
              <a:rPr b="0" i="0" lang="en-GB" sz="1400" u="none" cap="none" strike="noStrike">
                <a:solidFill>
                  <a:srgbClr val="000000"/>
                </a:solidFill>
                <a:latin typeface="Roboto"/>
                <a:ea typeface="Roboto"/>
                <a:cs typeface="Roboto"/>
                <a:sym typeface="Roboto"/>
              </a:rPr>
              <a:t> chain.</a:t>
            </a:r>
            <a:endParaRPr b="0" i="0" sz="1400" u="none" cap="none" strike="noStrike">
              <a:solidFill>
                <a:srgbClr val="000000"/>
              </a:solidFill>
              <a:latin typeface="Roboto"/>
              <a:ea typeface="Roboto"/>
              <a:cs typeface="Roboto"/>
              <a:sym typeface="Roboto"/>
            </a:endParaRPr>
          </a:p>
        </p:txBody>
      </p:sp>
      <p:sp>
        <p:nvSpPr>
          <p:cNvPr id="960" name="Google Shape;960;p36"/>
          <p:cNvSpPr txBox="1"/>
          <p:nvPr/>
        </p:nvSpPr>
        <p:spPr>
          <a:xfrm>
            <a:off x="461275" y="4129750"/>
            <a:ext cx="8423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As we have seen, this might cause </a:t>
            </a:r>
            <a:r>
              <a:rPr b="1" i="0" lang="en-GB" sz="1400" u="none" cap="none" strike="noStrike">
                <a:solidFill>
                  <a:srgbClr val="000000"/>
                </a:solidFill>
                <a:latin typeface="Roboto"/>
                <a:ea typeface="Roboto"/>
                <a:cs typeface="Roboto"/>
                <a:sym typeface="Roboto"/>
              </a:rPr>
              <a:t>exploding gradients</a:t>
            </a:r>
            <a:r>
              <a:rPr b="0" i="0" lang="en-GB" sz="1400" u="none" cap="none" strike="noStrike">
                <a:solidFill>
                  <a:srgbClr val="000000"/>
                </a:solidFill>
                <a:latin typeface="Roboto"/>
                <a:ea typeface="Roboto"/>
                <a:cs typeface="Roboto"/>
                <a:sym typeface="Roboto"/>
              </a:rPr>
              <a:t> or </a:t>
            </a:r>
            <a:r>
              <a:rPr b="1" i="0" lang="en-GB" sz="1400" u="none" cap="none" strike="noStrike">
                <a:solidFill>
                  <a:srgbClr val="000000"/>
                </a:solidFill>
                <a:latin typeface="Roboto"/>
                <a:ea typeface="Roboto"/>
                <a:cs typeface="Roboto"/>
                <a:sym typeface="Roboto"/>
              </a:rPr>
              <a:t>vanishing gradients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961" name="Google Shape;961;p36"/>
          <p:cNvSpPr txBox="1"/>
          <p:nvPr/>
        </p:nvSpPr>
        <p:spPr>
          <a:xfrm>
            <a:off x="448050" y="4594100"/>
            <a:ext cx="8127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vanishing gradient problem prevents the model to learn </a:t>
            </a:r>
            <a:r>
              <a:rPr b="1" i="0" lang="en-GB" sz="1400" u="none" cap="none" strike="noStrike">
                <a:solidFill>
                  <a:srgbClr val="000000"/>
                </a:solidFill>
                <a:latin typeface="Roboto"/>
                <a:ea typeface="Roboto"/>
                <a:cs typeface="Roboto"/>
                <a:sym typeface="Roboto"/>
              </a:rPr>
              <a:t>long-term dependencies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65" name="Shape 965"/>
        <p:cNvGrpSpPr/>
        <p:nvPr/>
      </p:nvGrpSpPr>
      <p:grpSpPr>
        <a:xfrm>
          <a:off x="0" y="0"/>
          <a:ext cx="0" cy="0"/>
          <a:chOff x="0" y="0"/>
          <a:chExt cx="0" cy="0"/>
        </a:xfrm>
      </p:grpSpPr>
      <p:sp>
        <p:nvSpPr>
          <p:cNvPr id="966" name="Google Shape;966;p3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Vanishing Gradient</a:t>
            </a:r>
            <a:endParaRPr sz="2600"/>
          </a:p>
        </p:txBody>
      </p:sp>
      <p:cxnSp>
        <p:nvCxnSpPr>
          <p:cNvPr id="967" name="Google Shape;967;p37"/>
          <p:cNvCxnSpPr/>
          <p:nvPr/>
        </p:nvCxnSpPr>
        <p:spPr>
          <a:xfrm flipH="1" rot="10800000">
            <a:off x="1627875" y="3386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968" name="Google Shape;968;p37"/>
          <p:cNvSpPr/>
          <p:nvPr/>
        </p:nvSpPr>
        <p:spPr>
          <a:xfrm>
            <a:off x="624825" y="1856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969" name="Google Shape;969;p37"/>
          <p:cNvCxnSpPr/>
          <p:nvPr/>
        </p:nvCxnSpPr>
        <p:spPr>
          <a:xfrm flipH="1" rot="10800000">
            <a:off x="1035350" y="2044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970" name="Google Shape;970;p37"/>
          <p:cNvSpPr/>
          <p:nvPr/>
        </p:nvSpPr>
        <p:spPr>
          <a:xfrm>
            <a:off x="1463025" y="3838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971" name="Google Shape;971;p37"/>
          <p:cNvSpPr txBox="1"/>
          <p:nvPr/>
        </p:nvSpPr>
        <p:spPr>
          <a:xfrm>
            <a:off x="2662950" y="165221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sp>
        <p:nvSpPr>
          <p:cNvPr id="972" name="Google Shape;972;p37"/>
          <p:cNvSpPr/>
          <p:nvPr/>
        </p:nvSpPr>
        <p:spPr>
          <a:xfrm>
            <a:off x="1330125" y="2842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73" name="Google Shape;973;p37"/>
          <p:cNvCxnSpPr>
            <a:stCxn id="972" idx="6"/>
          </p:cNvCxnSpPr>
          <p:nvPr/>
        </p:nvCxnSpPr>
        <p:spPr>
          <a:xfrm>
            <a:off x="1929525" y="3114325"/>
            <a:ext cx="0" cy="0"/>
          </a:xfrm>
          <a:prstGeom prst="straightConnector1">
            <a:avLst/>
          </a:prstGeom>
          <a:noFill/>
          <a:ln cap="flat" cmpd="sng" w="9525">
            <a:solidFill>
              <a:srgbClr val="424242"/>
            </a:solidFill>
            <a:prstDash val="solid"/>
            <a:round/>
            <a:headEnd len="sm" w="sm" type="none"/>
            <a:tailEnd len="sm" w="sm" type="none"/>
          </a:ln>
        </p:spPr>
      </p:cxnSp>
      <p:sp>
        <p:nvSpPr>
          <p:cNvPr id="974" name="Google Shape;974;p37"/>
          <p:cNvSpPr/>
          <p:nvPr/>
        </p:nvSpPr>
        <p:spPr>
          <a:xfrm>
            <a:off x="1094050" y="3527500"/>
            <a:ext cx="399300" cy="2403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in</a:t>
            </a:r>
            <a:endParaRPr b="1" baseline="30000" i="0" sz="900" u="none" cap="none" strike="noStrike">
              <a:solidFill>
                <a:srgbClr val="000000"/>
              </a:solidFill>
              <a:latin typeface="Arial"/>
              <a:ea typeface="Arial"/>
              <a:cs typeface="Arial"/>
              <a:sym typeface="Arial"/>
            </a:endParaRPr>
          </a:p>
        </p:txBody>
      </p:sp>
      <p:cxnSp>
        <p:nvCxnSpPr>
          <p:cNvPr id="975" name="Google Shape;975;p37"/>
          <p:cNvCxnSpPr>
            <a:stCxn id="974" idx="0"/>
            <a:endCxn id="972" idx="3"/>
          </p:cNvCxnSpPr>
          <p:nvPr/>
        </p:nvCxnSpPr>
        <p:spPr>
          <a:xfrm flipH="1" rot="10800000">
            <a:off x="1293700" y="3306700"/>
            <a:ext cx="124200" cy="220800"/>
          </a:xfrm>
          <a:prstGeom prst="straightConnector1">
            <a:avLst/>
          </a:prstGeom>
          <a:noFill/>
          <a:ln cap="flat" cmpd="sng" w="9525">
            <a:solidFill>
              <a:srgbClr val="424242"/>
            </a:solidFill>
            <a:prstDash val="solid"/>
            <a:round/>
            <a:headEnd len="sm" w="sm" type="none"/>
            <a:tailEnd len="med" w="med" type="triangle"/>
          </a:ln>
        </p:spPr>
      </p:cxnSp>
      <p:cxnSp>
        <p:nvCxnSpPr>
          <p:cNvPr id="976" name="Google Shape;976;p37"/>
          <p:cNvCxnSpPr/>
          <p:nvPr/>
        </p:nvCxnSpPr>
        <p:spPr>
          <a:xfrm>
            <a:off x="1632675" y="2239900"/>
            <a:ext cx="900" cy="259500"/>
          </a:xfrm>
          <a:prstGeom prst="straightConnector1">
            <a:avLst/>
          </a:prstGeom>
          <a:noFill/>
          <a:ln cap="flat" cmpd="sng" w="9525">
            <a:solidFill>
              <a:srgbClr val="424242"/>
            </a:solidFill>
            <a:prstDash val="solid"/>
            <a:round/>
            <a:headEnd len="sm" w="sm" type="none"/>
            <a:tailEnd len="med" w="med" type="triangle"/>
          </a:ln>
        </p:spPr>
      </p:cxnSp>
      <p:sp>
        <p:nvSpPr>
          <p:cNvPr id="977" name="Google Shape;977;p37"/>
          <p:cNvSpPr/>
          <p:nvPr/>
        </p:nvSpPr>
        <p:spPr>
          <a:xfrm>
            <a:off x="1330125" y="1775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78" name="Google Shape;978;p37"/>
          <p:cNvCxnSpPr>
            <a:stCxn id="977" idx="6"/>
          </p:cNvCxnSpPr>
          <p:nvPr/>
        </p:nvCxnSpPr>
        <p:spPr>
          <a:xfrm>
            <a:off x="1929525" y="2047525"/>
            <a:ext cx="0" cy="0"/>
          </a:xfrm>
          <a:prstGeom prst="straightConnector1">
            <a:avLst/>
          </a:prstGeom>
          <a:noFill/>
          <a:ln cap="flat" cmpd="sng" w="9525">
            <a:solidFill>
              <a:srgbClr val="424242"/>
            </a:solidFill>
            <a:prstDash val="solid"/>
            <a:round/>
            <a:headEnd len="sm" w="sm" type="none"/>
            <a:tailEnd len="sm" w="sm" type="none"/>
          </a:ln>
        </p:spPr>
      </p:cxnSp>
      <p:sp>
        <p:nvSpPr>
          <p:cNvPr id="979" name="Google Shape;979;p37"/>
          <p:cNvSpPr/>
          <p:nvPr/>
        </p:nvSpPr>
        <p:spPr>
          <a:xfrm>
            <a:off x="1035350" y="2460700"/>
            <a:ext cx="381900" cy="25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hh</a:t>
            </a:r>
            <a:endParaRPr b="1" baseline="30000" i="0" sz="900" u="none" cap="none" strike="noStrike">
              <a:solidFill>
                <a:srgbClr val="000000"/>
              </a:solidFill>
              <a:latin typeface="Arial"/>
              <a:ea typeface="Arial"/>
              <a:cs typeface="Arial"/>
              <a:sym typeface="Arial"/>
            </a:endParaRPr>
          </a:p>
        </p:txBody>
      </p:sp>
      <p:cxnSp>
        <p:nvCxnSpPr>
          <p:cNvPr id="980" name="Google Shape;980;p37"/>
          <p:cNvCxnSpPr>
            <a:stCxn id="979" idx="0"/>
          </p:cNvCxnSpPr>
          <p:nvPr/>
        </p:nvCxnSpPr>
        <p:spPr>
          <a:xfrm flipH="1" rot="10800000">
            <a:off x="1226300" y="2239900"/>
            <a:ext cx="89100" cy="220800"/>
          </a:xfrm>
          <a:prstGeom prst="straightConnector1">
            <a:avLst/>
          </a:prstGeom>
          <a:noFill/>
          <a:ln cap="flat" cmpd="sng" w="9525">
            <a:solidFill>
              <a:srgbClr val="424242"/>
            </a:solidFill>
            <a:prstDash val="solid"/>
            <a:round/>
            <a:headEnd len="sm" w="sm" type="none"/>
            <a:tailEnd len="med" w="med" type="triangle"/>
          </a:ln>
        </p:spPr>
      </p:cxnSp>
      <p:sp>
        <p:nvSpPr>
          <p:cNvPr id="981" name="Google Shape;981;p37"/>
          <p:cNvSpPr/>
          <p:nvPr/>
        </p:nvSpPr>
        <p:spPr>
          <a:xfrm>
            <a:off x="1521150" y="2486125"/>
            <a:ext cx="202800" cy="189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7"/>
          <p:cNvSpPr txBox="1"/>
          <p:nvPr/>
        </p:nvSpPr>
        <p:spPr>
          <a:xfrm>
            <a:off x="1493350" y="2380825"/>
            <a:ext cx="16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983" name="Google Shape;983;p37"/>
          <p:cNvCxnSpPr>
            <a:endCxn id="972" idx="0"/>
          </p:cNvCxnSpPr>
          <p:nvPr/>
        </p:nvCxnSpPr>
        <p:spPr>
          <a:xfrm>
            <a:off x="1627125" y="2675725"/>
            <a:ext cx="2700" cy="166500"/>
          </a:xfrm>
          <a:prstGeom prst="straightConnector1">
            <a:avLst/>
          </a:prstGeom>
          <a:noFill/>
          <a:ln cap="flat" cmpd="sng" w="9525">
            <a:solidFill>
              <a:srgbClr val="424242"/>
            </a:solidFill>
            <a:prstDash val="solid"/>
            <a:round/>
            <a:headEnd len="sm" w="sm" type="none"/>
            <a:tailEnd len="med" w="med" type="triangle"/>
          </a:ln>
        </p:spPr>
      </p:cxnSp>
      <p:sp>
        <p:nvSpPr>
          <p:cNvPr id="984" name="Google Shape;984;p37"/>
          <p:cNvSpPr/>
          <p:nvPr/>
        </p:nvSpPr>
        <p:spPr>
          <a:xfrm>
            <a:off x="2063550" y="1775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Tanh </a:t>
            </a:r>
            <a:endParaRPr b="0" baseline="30000" i="0" sz="700" u="none" cap="none" strike="noStrike">
              <a:solidFill>
                <a:srgbClr val="000000"/>
              </a:solidFill>
              <a:latin typeface="Arial"/>
              <a:ea typeface="Arial"/>
              <a:cs typeface="Arial"/>
              <a:sym typeface="Arial"/>
            </a:endParaRPr>
          </a:p>
        </p:txBody>
      </p:sp>
      <p:cxnSp>
        <p:nvCxnSpPr>
          <p:cNvPr id="985" name="Google Shape;985;p37"/>
          <p:cNvCxnSpPr>
            <a:stCxn id="984" idx="6"/>
          </p:cNvCxnSpPr>
          <p:nvPr/>
        </p:nvCxnSpPr>
        <p:spPr>
          <a:xfrm>
            <a:off x="2662950" y="2047525"/>
            <a:ext cx="0" cy="0"/>
          </a:xfrm>
          <a:prstGeom prst="straightConnector1">
            <a:avLst/>
          </a:prstGeom>
          <a:noFill/>
          <a:ln cap="flat" cmpd="sng" w="9525">
            <a:solidFill>
              <a:srgbClr val="424242"/>
            </a:solidFill>
            <a:prstDash val="solid"/>
            <a:round/>
            <a:headEnd len="sm" w="sm" type="none"/>
            <a:tailEnd len="sm" w="sm" type="none"/>
          </a:ln>
        </p:spPr>
      </p:cxnSp>
      <p:cxnSp>
        <p:nvCxnSpPr>
          <p:cNvPr id="986" name="Google Shape;986;p37"/>
          <p:cNvCxnSpPr>
            <a:endCxn id="984" idx="2"/>
          </p:cNvCxnSpPr>
          <p:nvPr/>
        </p:nvCxnSpPr>
        <p:spPr>
          <a:xfrm>
            <a:off x="1929450" y="2047525"/>
            <a:ext cx="134100" cy="0"/>
          </a:xfrm>
          <a:prstGeom prst="straightConnector1">
            <a:avLst/>
          </a:prstGeom>
          <a:noFill/>
          <a:ln cap="flat" cmpd="sng" w="9525">
            <a:solidFill>
              <a:schemeClr val="dk2"/>
            </a:solidFill>
            <a:prstDash val="solid"/>
            <a:round/>
            <a:headEnd len="sm" w="sm" type="none"/>
            <a:tailEnd len="med" w="med" type="triangle"/>
          </a:ln>
        </p:spPr>
      </p:cxnSp>
      <p:cxnSp>
        <p:nvCxnSpPr>
          <p:cNvPr id="987" name="Google Shape;987;p37"/>
          <p:cNvCxnSpPr/>
          <p:nvPr/>
        </p:nvCxnSpPr>
        <p:spPr>
          <a:xfrm flipH="1" rot="10800000">
            <a:off x="3304275" y="33864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988" name="Google Shape;988;p37"/>
          <p:cNvCxnSpPr/>
          <p:nvPr/>
        </p:nvCxnSpPr>
        <p:spPr>
          <a:xfrm flipH="1" rot="10800000">
            <a:off x="2711750" y="2044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989" name="Google Shape;989;p37"/>
          <p:cNvSpPr/>
          <p:nvPr/>
        </p:nvSpPr>
        <p:spPr>
          <a:xfrm>
            <a:off x="3139425" y="3838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990" name="Google Shape;990;p37"/>
          <p:cNvSpPr/>
          <p:nvPr/>
        </p:nvSpPr>
        <p:spPr>
          <a:xfrm>
            <a:off x="3006525" y="2842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91" name="Google Shape;991;p37"/>
          <p:cNvCxnSpPr>
            <a:stCxn id="990" idx="6"/>
          </p:cNvCxnSpPr>
          <p:nvPr/>
        </p:nvCxnSpPr>
        <p:spPr>
          <a:xfrm>
            <a:off x="3605925" y="3114325"/>
            <a:ext cx="0" cy="0"/>
          </a:xfrm>
          <a:prstGeom prst="straightConnector1">
            <a:avLst/>
          </a:prstGeom>
          <a:noFill/>
          <a:ln cap="flat" cmpd="sng" w="9525">
            <a:solidFill>
              <a:srgbClr val="424242"/>
            </a:solidFill>
            <a:prstDash val="solid"/>
            <a:round/>
            <a:headEnd len="sm" w="sm" type="none"/>
            <a:tailEnd len="sm" w="sm" type="none"/>
          </a:ln>
        </p:spPr>
      </p:cxnSp>
      <p:sp>
        <p:nvSpPr>
          <p:cNvPr id="992" name="Google Shape;992;p37"/>
          <p:cNvSpPr/>
          <p:nvPr/>
        </p:nvSpPr>
        <p:spPr>
          <a:xfrm>
            <a:off x="2770450" y="3527500"/>
            <a:ext cx="399300" cy="2403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in</a:t>
            </a:r>
            <a:endParaRPr b="1" baseline="30000" i="0" sz="900" u="none" cap="none" strike="noStrike">
              <a:solidFill>
                <a:srgbClr val="000000"/>
              </a:solidFill>
              <a:latin typeface="Arial"/>
              <a:ea typeface="Arial"/>
              <a:cs typeface="Arial"/>
              <a:sym typeface="Arial"/>
            </a:endParaRPr>
          </a:p>
        </p:txBody>
      </p:sp>
      <p:cxnSp>
        <p:nvCxnSpPr>
          <p:cNvPr id="993" name="Google Shape;993;p37"/>
          <p:cNvCxnSpPr>
            <a:stCxn id="992" idx="0"/>
            <a:endCxn id="990" idx="3"/>
          </p:cNvCxnSpPr>
          <p:nvPr/>
        </p:nvCxnSpPr>
        <p:spPr>
          <a:xfrm flipH="1" rot="10800000">
            <a:off x="2970100" y="3306700"/>
            <a:ext cx="124200" cy="220800"/>
          </a:xfrm>
          <a:prstGeom prst="straightConnector1">
            <a:avLst/>
          </a:prstGeom>
          <a:noFill/>
          <a:ln cap="flat" cmpd="sng" w="9525">
            <a:solidFill>
              <a:srgbClr val="424242"/>
            </a:solidFill>
            <a:prstDash val="solid"/>
            <a:round/>
            <a:headEnd len="sm" w="sm" type="none"/>
            <a:tailEnd len="med" w="med" type="triangle"/>
          </a:ln>
        </p:spPr>
      </p:cxnSp>
      <p:cxnSp>
        <p:nvCxnSpPr>
          <p:cNvPr id="994" name="Google Shape;994;p37"/>
          <p:cNvCxnSpPr/>
          <p:nvPr/>
        </p:nvCxnSpPr>
        <p:spPr>
          <a:xfrm>
            <a:off x="3309075" y="2239900"/>
            <a:ext cx="900" cy="259500"/>
          </a:xfrm>
          <a:prstGeom prst="straightConnector1">
            <a:avLst/>
          </a:prstGeom>
          <a:noFill/>
          <a:ln cap="flat" cmpd="sng" w="9525">
            <a:solidFill>
              <a:srgbClr val="424242"/>
            </a:solidFill>
            <a:prstDash val="solid"/>
            <a:round/>
            <a:headEnd len="sm" w="sm" type="none"/>
            <a:tailEnd len="med" w="med" type="triangle"/>
          </a:ln>
        </p:spPr>
      </p:cxnSp>
      <p:sp>
        <p:nvSpPr>
          <p:cNvPr id="995" name="Google Shape;995;p37"/>
          <p:cNvSpPr/>
          <p:nvPr/>
        </p:nvSpPr>
        <p:spPr>
          <a:xfrm>
            <a:off x="3006525" y="1775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996" name="Google Shape;996;p37"/>
          <p:cNvCxnSpPr>
            <a:stCxn id="995" idx="6"/>
          </p:cNvCxnSpPr>
          <p:nvPr/>
        </p:nvCxnSpPr>
        <p:spPr>
          <a:xfrm>
            <a:off x="3605925" y="2047525"/>
            <a:ext cx="0" cy="0"/>
          </a:xfrm>
          <a:prstGeom prst="straightConnector1">
            <a:avLst/>
          </a:prstGeom>
          <a:noFill/>
          <a:ln cap="flat" cmpd="sng" w="9525">
            <a:solidFill>
              <a:srgbClr val="424242"/>
            </a:solidFill>
            <a:prstDash val="solid"/>
            <a:round/>
            <a:headEnd len="sm" w="sm" type="none"/>
            <a:tailEnd len="sm" w="sm" type="none"/>
          </a:ln>
        </p:spPr>
      </p:cxnSp>
      <p:sp>
        <p:nvSpPr>
          <p:cNvPr id="997" name="Google Shape;997;p37"/>
          <p:cNvSpPr/>
          <p:nvPr/>
        </p:nvSpPr>
        <p:spPr>
          <a:xfrm>
            <a:off x="2711750" y="2460700"/>
            <a:ext cx="381900" cy="25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hh</a:t>
            </a:r>
            <a:endParaRPr b="1" baseline="30000" i="0" sz="900" u="none" cap="none" strike="noStrike">
              <a:solidFill>
                <a:srgbClr val="000000"/>
              </a:solidFill>
              <a:latin typeface="Arial"/>
              <a:ea typeface="Arial"/>
              <a:cs typeface="Arial"/>
              <a:sym typeface="Arial"/>
            </a:endParaRPr>
          </a:p>
        </p:txBody>
      </p:sp>
      <p:cxnSp>
        <p:nvCxnSpPr>
          <p:cNvPr id="998" name="Google Shape;998;p37"/>
          <p:cNvCxnSpPr>
            <a:stCxn id="997" idx="0"/>
          </p:cNvCxnSpPr>
          <p:nvPr/>
        </p:nvCxnSpPr>
        <p:spPr>
          <a:xfrm flipH="1" rot="10800000">
            <a:off x="2902700" y="2239900"/>
            <a:ext cx="89100" cy="220800"/>
          </a:xfrm>
          <a:prstGeom prst="straightConnector1">
            <a:avLst/>
          </a:prstGeom>
          <a:noFill/>
          <a:ln cap="flat" cmpd="sng" w="9525">
            <a:solidFill>
              <a:srgbClr val="424242"/>
            </a:solidFill>
            <a:prstDash val="solid"/>
            <a:round/>
            <a:headEnd len="sm" w="sm" type="none"/>
            <a:tailEnd len="med" w="med" type="triangle"/>
          </a:ln>
        </p:spPr>
      </p:cxnSp>
      <p:sp>
        <p:nvSpPr>
          <p:cNvPr id="999" name="Google Shape;999;p37"/>
          <p:cNvSpPr/>
          <p:nvPr/>
        </p:nvSpPr>
        <p:spPr>
          <a:xfrm>
            <a:off x="3197550" y="2486125"/>
            <a:ext cx="202800" cy="189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7"/>
          <p:cNvSpPr txBox="1"/>
          <p:nvPr/>
        </p:nvSpPr>
        <p:spPr>
          <a:xfrm>
            <a:off x="3169750" y="2380825"/>
            <a:ext cx="16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001" name="Google Shape;1001;p37"/>
          <p:cNvCxnSpPr>
            <a:endCxn id="990" idx="0"/>
          </p:cNvCxnSpPr>
          <p:nvPr/>
        </p:nvCxnSpPr>
        <p:spPr>
          <a:xfrm>
            <a:off x="3303525" y="2675725"/>
            <a:ext cx="2700" cy="166500"/>
          </a:xfrm>
          <a:prstGeom prst="straightConnector1">
            <a:avLst/>
          </a:prstGeom>
          <a:noFill/>
          <a:ln cap="flat" cmpd="sng" w="9525">
            <a:solidFill>
              <a:srgbClr val="424242"/>
            </a:solidFill>
            <a:prstDash val="solid"/>
            <a:round/>
            <a:headEnd len="sm" w="sm" type="none"/>
            <a:tailEnd len="med" w="med" type="triangle"/>
          </a:ln>
        </p:spPr>
      </p:cxnSp>
      <p:sp>
        <p:nvSpPr>
          <p:cNvPr id="1002" name="Google Shape;1002;p37"/>
          <p:cNvSpPr/>
          <p:nvPr/>
        </p:nvSpPr>
        <p:spPr>
          <a:xfrm>
            <a:off x="3739950" y="1775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Tanh</a:t>
            </a:r>
            <a:endParaRPr b="0" baseline="30000" i="0" sz="700" u="none" cap="none" strike="noStrike">
              <a:solidFill>
                <a:srgbClr val="000000"/>
              </a:solidFill>
              <a:latin typeface="Arial"/>
              <a:ea typeface="Arial"/>
              <a:cs typeface="Arial"/>
              <a:sym typeface="Arial"/>
            </a:endParaRPr>
          </a:p>
        </p:txBody>
      </p:sp>
      <p:cxnSp>
        <p:nvCxnSpPr>
          <p:cNvPr id="1003" name="Google Shape;1003;p37"/>
          <p:cNvCxnSpPr>
            <a:stCxn id="1002" idx="6"/>
          </p:cNvCxnSpPr>
          <p:nvPr/>
        </p:nvCxnSpPr>
        <p:spPr>
          <a:xfrm>
            <a:off x="4339350" y="2047525"/>
            <a:ext cx="0" cy="0"/>
          </a:xfrm>
          <a:prstGeom prst="straightConnector1">
            <a:avLst/>
          </a:prstGeom>
          <a:noFill/>
          <a:ln cap="flat" cmpd="sng" w="9525">
            <a:solidFill>
              <a:srgbClr val="424242"/>
            </a:solidFill>
            <a:prstDash val="solid"/>
            <a:round/>
            <a:headEnd len="sm" w="sm" type="none"/>
            <a:tailEnd len="sm" w="sm" type="none"/>
          </a:ln>
        </p:spPr>
      </p:cxnSp>
      <p:cxnSp>
        <p:nvCxnSpPr>
          <p:cNvPr id="1004" name="Google Shape;1004;p37"/>
          <p:cNvCxnSpPr>
            <a:endCxn id="1002" idx="2"/>
          </p:cNvCxnSpPr>
          <p:nvPr/>
        </p:nvCxnSpPr>
        <p:spPr>
          <a:xfrm>
            <a:off x="3605850" y="2047525"/>
            <a:ext cx="134100" cy="0"/>
          </a:xfrm>
          <a:prstGeom prst="straightConnector1">
            <a:avLst/>
          </a:prstGeom>
          <a:noFill/>
          <a:ln cap="flat" cmpd="sng" w="9525">
            <a:solidFill>
              <a:schemeClr val="dk2"/>
            </a:solidFill>
            <a:prstDash val="solid"/>
            <a:round/>
            <a:headEnd len="sm" w="sm" type="none"/>
            <a:tailEnd len="med" w="med" type="triangle"/>
          </a:ln>
        </p:spPr>
      </p:cxnSp>
      <p:sp>
        <p:nvSpPr>
          <p:cNvPr id="1005" name="Google Shape;1005;p37"/>
          <p:cNvSpPr txBox="1"/>
          <p:nvPr/>
        </p:nvSpPr>
        <p:spPr>
          <a:xfrm>
            <a:off x="5558550" y="165221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cxnSp>
        <p:nvCxnSpPr>
          <p:cNvPr id="1006" name="Google Shape;1006;p37"/>
          <p:cNvCxnSpPr/>
          <p:nvPr/>
        </p:nvCxnSpPr>
        <p:spPr>
          <a:xfrm flipH="1" rot="10800000">
            <a:off x="6199875" y="33864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1007" name="Google Shape;1007;p37"/>
          <p:cNvCxnSpPr/>
          <p:nvPr/>
        </p:nvCxnSpPr>
        <p:spPr>
          <a:xfrm flipH="1" rot="10800000">
            <a:off x="5607350" y="2044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1008" name="Google Shape;1008;p37"/>
          <p:cNvSpPr/>
          <p:nvPr/>
        </p:nvSpPr>
        <p:spPr>
          <a:xfrm>
            <a:off x="6035025" y="3838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sp>
        <p:nvSpPr>
          <p:cNvPr id="1009" name="Google Shape;1009;p37"/>
          <p:cNvSpPr/>
          <p:nvPr/>
        </p:nvSpPr>
        <p:spPr>
          <a:xfrm>
            <a:off x="5902125" y="2842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1010" name="Google Shape;1010;p37"/>
          <p:cNvCxnSpPr>
            <a:stCxn id="1009" idx="6"/>
          </p:cNvCxnSpPr>
          <p:nvPr/>
        </p:nvCxnSpPr>
        <p:spPr>
          <a:xfrm>
            <a:off x="6501525" y="3114325"/>
            <a:ext cx="0" cy="0"/>
          </a:xfrm>
          <a:prstGeom prst="straightConnector1">
            <a:avLst/>
          </a:prstGeom>
          <a:noFill/>
          <a:ln cap="flat" cmpd="sng" w="9525">
            <a:solidFill>
              <a:srgbClr val="424242"/>
            </a:solidFill>
            <a:prstDash val="solid"/>
            <a:round/>
            <a:headEnd len="sm" w="sm" type="none"/>
            <a:tailEnd len="sm" w="sm" type="none"/>
          </a:ln>
        </p:spPr>
      </p:cxnSp>
      <p:sp>
        <p:nvSpPr>
          <p:cNvPr id="1011" name="Google Shape;1011;p37"/>
          <p:cNvSpPr/>
          <p:nvPr/>
        </p:nvSpPr>
        <p:spPr>
          <a:xfrm>
            <a:off x="5666050" y="3527500"/>
            <a:ext cx="399300" cy="2403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in</a:t>
            </a:r>
            <a:endParaRPr b="1" baseline="30000" i="0" sz="900" u="none" cap="none" strike="noStrike">
              <a:solidFill>
                <a:srgbClr val="000000"/>
              </a:solidFill>
              <a:latin typeface="Arial"/>
              <a:ea typeface="Arial"/>
              <a:cs typeface="Arial"/>
              <a:sym typeface="Arial"/>
            </a:endParaRPr>
          </a:p>
        </p:txBody>
      </p:sp>
      <p:cxnSp>
        <p:nvCxnSpPr>
          <p:cNvPr id="1012" name="Google Shape;1012;p37"/>
          <p:cNvCxnSpPr>
            <a:stCxn id="1011" idx="0"/>
            <a:endCxn id="1009" idx="3"/>
          </p:cNvCxnSpPr>
          <p:nvPr/>
        </p:nvCxnSpPr>
        <p:spPr>
          <a:xfrm flipH="1" rot="10800000">
            <a:off x="5865700" y="3306700"/>
            <a:ext cx="124200" cy="220800"/>
          </a:xfrm>
          <a:prstGeom prst="straightConnector1">
            <a:avLst/>
          </a:prstGeom>
          <a:noFill/>
          <a:ln cap="flat" cmpd="sng" w="9525">
            <a:solidFill>
              <a:srgbClr val="424242"/>
            </a:solidFill>
            <a:prstDash val="solid"/>
            <a:round/>
            <a:headEnd len="sm" w="sm" type="none"/>
            <a:tailEnd len="med" w="med" type="triangle"/>
          </a:ln>
        </p:spPr>
      </p:cxnSp>
      <p:cxnSp>
        <p:nvCxnSpPr>
          <p:cNvPr id="1013" name="Google Shape;1013;p37"/>
          <p:cNvCxnSpPr/>
          <p:nvPr/>
        </p:nvCxnSpPr>
        <p:spPr>
          <a:xfrm>
            <a:off x="6204675" y="2239900"/>
            <a:ext cx="900" cy="259500"/>
          </a:xfrm>
          <a:prstGeom prst="straightConnector1">
            <a:avLst/>
          </a:prstGeom>
          <a:noFill/>
          <a:ln cap="flat" cmpd="sng" w="9525">
            <a:solidFill>
              <a:srgbClr val="424242"/>
            </a:solidFill>
            <a:prstDash val="solid"/>
            <a:round/>
            <a:headEnd len="sm" w="sm" type="none"/>
            <a:tailEnd len="med" w="med" type="triangle"/>
          </a:ln>
        </p:spPr>
      </p:cxnSp>
      <p:sp>
        <p:nvSpPr>
          <p:cNvPr id="1014" name="Google Shape;1014;p37"/>
          <p:cNvSpPr/>
          <p:nvPr/>
        </p:nvSpPr>
        <p:spPr>
          <a:xfrm>
            <a:off x="5902125" y="1775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1015" name="Google Shape;1015;p37"/>
          <p:cNvCxnSpPr>
            <a:stCxn id="1014" idx="6"/>
          </p:cNvCxnSpPr>
          <p:nvPr/>
        </p:nvCxnSpPr>
        <p:spPr>
          <a:xfrm>
            <a:off x="6501525" y="2047525"/>
            <a:ext cx="0" cy="0"/>
          </a:xfrm>
          <a:prstGeom prst="straightConnector1">
            <a:avLst/>
          </a:prstGeom>
          <a:noFill/>
          <a:ln cap="flat" cmpd="sng" w="9525">
            <a:solidFill>
              <a:srgbClr val="424242"/>
            </a:solidFill>
            <a:prstDash val="solid"/>
            <a:round/>
            <a:headEnd len="sm" w="sm" type="none"/>
            <a:tailEnd len="sm" w="sm" type="none"/>
          </a:ln>
        </p:spPr>
      </p:cxnSp>
      <p:sp>
        <p:nvSpPr>
          <p:cNvPr id="1016" name="Google Shape;1016;p37"/>
          <p:cNvSpPr/>
          <p:nvPr/>
        </p:nvSpPr>
        <p:spPr>
          <a:xfrm>
            <a:off x="5607350" y="2460700"/>
            <a:ext cx="381900" cy="25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hh</a:t>
            </a:r>
            <a:endParaRPr b="1" baseline="30000" i="0" sz="900" u="none" cap="none" strike="noStrike">
              <a:solidFill>
                <a:srgbClr val="000000"/>
              </a:solidFill>
              <a:latin typeface="Arial"/>
              <a:ea typeface="Arial"/>
              <a:cs typeface="Arial"/>
              <a:sym typeface="Arial"/>
            </a:endParaRPr>
          </a:p>
        </p:txBody>
      </p:sp>
      <p:cxnSp>
        <p:nvCxnSpPr>
          <p:cNvPr id="1017" name="Google Shape;1017;p37"/>
          <p:cNvCxnSpPr>
            <a:stCxn id="1016" idx="0"/>
          </p:cNvCxnSpPr>
          <p:nvPr/>
        </p:nvCxnSpPr>
        <p:spPr>
          <a:xfrm flipH="1" rot="10800000">
            <a:off x="5798300" y="2239900"/>
            <a:ext cx="89100" cy="220800"/>
          </a:xfrm>
          <a:prstGeom prst="straightConnector1">
            <a:avLst/>
          </a:prstGeom>
          <a:noFill/>
          <a:ln cap="flat" cmpd="sng" w="9525">
            <a:solidFill>
              <a:srgbClr val="424242"/>
            </a:solidFill>
            <a:prstDash val="solid"/>
            <a:round/>
            <a:headEnd len="sm" w="sm" type="none"/>
            <a:tailEnd len="med" w="med" type="triangle"/>
          </a:ln>
        </p:spPr>
      </p:cxnSp>
      <p:sp>
        <p:nvSpPr>
          <p:cNvPr id="1018" name="Google Shape;1018;p37"/>
          <p:cNvSpPr/>
          <p:nvPr/>
        </p:nvSpPr>
        <p:spPr>
          <a:xfrm>
            <a:off x="6093150" y="2486125"/>
            <a:ext cx="202800" cy="189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7"/>
          <p:cNvSpPr txBox="1"/>
          <p:nvPr/>
        </p:nvSpPr>
        <p:spPr>
          <a:xfrm>
            <a:off x="6065350" y="2380825"/>
            <a:ext cx="16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020" name="Google Shape;1020;p37"/>
          <p:cNvCxnSpPr>
            <a:endCxn id="1009" idx="0"/>
          </p:cNvCxnSpPr>
          <p:nvPr/>
        </p:nvCxnSpPr>
        <p:spPr>
          <a:xfrm>
            <a:off x="6199125" y="2675725"/>
            <a:ext cx="2700" cy="166500"/>
          </a:xfrm>
          <a:prstGeom prst="straightConnector1">
            <a:avLst/>
          </a:prstGeom>
          <a:noFill/>
          <a:ln cap="flat" cmpd="sng" w="9525">
            <a:solidFill>
              <a:srgbClr val="424242"/>
            </a:solidFill>
            <a:prstDash val="solid"/>
            <a:round/>
            <a:headEnd len="sm" w="sm" type="none"/>
            <a:tailEnd len="med" w="med" type="triangle"/>
          </a:ln>
        </p:spPr>
      </p:cxnSp>
      <p:sp>
        <p:nvSpPr>
          <p:cNvPr id="1021" name="Google Shape;1021;p37"/>
          <p:cNvSpPr/>
          <p:nvPr/>
        </p:nvSpPr>
        <p:spPr>
          <a:xfrm>
            <a:off x="6635550" y="17754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Tanh</a:t>
            </a:r>
            <a:endParaRPr b="0" baseline="30000" i="0" sz="700" u="none" cap="none" strike="noStrike">
              <a:solidFill>
                <a:srgbClr val="000000"/>
              </a:solidFill>
              <a:latin typeface="Arial"/>
              <a:ea typeface="Arial"/>
              <a:cs typeface="Arial"/>
              <a:sym typeface="Arial"/>
            </a:endParaRPr>
          </a:p>
        </p:txBody>
      </p:sp>
      <p:cxnSp>
        <p:nvCxnSpPr>
          <p:cNvPr id="1022" name="Google Shape;1022;p37"/>
          <p:cNvCxnSpPr>
            <a:stCxn id="1021" idx="6"/>
          </p:cNvCxnSpPr>
          <p:nvPr/>
        </p:nvCxnSpPr>
        <p:spPr>
          <a:xfrm>
            <a:off x="7234950" y="2047525"/>
            <a:ext cx="0" cy="0"/>
          </a:xfrm>
          <a:prstGeom prst="straightConnector1">
            <a:avLst/>
          </a:prstGeom>
          <a:noFill/>
          <a:ln cap="flat" cmpd="sng" w="9525">
            <a:solidFill>
              <a:srgbClr val="424242"/>
            </a:solidFill>
            <a:prstDash val="solid"/>
            <a:round/>
            <a:headEnd len="sm" w="sm" type="none"/>
            <a:tailEnd len="sm" w="sm" type="none"/>
          </a:ln>
        </p:spPr>
      </p:cxnSp>
      <p:cxnSp>
        <p:nvCxnSpPr>
          <p:cNvPr id="1023" name="Google Shape;1023;p37"/>
          <p:cNvCxnSpPr>
            <a:endCxn id="1021" idx="2"/>
          </p:cNvCxnSpPr>
          <p:nvPr/>
        </p:nvCxnSpPr>
        <p:spPr>
          <a:xfrm>
            <a:off x="6501450" y="2047525"/>
            <a:ext cx="134100" cy="0"/>
          </a:xfrm>
          <a:prstGeom prst="straightConnector1">
            <a:avLst/>
          </a:prstGeom>
          <a:noFill/>
          <a:ln cap="flat" cmpd="sng" w="9525">
            <a:solidFill>
              <a:schemeClr val="dk2"/>
            </a:solidFill>
            <a:prstDash val="solid"/>
            <a:round/>
            <a:headEnd len="sm" w="sm" type="none"/>
            <a:tailEnd len="med" w="med" type="triangle"/>
          </a:ln>
        </p:spPr>
      </p:cxnSp>
      <p:sp>
        <p:nvSpPr>
          <p:cNvPr id="1024" name="Google Shape;1024;p37"/>
          <p:cNvSpPr txBox="1"/>
          <p:nvPr/>
        </p:nvSpPr>
        <p:spPr>
          <a:xfrm>
            <a:off x="4339350" y="165221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cxnSp>
        <p:nvCxnSpPr>
          <p:cNvPr id="1025" name="Google Shape;1025;p37"/>
          <p:cNvCxnSpPr/>
          <p:nvPr/>
        </p:nvCxnSpPr>
        <p:spPr>
          <a:xfrm flipH="1" rot="10800000">
            <a:off x="4388150" y="20448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1026" name="Google Shape;1026;p37"/>
          <p:cNvSpPr txBox="1"/>
          <p:nvPr/>
        </p:nvSpPr>
        <p:spPr>
          <a:xfrm>
            <a:off x="4863425" y="1846075"/>
            <a:ext cx="68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27" name="Google Shape;1027;p37"/>
          <p:cNvSpPr txBox="1"/>
          <p:nvPr/>
        </p:nvSpPr>
        <p:spPr>
          <a:xfrm>
            <a:off x="461275" y="776950"/>
            <a:ext cx="8594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As we have seen in the previous lecture,  we can add </a:t>
            </a:r>
            <a:r>
              <a:rPr b="1" i="0" lang="en-GB" sz="1400" u="none" cap="none" strike="noStrike">
                <a:solidFill>
                  <a:srgbClr val="000000"/>
                </a:solidFill>
                <a:latin typeface="Roboto"/>
                <a:ea typeface="Roboto"/>
                <a:cs typeface="Roboto"/>
                <a:sym typeface="Roboto"/>
              </a:rPr>
              <a:t>shortcuts</a:t>
            </a:r>
            <a:r>
              <a:rPr b="0" i="0" lang="en-GB" sz="1400" u="none" cap="none" strike="noStrike">
                <a:solidFill>
                  <a:srgbClr val="000000"/>
                </a:solidFill>
                <a:latin typeface="Roboto"/>
                <a:ea typeface="Roboto"/>
                <a:cs typeface="Roboto"/>
                <a:sym typeface="Roboto"/>
              </a:rPr>
              <a:t> in the architecture to fight vanishing gradients.</a:t>
            </a:r>
            <a:endParaRPr b="0" i="0" sz="1400" u="none" cap="none" strike="noStrike">
              <a:solidFill>
                <a:srgbClr val="000000"/>
              </a:solidFill>
              <a:latin typeface="Roboto"/>
              <a:ea typeface="Roboto"/>
              <a:cs typeface="Roboto"/>
              <a:sym typeface="Roboto"/>
            </a:endParaRPr>
          </a:p>
        </p:txBody>
      </p:sp>
      <p:sp>
        <p:nvSpPr>
          <p:cNvPr id="1028" name="Google Shape;1028;p37"/>
          <p:cNvSpPr txBox="1"/>
          <p:nvPr/>
        </p:nvSpPr>
        <p:spPr>
          <a:xfrm>
            <a:off x="392325" y="4439550"/>
            <a:ext cx="5509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this case, we can consider shortcuts across </a:t>
            </a:r>
            <a:r>
              <a:rPr b="1" i="0" lang="en-GB" sz="1400" u="none" cap="none" strike="noStrike">
                <a:solidFill>
                  <a:srgbClr val="000000"/>
                </a:solidFill>
                <a:latin typeface="Roboto"/>
                <a:ea typeface="Roboto"/>
                <a:cs typeface="Roboto"/>
                <a:sym typeface="Roboto"/>
              </a:rPr>
              <a:t>time steps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29" name="Google Shape;1029;p37"/>
          <p:cNvSpPr/>
          <p:nvPr/>
        </p:nvSpPr>
        <p:spPr>
          <a:xfrm>
            <a:off x="1117000" y="1501642"/>
            <a:ext cx="1981500" cy="541125"/>
          </a:xfrm>
          <a:custGeom>
            <a:rect b="b" l="l" r="r" t="t"/>
            <a:pathLst>
              <a:path extrusionOk="0" h="21645" w="79260">
                <a:moveTo>
                  <a:pt x="0" y="21645"/>
                </a:moveTo>
                <a:cubicBezTo>
                  <a:pt x="6142" y="18069"/>
                  <a:pt x="23643" y="1704"/>
                  <a:pt x="36853" y="189"/>
                </a:cubicBezTo>
                <a:cubicBezTo>
                  <a:pt x="50063" y="-1325"/>
                  <a:pt x="72192" y="10497"/>
                  <a:pt x="79260" y="12558"/>
                </a:cubicBezTo>
              </a:path>
            </a:pathLst>
          </a:cu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4852100" y="1455542"/>
            <a:ext cx="1981500" cy="541125"/>
          </a:xfrm>
          <a:custGeom>
            <a:rect b="b" l="l" r="r" t="t"/>
            <a:pathLst>
              <a:path extrusionOk="0" h="21645" w="79260">
                <a:moveTo>
                  <a:pt x="0" y="21645"/>
                </a:moveTo>
                <a:cubicBezTo>
                  <a:pt x="6142" y="18069"/>
                  <a:pt x="23643" y="1704"/>
                  <a:pt x="36853" y="189"/>
                </a:cubicBezTo>
                <a:cubicBezTo>
                  <a:pt x="50063" y="-1325"/>
                  <a:pt x="72192" y="10497"/>
                  <a:pt x="79260" y="12558"/>
                </a:cubicBezTo>
              </a:path>
            </a:pathLst>
          </a:cu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34" name="Shape 1034"/>
        <p:cNvGrpSpPr/>
        <p:nvPr/>
      </p:nvGrpSpPr>
      <p:grpSpPr>
        <a:xfrm>
          <a:off x="0" y="0"/>
          <a:ext cx="0" cy="0"/>
          <a:chOff x="0" y="0"/>
          <a:chExt cx="0" cy="0"/>
        </a:xfrm>
      </p:grpSpPr>
      <p:sp>
        <p:nvSpPr>
          <p:cNvPr id="1035" name="Google Shape;1035;p3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Vanishing Gradient</a:t>
            </a:r>
            <a:endParaRPr sz="2600"/>
          </a:p>
        </p:txBody>
      </p:sp>
      <p:cxnSp>
        <p:nvCxnSpPr>
          <p:cNvPr id="1036" name="Google Shape;1036;p38"/>
          <p:cNvCxnSpPr/>
          <p:nvPr/>
        </p:nvCxnSpPr>
        <p:spPr>
          <a:xfrm flipH="1" rot="10800000">
            <a:off x="1627875" y="36912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1037" name="Google Shape;1037;p38"/>
          <p:cNvSpPr/>
          <p:nvPr/>
        </p:nvSpPr>
        <p:spPr>
          <a:xfrm>
            <a:off x="624825" y="21616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1038" name="Google Shape;1038;p38"/>
          <p:cNvCxnSpPr/>
          <p:nvPr/>
        </p:nvCxnSpPr>
        <p:spPr>
          <a:xfrm flipH="1" rot="10800000">
            <a:off x="1035350" y="2349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1039" name="Google Shape;1039;p38"/>
          <p:cNvSpPr/>
          <p:nvPr/>
        </p:nvSpPr>
        <p:spPr>
          <a:xfrm>
            <a:off x="1463025" y="4142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sp>
        <p:nvSpPr>
          <p:cNvPr id="1040" name="Google Shape;1040;p38"/>
          <p:cNvSpPr txBox="1"/>
          <p:nvPr/>
        </p:nvSpPr>
        <p:spPr>
          <a:xfrm>
            <a:off x="2662950" y="195701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sp>
        <p:nvSpPr>
          <p:cNvPr id="1041" name="Google Shape;1041;p38"/>
          <p:cNvSpPr/>
          <p:nvPr/>
        </p:nvSpPr>
        <p:spPr>
          <a:xfrm>
            <a:off x="1330125" y="31470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1042" name="Google Shape;1042;p38"/>
          <p:cNvCxnSpPr>
            <a:stCxn id="1041" idx="6"/>
          </p:cNvCxnSpPr>
          <p:nvPr/>
        </p:nvCxnSpPr>
        <p:spPr>
          <a:xfrm>
            <a:off x="1929525" y="3419125"/>
            <a:ext cx="0" cy="0"/>
          </a:xfrm>
          <a:prstGeom prst="straightConnector1">
            <a:avLst/>
          </a:prstGeom>
          <a:noFill/>
          <a:ln cap="flat" cmpd="sng" w="9525">
            <a:solidFill>
              <a:srgbClr val="424242"/>
            </a:solidFill>
            <a:prstDash val="solid"/>
            <a:round/>
            <a:headEnd len="sm" w="sm" type="none"/>
            <a:tailEnd len="sm" w="sm" type="none"/>
          </a:ln>
        </p:spPr>
      </p:cxnSp>
      <p:sp>
        <p:nvSpPr>
          <p:cNvPr id="1043" name="Google Shape;1043;p38"/>
          <p:cNvSpPr/>
          <p:nvPr/>
        </p:nvSpPr>
        <p:spPr>
          <a:xfrm>
            <a:off x="1094050" y="3832300"/>
            <a:ext cx="399300" cy="2403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in</a:t>
            </a:r>
            <a:endParaRPr b="1" baseline="30000" i="0" sz="900" u="none" cap="none" strike="noStrike">
              <a:solidFill>
                <a:srgbClr val="000000"/>
              </a:solidFill>
              <a:latin typeface="Arial"/>
              <a:ea typeface="Arial"/>
              <a:cs typeface="Arial"/>
              <a:sym typeface="Arial"/>
            </a:endParaRPr>
          </a:p>
        </p:txBody>
      </p:sp>
      <p:cxnSp>
        <p:nvCxnSpPr>
          <p:cNvPr id="1044" name="Google Shape;1044;p38"/>
          <p:cNvCxnSpPr>
            <a:stCxn id="1043" idx="0"/>
            <a:endCxn id="1041" idx="3"/>
          </p:cNvCxnSpPr>
          <p:nvPr/>
        </p:nvCxnSpPr>
        <p:spPr>
          <a:xfrm flipH="1" rot="10800000">
            <a:off x="1293700" y="3611500"/>
            <a:ext cx="124200" cy="220800"/>
          </a:xfrm>
          <a:prstGeom prst="straightConnector1">
            <a:avLst/>
          </a:prstGeom>
          <a:noFill/>
          <a:ln cap="flat" cmpd="sng" w="9525">
            <a:solidFill>
              <a:srgbClr val="424242"/>
            </a:solidFill>
            <a:prstDash val="solid"/>
            <a:round/>
            <a:headEnd len="sm" w="sm" type="none"/>
            <a:tailEnd len="med" w="med" type="triangle"/>
          </a:ln>
        </p:spPr>
      </p:cxnSp>
      <p:cxnSp>
        <p:nvCxnSpPr>
          <p:cNvPr id="1045" name="Google Shape;1045;p38"/>
          <p:cNvCxnSpPr/>
          <p:nvPr/>
        </p:nvCxnSpPr>
        <p:spPr>
          <a:xfrm>
            <a:off x="1632675" y="2544700"/>
            <a:ext cx="900" cy="259500"/>
          </a:xfrm>
          <a:prstGeom prst="straightConnector1">
            <a:avLst/>
          </a:prstGeom>
          <a:noFill/>
          <a:ln cap="flat" cmpd="sng" w="9525">
            <a:solidFill>
              <a:srgbClr val="424242"/>
            </a:solidFill>
            <a:prstDash val="solid"/>
            <a:round/>
            <a:headEnd len="sm" w="sm" type="none"/>
            <a:tailEnd len="med" w="med" type="triangle"/>
          </a:ln>
        </p:spPr>
      </p:cxnSp>
      <p:sp>
        <p:nvSpPr>
          <p:cNvPr id="1046" name="Google Shape;1046;p38"/>
          <p:cNvSpPr/>
          <p:nvPr/>
        </p:nvSpPr>
        <p:spPr>
          <a:xfrm>
            <a:off x="1330125" y="2080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1047" name="Google Shape;1047;p38"/>
          <p:cNvCxnSpPr>
            <a:stCxn id="1046" idx="6"/>
          </p:cNvCxnSpPr>
          <p:nvPr/>
        </p:nvCxnSpPr>
        <p:spPr>
          <a:xfrm>
            <a:off x="1929525" y="2352325"/>
            <a:ext cx="0" cy="0"/>
          </a:xfrm>
          <a:prstGeom prst="straightConnector1">
            <a:avLst/>
          </a:prstGeom>
          <a:noFill/>
          <a:ln cap="flat" cmpd="sng" w="9525">
            <a:solidFill>
              <a:srgbClr val="424242"/>
            </a:solidFill>
            <a:prstDash val="solid"/>
            <a:round/>
            <a:headEnd len="sm" w="sm" type="none"/>
            <a:tailEnd len="sm" w="sm" type="none"/>
          </a:ln>
        </p:spPr>
      </p:cxnSp>
      <p:sp>
        <p:nvSpPr>
          <p:cNvPr id="1048" name="Google Shape;1048;p38"/>
          <p:cNvSpPr/>
          <p:nvPr/>
        </p:nvSpPr>
        <p:spPr>
          <a:xfrm>
            <a:off x="1035350" y="2765500"/>
            <a:ext cx="381900" cy="25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hh</a:t>
            </a:r>
            <a:endParaRPr b="1" baseline="30000" i="0" sz="900" u="none" cap="none" strike="noStrike">
              <a:solidFill>
                <a:srgbClr val="000000"/>
              </a:solidFill>
              <a:latin typeface="Arial"/>
              <a:ea typeface="Arial"/>
              <a:cs typeface="Arial"/>
              <a:sym typeface="Arial"/>
            </a:endParaRPr>
          </a:p>
        </p:txBody>
      </p:sp>
      <p:cxnSp>
        <p:nvCxnSpPr>
          <p:cNvPr id="1049" name="Google Shape;1049;p38"/>
          <p:cNvCxnSpPr>
            <a:stCxn id="1048" idx="0"/>
          </p:cNvCxnSpPr>
          <p:nvPr/>
        </p:nvCxnSpPr>
        <p:spPr>
          <a:xfrm flipH="1" rot="10800000">
            <a:off x="1226300" y="2544700"/>
            <a:ext cx="89100" cy="220800"/>
          </a:xfrm>
          <a:prstGeom prst="straightConnector1">
            <a:avLst/>
          </a:prstGeom>
          <a:noFill/>
          <a:ln cap="flat" cmpd="sng" w="9525">
            <a:solidFill>
              <a:srgbClr val="424242"/>
            </a:solidFill>
            <a:prstDash val="solid"/>
            <a:round/>
            <a:headEnd len="sm" w="sm" type="none"/>
            <a:tailEnd len="med" w="med" type="triangle"/>
          </a:ln>
        </p:spPr>
      </p:cxnSp>
      <p:sp>
        <p:nvSpPr>
          <p:cNvPr id="1050" name="Google Shape;1050;p38"/>
          <p:cNvSpPr/>
          <p:nvPr/>
        </p:nvSpPr>
        <p:spPr>
          <a:xfrm>
            <a:off x="1521150" y="2790925"/>
            <a:ext cx="202800" cy="189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8"/>
          <p:cNvSpPr txBox="1"/>
          <p:nvPr/>
        </p:nvSpPr>
        <p:spPr>
          <a:xfrm>
            <a:off x="1493350" y="2685625"/>
            <a:ext cx="16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052" name="Google Shape;1052;p38"/>
          <p:cNvCxnSpPr>
            <a:endCxn id="1041" idx="0"/>
          </p:cNvCxnSpPr>
          <p:nvPr/>
        </p:nvCxnSpPr>
        <p:spPr>
          <a:xfrm>
            <a:off x="1627125" y="2980525"/>
            <a:ext cx="2700" cy="166500"/>
          </a:xfrm>
          <a:prstGeom prst="straightConnector1">
            <a:avLst/>
          </a:prstGeom>
          <a:noFill/>
          <a:ln cap="flat" cmpd="sng" w="9525">
            <a:solidFill>
              <a:srgbClr val="424242"/>
            </a:solidFill>
            <a:prstDash val="solid"/>
            <a:round/>
            <a:headEnd len="sm" w="sm" type="none"/>
            <a:tailEnd len="med" w="med" type="triangle"/>
          </a:ln>
        </p:spPr>
      </p:cxnSp>
      <p:sp>
        <p:nvSpPr>
          <p:cNvPr id="1053" name="Google Shape;1053;p38"/>
          <p:cNvSpPr/>
          <p:nvPr/>
        </p:nvSpPr>
        <p:spPr>
          <a:xfrm>
            <a:off x="2063550" y="2080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Tanh </a:t>
            </a:r>
            <a:endParaRPr b="0" baseline="30000" i="0" sz="700" u="none" cap="none" strike="noStrike">
              <a:solidFill>
                <a:srgbClr val="000000"/>
              </a:solidFill>
              <a:latin typeface="Arial"/>
              <a:ea typeface="Arial"/>
              <a:cs typeface="Arial"/>
              <a:sym typeface="Arial"/>
            </a:endParaRPr>
          </a:p>
        </p:txBody>
      </p:sp>
      <p:cxnSp>
        <p:nvCxnSpPr>
          <p:cNvPr id="1054" name="Google Shape;1054;p38"/>
          <p:cNvCxnSpPr>
            <a:stCxn id="1053" idx="6"/>
          </p:cNvCxnSpPr>
          <p:nvPr/>
        </p:nvCxnSpPr>
        <p:spPr>
          <a:xfrm>
            <a:off x="2662950" y="2352325"/>
            <a:ext cx="0" cy="0"/>
          </a:xfrm>
          <a:prstGeom prst="straightConnector1">
            <a:avLst/>
          </a:prstGeom>
          <a:noFill/>
          <a:ln cap="flat" cmpd="sng" w="9525">
            <a:solidFill>
              <a:srgbClr val="424242"/>
            </a:solidFill>
            <a:prstDash val="solid"/>
            <a:round/>
            <a:headEnd len="sm" w="sm" type="none"/>
            <a:tailEnd len="sm" w="sm" type="none"/>
          </a:ln>
        </p:spPr>
      </p:cxnSp>
      <p:cxnSp>
        <p:nvCxnSpPr>
          <p:cNvPr id="1055" name="Google Shape;1055;p38"/>
          <p:cNvCxnSpPr>
            <a:endCxn id="1053" idx="2"/>
          </p:cNvCxnSpPr>
          <p:nvPr/>
        </p:nvCxnSpPr>
        <p:spPr>
          <a:xfrm>
            <a:off x="1929450" y="2352325"/>
            <a:ext cx="134100" cy="0"/>
          </a:xfrm>
          <a:prstGeom prst="straightConnector1">
            <a:avLst/>
          </a:prstGeom>
          <a:noFill/>
          <a:ln cap="flat" cmpd="sng" w="9525">
            <a:solidFill>
              <a:schemeClr val="dk2"/>
            </a:solidFill>
            <a:prstDash val="solid"/>
            <a:round/>
            <a:headEnd len="sm" w="sm" type="none"/>
            <a:tailEnd len="med" w="med" type="triangle"/>
          </a:ln>
        </p:spPr>
      </p:cxnSp>
      <p:cxnSp>
        <p:nvCxnSpPr>
          <p:cNvPr id="1056" name="Google Shape;1056;p38"/>
          <p:cNvCxnSpPr/>
          <p:nvPr/>
        </p:nvCxnSpPr>
        <p:spPr>
          <a:xfrm flipH="1" rot="10800000">
            <a:off x="3304275" y="36912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1057" name="Google Shape;1057;p38"/>
          <p:cNvCxnSpPr/>
          <p:nvPr/>
        </p:nvCxnSpPr>
        <p:spPr>
          <a:xfrm flipH="1" rot="10800000">
            <a:off x="2711750" y="2349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1058" name="Google Shape;1058;p38"/>
          <p:cNvSpPr/>
          <p:nvPr/>
        </p:nvSpPr>
        <p:spPr>
          <a:xfrm>
            <a:off x="3139425" y="4142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sp>
        <p:nvSpPr>
          <p:cNvPr id="1059" name="Google Shape;1059;p38"/>
          <p:cNvSpPr/>
          <p:nvPr/>
        </p:nvSpPr>
        <p:spPr>
          <a:xfrm>
            <a:off x="3006525" y="31470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1060" name="Google Shape;1060;p38"/>
          <p:cNvCxnSpPr>
            <a:stCxn id="1059" idx="6"/>
          </p:cNvCxnSpPr>
          <p:nvPr/>
        </p:nvCxnSpPr>
        <p:spPr>
          <a:xfrm>
            <a:off x="3605925" y="3419125"/>
            <a:ext cx="0" cy="0"/>
          </a:xfrm>
          <a:prstGeom prst="straightConnector1">
            <a:avLst/>
          </a:prstGeom>
          <a:noFill/>
          <a:ln cap="flat" cmpd="sng" w="9525">
            <a:solidFill>
              <a:srgbClr val="424242"/>
            </a:solidFill>
            <a:prstDash val="solid"/>
            <a:round/>
            <a:headEnd len="sm" w="sm" type="none"/>
            <a:tailEnd len="sm" w="sm" type="none"/>
          </a:ln>
        </p:spPr>
      </p:cxnSp>
      <p:sp>
        <p:nvSpPr>
          <p:cNvPr id="1061" name="Google Shape;1061;p38"/>
          <p:cNvSpPr/>
          <p:nvPr/>
        </p:nvSpPr>
        <p:spPr>
          <a:xfrm>
            <a:off x="2770450" y="3832300"/>
            <a:ext cx="399300" cy="2403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in</a:t>
            </a:r>
            <a:endParaRPr b="1" baseline="30000" i="0" sz="900" u="none" cap="none" strike="noStrike">
              <a:solidFill>
                <a:srgbClr val="000000"/>
              </a:solidFill>
              <a:latin typeface="Arial"/>
              <a:ea typeface="Arial"/>
              <a:cs typeface="Arial"/>
              <a:sym typeface="Arial"/>
            </a:endParaRPr>
          </a:p>
        </p:txBody>
      </p:sp>
      <p:cxnSp>
        <p:nvCxnSpPr>
          <p:cNvPr id="1062" name="Google Shape;1062;p38"/>
          <p:cNvCxnSpPr>
            <a:stCxn id="1061" idx="0"/>
            <a:endCxn id="1059" idx="3"/>
          </p:cNvCxnSpPr>
          <p:nvPr/>
        </p:nvCxnSpPr>
        <p:spPr>
          <a:xfrm flipH="1" rot="10800000">
            <a:off x="2970100" y="3611500"/>
            <a:ext cx="124200" cy="220800"/>
          </a:xfrm>
          <a:prstGeom prst="straightConnector1">
            <a:avLst/>
          </a:prstGeom>
          <a:noFill/>
          <a:ln cap="flat" cmpd="sng" w="9525">
            <a:solidFill>
              <a:srgbClr val="424242"/>
            </a:solidFill>
            <a:prstDash val="solid"/>
            <a:round/>
            <a:headEnd len="sm" w="sm" type="none"/>
            <a:tailEnd len="med" w="med" type="triangle"/>
          </a:ln>
        </p:spPr>
      </p:cxnSp>
      <p:cxnSp>
        <p:nvCxnSpPr>
          <p:cNvPr id="1063" name="Google Shape;1063;p38"/>
          <p:cNvCxnSpPr/>
          <p:nvPr/>
        </p:nvCxnSpPr>
        <p:spPr>
          <a:xfrm>
            <a:off x="3309075" y="2544700"/>
            <a:ext cx="900" cy="259500"/>
          </a:xfrm>
          <a:prstGeom prst="straightConnector1">
            <a:avLst/>
          </a:prstGeom>
          <a:noFill/>
          <a:ln cap="flat" cmpd="sng" w="9525">
            <a:solidFill>
              <a:srgbClr val="424242"/>
            </a:solidFill>
            <a:prstDash val="solid"/>
            <a:round/>
            <a:headEnd len="sm" w="sm" type="none"/>
            <a:tailEnd len="med" w="med" type="triangle"/>
          </a:ln>
        </p:spPr>
      </p:cxnSp>
      <p:sp>
        <p:nvSpPr>
          <p:cNvPr id="1064" name="Google Shape;1064;p38"/>
          <p:cNvSpPr/>
          <p:nvPr/>
        </p:nvSpPr>
        <p:spPr>
          <a:xfrm>
            <a:off x="3006525" y="2080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1065" name="Google Shape;1065;p38"/>
          <p:cNvCxnSpPr>
            <a:stCxn id="1064" idx="6"/>
          </p:cNvCxnSpPr>
          <p:nvPr/>
        </p:nvCxnSpPr>
        <p:spPr>
          <a:xfrm>
            <a:off x="3605925" y="2352325"/>
            <a:ext cx="0" cy="0"/>
          </a:xfrm>
          <a:prstGeom prst="straightConnector1">
            <a:avLst/>
          </a:prstGeom>
          <a:noFill/>
          <a:ln cap="flat" cmpd="sng" w="9525">
            <a:solidFill>
              <a:srgbClr val="424242"/>
            </a:solidFill>
            <a:prstDash val="solid"/>
            <a:round/>
            <a:headEnd len="sm" w="sm" type="none"/>
            <a:tailEnd len="sm" w="sm" type="none"/>
          </a:ln>
        </p:spPr>
      </p:cxnSp>
      <p:sp>
        <p:nvSpPr>
          <p:cNvPr id="1066" name="Google Shape;1066;p38"/>
          <p:cNvSpPr/>
          <p:nvPr/>
        </p:nvSpPr>
        <p:spPr>
          <a:xfrm>
            <a:off x="2711750" y="2765500"/>
            <a:ext cx="381900" cy="25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hh</a:t>
            </a:r>
            <a:endParaRPr b="1" baseline="30000" i="0" sz="900" u="none" cap="none" strike="noStrike">
              <a:solidFill>
                <a:srgbClr val="000000"/>
              </a:solidFill>
              <a:latin typeface="Arial"/>
              <a:ea typeface="Arial"/>
              <a:cs typeface="Arial"/>
              <a:sym typeface="Arial"/>
            </a:endParaRPr>
          </a:p>
        </p:txBody>
      </p:sp>
      <p:cxnSp>
        <p:nvCxnSpPr>
          <p:cNvPr id="1067" name="Google Shape;1067;p38"/>
          <p:cNvCxnSpPr>
            <a:stCxn id="1066" idx="0"/>
          </p:cNvCxnSpPr>
          <p:nvPr/>
        </p:nvCxnSpPr>
        <p:spPr>
          <a:xfrm flipH="1" rot="10800000">
            <a:off x="2902700" y="2544700"/>
            <a:ext cx="89100" cy="220800"/>
          </a:xfrm>
          <a:prstGeom prst="straightConnector1">
            <a:avLst/>
          </a:prstGeom>
          <a:noFill/>
          <a:ln cap="flat" cmpd="sng" w="9525">
            <a:solidFill>
              <a:srgbClr val="424242"/>
            </a:solidFill>
            <a:prstDash val="solid"/>
            <a:round/>
            <a:headEnd len="sm" w="sm" type="none"/>
            <a:tailEnd len="med" w="med" type="triangle"/>
          </a:ln>
        </p:spPr>
      </p:cxnSp>
      <p:sp>
        <p:nvSpPr>
          <p:cNvPr id="1068" name="Google Shape;1068;p38"/>
          <p:cNvSpPr/>
          <p:nvPr/>
        </p:nvSpPr>
        <p:spPr>
          <a:xfrm>
            <a:off x="3197550" y="2790925"/>
            <a:ext cx="202800" cy="189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8"/>
          <p:cNvSpPr txBox="1"/>
          <p:nvPr/>
        </p:nvSpPr>
        <p:spPr>
          <a:xfrm>
            <a:off x="3169750" y="2685625"/>
            <a:ext cx="16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070" name="Google Shape;1070;p38"/>
          <p:cNvCxnSpPr>
            <a:endCxn id="1059" idx="0"/>
          </p:cNvCxnSpPr>
          <p:nvPr/>
        </p:nvCxnSpPr>
        <p:spPr>
          <a:xfrm>
            <a:off x="3303525" y="2980525"/>
            <a:ext cx="2700" cy="166500"/>
          </a:xfrm>
          <a:prstGeom prst="straightConnector1">
            <a:avLst/>
          </a:prstGeom>
          <a:noFill/>
          <a:ln cap="flat" cmpd="sng" w="9525">
            <a:solidFill>
              <a:srgbClr val="424242"/>
            </a:solidFill>
            <a:prstDash val="solid"/>
            <a:round/>
            <a:headEnd len="sm" w="sm" type="none"/>
            <a:tailEnd len="med" w="med" type="triangle"/>
          </a:ln>
        </p:spPr>
      </p:cxnSp>
      <p:sp>
        <p:nvSpPr>
          <p:cNvPr id="1071" name="Google Shape;1071;p38"/>
          <p:cNvSpPr/>
          <p:nvPr/>
        </p:nvSpPr>
        <p:spPr>
          <a:xfrm>
            <a:off x="3739950" y="2080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Tanh</a:t>
            </a:r>
            <a:endParaRPr b="0" baseline="30000" i="0" sz="700" u="none" cap="none" strike="noStrike">
              <a:solidFill>
                <a:srgbClr val="000000"/>
              </a:solidFill>
              <a:latin typeface="Arial"/>
              <a:ea typeface="Arial"/>
              <a:cs typeface="Arial"/>
              <a:sym typeface="Arial"/>
            </a:endParaRPr>
          </a:p>
        </p:txBody>
      </p:sp>
      <p:cxnSp>
        <p:nvCxnSpPr>
          <p:cNvPr id="1072" name="Google Shape;1072;p38"/>
          <p:cNvCxnSpPr>
            <a:stCxn id="1071" idx="6"/>
          </p:cNvCxnSpPr>
          <p:nvPr/>
        </p:nvCxnSpPr>
        <p:spPr>
          <a:xfrm>
            <a:off x="4339350" y="2352325"/>
            <a:ext cx="0" cy="0"/>
          </a:xfrm>
          <a:prstGeom prst="straightConnector1">
            <a:avLst/>
          </a:prstGeom>
          <a:noFill/>
          <a:ln cap="flat" cmpd="sng" w="9525">
            <a:solidFill>
              <a:srgbClr val="424242"/>
            </a:solidFill>
            <a:prstDash val="solid"/>
            <a:round/>
            <a:headEnd len="sm" w="sm" type="none"/>
            <a:tailEnd len="sm" w="sm" type="none"/>
          </a:ln>
        </p:spPr>
      </p:cxnSp>
      <p:cxnSp>
        <p:nvCxnSpPr>
          <p:cNvPr id="1073" name="Google Shape;1073;p38"/>
          <p:cNvCxnSpPr>
            <a:endCxn id="1071" idx="2"/>
          </p:cNvCxnSpPr>
          <p:nvPr/>
        </p:nvCxnSpPr>
        <p:spPr>
          <a:xfrm>
            <a:off x="3605850" y="2352325"/>
            <a:ext cx="134100" cy="0"/>
          </a:xfrm>
          <a:prstGeom prst="straightConnector1">
            <a:avLst/>
          </a:prstGeom>
          <a:noFill/>
          <a:ln cap="flat" cmpd="sng" w="9525">
            <a:solidFill>
              <a:schemeClr val="dk2"/>
            </a:solidFill>
            <a:prstDash val="solid"/>
            <a:round/>
            <a:headEnd len="sm" w="sm" type="none"/>
            <a:tailEnd len="med" w="med" type="triangle"/>
          </a:ln>
        </p:spPr>
      </p:cxnSp>
      <p:sp>
        <p:nvSpPr>
          <p:cNvPr id="1074" name="Google Shape;1074;p38"/>
          <p:cNvSpPr txBox="1"/>
          <p:nvPr/>
        </p:nvSpPr>
        <p:spPr>
          <a:xfrm>
            <a:off x="5558550" y="195701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cxnSp>
        <p:nvCxnSpPr>
          <p:cNvPr id="1075" name="Google Shape;1075;p38"/>
          <p:cNvCxnSpPr/>
          <p:nvPr/>
        </p:nvCxnSpPr>
        <p:spPr>
          <a:xfrm flipH="1" rot="10800000">
            <a:off x="6199875" y="3691225"/>
            <a:ext cx="3900" cy="410400"/>
          </a:xfrm>
          <a:prstGeom prst="straightConnector1">
            <a:avLst/>
          </a:prstGeom>
          <a:noFill/>
          <a:ln cap="flat" cmpd="sng" w="9525">
            <a:solidFill>
              <a:srgbClr val="424242"/>
            </a:solidFill>
            <a:prstDash val="solid"/>
            <a:round/>
            <a:headEnd len="sm" w="sm" type="none"/>
            <a:tailEnd len="med" w="med" type="triangle"/>
          </a:ln>
        </p:spPr>
      </p:cxnSp>
      <p:cxnSp>
        <p:nvCxnSpPr>
          <p:cNvPr id="1076" name="Google Shape;1076;p38"/>
          <p:cNvCxnSpPr/>
          <p:nvPr/>
        </p:nvCxnSpPr>
        <p:spPr>
          <a:xfrm flipH="1" rot="10800000">
            <a:off x="5607350" y="2349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1077" name="Google Shape;1077;p38"/>
          <p:cNvSpPr/>
          <p:nvPr/>
        </p:nvSpPr>
        <p:spPr>
          <a:xfrm>
            <a:off x="6035025" y="41428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sp>
        <p:nvSpPr>
          <p:cNvPr id="1078" name="Google Shape;1078;p38"/>
          <p:cNvSpPr/>
          <p:nvPr/>
        </p:nvSpPr>
        <p:spPr>
          <a:xfrm>
            <a:off x="5902125" y="31470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1079" name="Google Shape;1079;p38"/>
          <p:cNvCxnSpPr>
            <a:stCxn id="1078" idx="6"/>
          </p:cNvCxnSpPr>
          <p:nvPr/>
        </p:nvCxnSpPr>
        <p:spPr>
          <a:xfrm>
            <a:off x="6501525" y="3419125"/>
            <a:ext cx="0" cy="0"/>
          </a:xfrm>
          <a:prstGeom prst="straightConnector1">
            <a:avLst/>
          </a:prstGeom>
          <a:noFill/>
          <a:ln cap="flat" cmpd="sng" w="9525">
            <a:solidFill>
              <a:srgbClr val="424242"/>
            </a:solidFill>
            <a:prstDash val="solid"/>
            <a:round/>
            <a:headEnd len="sm" w="sm" type="none"/>
            <a:tailEnd len="sm" w="sm" type="none"/>
          </a:ln>
        </p:spPr>
      </p:cxnSp>
      <p:sp>
        <p:nvSpPr>
          <p:cNvPr id="1080" name="Google Shape;1080;p38"/>
          <p:cNvSpPr/>
          <p:nvPr/>
        </p:nvSpPr>
        <p:spPr>
          <a:xfrm>
            <a:off x="5666050" y="3832300"/>
            <a:ext cx="399300" cy="2403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in</a:t>
            </a:r>
            <a:endParaRPr b="1" baseline="30000" i="0" sz="900" u="none" cap="none" strike="noStrike">
              <a:solidFill>
                <a:srgbClr val="000000"/>
              </a:solidFill>
              <a:latin typeface="Arial"/>
              <a:ea typeface="Arial"/>
              <a:cs typeface="Arial"/>
              <a:sym typeface="Arial"/>
            </a:endParaRPr>
          </a:p>
        </p:txBody>
      </p:sp>
      <p:cxnSp>
        <p:nvCxnSpPr>
          <p:cNvPr id="1081" name="Google Shape;1081;p38"/>
          <p:cNvCxnSpPr>
            <a:stCxn id="1080" idx="0"/>
            <a:endCxn id="1078" idx="3"/>
          </p:cNvCxnSpPr>
          <p:nvPr/>
        </p:nvCxnSpPr>
        <p:spPr>
          <a:xfrm flipH="1" rot="10800000">
            <a:off x="5865700" y="3611500"/>
            <a:ext cx="124200" cy="220800"/>
          </a:xfrm>
          <a:prstGeom prst="straightConnector1">
            <a:avLst/>
          </a:prstGeom>
          <a:noFill/>
          <a:ln cap="flat" cmpd="sng" w="9525">
            <a:solidFill>
              <a:srgbClr val="424242"/>
            </a:solidFill>
            <a:prstDash val="solid"/>
            <a:round/>
            <a:headEnd len="sm" w="sm" type="none"/>
            <a:tailEnd len="med" w="med" type="triangle"/>
          </a:ln>
        </p:spPr>
      </p:cxnSp>
      <p:cxnSp>
        <p:nvCxnSpPr>
          <p:cNvPr id="1082" name="Google Shape;1082;p38"/>
          <p:cNvCxnSpPr/>
          <p:nvPr/>
        </p:nvCxnSpPr>
        <p:spPr>
          <a:xfrm>
            <a:off x="6204675" y="2544700"/>
            <a:ext cx="900" cy="259500"/>
          </a:xfrm>
          <a:prstGeom prst="straightConnector1">
            <a:avLst/>
          </a:prstGeom>
          <a:noFill/>
          <a:ln cap="flat" cmpd="sng" w="9525">
            <a:solidFill>
              <a:srgbClr val="424242"/>
            </a:solidFill>
            <a:prstDash val="solid"/>
            <a:round/>
            <a:headEnd len="sm" w="sm" type="none"/>
            <a:tailEnd len="med" w="med" type="triangle"/>
          </a:ln>
        </p:spPr>
      </p:cxnSp>
      <p:sp>
        <p:nvSpPr>
          <p:cNvPr id="1083" name="Google Shape;1083;p38"/>
          <p:cNvSpPr/>
          <p:nvPr/>
        </p:nvSpPr>
        <p:spPr>
          <a:xfrm>
            <a:off x="5902125" y="2080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Dot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1084" name="Google Shape;1084;p38"/>
          <p:cNvCxnSpPr>
            <a:stCxn id="1083" idx="6"/>
          </p:cNvCxnSpPr>
          <p:nvPr/>
        </p:nvCxnSpPr>
        <p:spPr>
          <a:xfrm>
            <a:off x="6501525" y="2352325"/>
            <a:ext cx="0" cy="0"/>
          </a:xfrm>
          <a:prstGeom prst="straightConnector1">
            <a:avLst/>
          </a:prstGeom>
          <a:noFill/>
          <a:ln cap="flat" cmpd="sng" w="9525">
            <a:solidFill>
              <a:srgbClr val="424242"/>
            </a:solidFill>
            <a:prstDash val="solid"/>
            <a:round/>
            <a:headEnd len="sm" w="sm" type="none"/>
            <a:tailEnd len="sm" w="sm" type="none"/>
          </a:ln>
        </p:spPr>
      </p:cxnSp>
      <p:sp>
        <p:nvSpPr>
          <p:cNvPr id="1085" name="Google Shape;1085;p38"/>
          <p:cNvSpPr/>
          <p:nvPr/>
        </p:nvSpPr>
        <p:spPr>
          <a:xfrm>
            <a:off x="5607350" y="2765500"/>
            <a:ext cx="381900" cy="2595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Arial"/>
                <a:ea typeface="Arial"/>
                <a:cs typeface="Arial"/>
                <a:sym typeface="Arial"/>
              </a:rPr>
              <a:t>w</a:t>
            </a:r>
            <a:r>
              <a:rPr b="0" baseline="30000" i="0" lang="en-GB" sz="900" u="none" cap="none" strike="noStrike">
                <a:solidFill>
                  <a:srgbClr val="000000"/>
                </a:solidFill>
                <a:latin typeface="Arial"/>
                <a:ea typeface="Arial"/>
                <a:cs typeface="Arial"/>
                <a:sym typeface="Arial"/>
              </a:rPr>
              <a:t>hh</a:t>
            </a:r>
            <a:endParaRPr b="1" baseline="30000" i="0" sz="900" u="none" cap="none" strike="noStrike">
              <a:solidFill>
                <a:srgbClr val="000000"/>
              </a:solidFill>
              <a:latin typeface="Arial"/>
              <a:ea typeface="Arial"/>
              <a:cs typeface="Arial"/>
              <a:sym typeface="Arial"/>
            </a:endParaRPr>
          </a:p>
        </p:txBody>
      </p:sp>
      <p:cxnSp>
        <p:nvCxnSpPr>
          <p:cNvPr id="1086" name="Google Shape;1086;p38"/>
          <p:cNvCxnSpPr>
            <a:stCxn id="1085" idx="0"/>
          </p:cNvCxnSpPr>
          <p:nvPr/>
        </p:nvCxnSpPr>
        <p:spPr>
          <a:xfrm flipH="1" rot="10800000">
            <a:off x="5798300" y="2544700"/>
            <a:ext cx="89100" cy="220800"/>
          </a:xfrm>
          <a:prstGeom prst="straightConnector1">
            <a:avLst/>
          </a:prstGeom>
          <a:noFill/>
          <a:ln cap="flat" cmpd="sng" w="9525">
            <a:solidFill>
              <a:srgbClr val="424242"/>
            </a:solidFill>
            <a:prstDash val="solid"/>
            <a:round/>
            <a:headEnd len="sm" w="sm" type="none"/>
            <a:tailEnd len="med" w="med" type="triangle"/>
          </a:ln>
        </p:spPr>
      </p:cxnSp>
      <p:sp>
        <p:nvSpPr>
          <p:cNvPr id="1087" name="Google Shape;1087;p38"/>
          <p:cNvSpPr/>
          <p:nvPr/>
        </p:nvSpPr>
        <p:spPr>
          <a:xfrm>
            <a:off x="6093150" y="2790925"/>
            <a:ext cx="202800" cy="189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8"/>
          <p:cNvSpPr txBox="1"/>
          <p:nvPr/>
        </p:nvSpPr>
        <p:spPr>
          <a:xfrm>
            <a:off x="6065350" y="2685625"/>
            <a:ext cx="16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1089" name="Google Shape;1089;p38"/>
          <p:cNvCxnSpPr>
            <a:endCxn id="1078" idx="0"/>
          </p:cNvCxnSpPr>
          <p:nvPr/>
        </p:nvCxnSpPr>
        <p:spPr>
          <a:xfrm>
            <a:off x="6199125" y="2980525"/>
            <a:ext cx="2700" cy="166500"/>
          </a:xfrm>
          <a:prstGeom prst="straightConnector1">
            <a:avLst/>
          </a:prstGeom>
          <a:noFill/>
          <a:ln cap="flat" cmpd="sng" w="9525">
            <a:solidFill>
              <a:srgbClr val="424242"/>
            </a:solidFill>
            <a:prstDash val="solid"/>
            <a:round/>
            <a:headEnd len="sm" w="sm" type="none"/>
            <a:tailEnd len="med" w="med" type="triangle"/>
          </a:ln>
        </p:spPr>
      </p:cxnSp>
      <p:sp>
        <p:nvSpPr>
          <p:cNvPr id="1090" name="Google Shape;1090;p38"/>
          <p:cNvSpPr/>
          <p:nvPr/>
        </p:nvSpPr>
        <p:spPr>
          <a:xfrm>
            <a:off x="6635550" y="2080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Tanh</a:t>
            </a:r>
            <a:endParaRPr b="0" baseline="30000" i="0" sz="700" u="none" cap="none" strike="noStrike">
              <a:solidFill>
                <a:srgbClr val="000000"/>
              </a:solidFill>
              <a:latin typeface="Arial"/>
              <a:ea typeface="Arial"/>
              <a:cs typeface="Arial"/>
              <a:sym typeface="Arial"/>
            </a:endParaRPr>
          </a:p>
        </p:txBody>
      </p:sp>
      <p:cxnSp>
        <p:nvCxnSpPr>
          <p:cNvPr id="1091" name="Google Shape;1091;p38"/>
          <p:cNvCxnSpPr>
            <a:stCxn id="1090" idx="6"/>
          </p:cNvCxnSpPr>
          <p:nvPr/>
        </p:nvCxnSpPr>
        <p:spPr>
          <a:xfrm>
            <a:off x="7234950" y="2352325"/>
            <a:ext cx="0" cy="0"/>
          </a:xfrm>
          <a:prstGeom prst="straightConnector1">
            <a:avLst/>
          </a:prstGeom>
          <a:noFill/>
          <a:ln cap="flat" cmpd="sng" w="9525">
            <a:solidFill>
              <a:srgbClr val="424242"/>
            </a:solidFill>
            <a:prstDash val="solid"/>
            <a:round/>
            <a:headEnd len="sm" w="sm" type="none"/>
            <a:tailEnd len="sm" w="sm" type="none"/>
          </a:ln>
        </p:spPr>
      </p:cxnSp>
      <p:cxnSp>
        <p:nvCxnSpPr>
          <p:cNvPr id="1092" name="Google Shape;1092;p38"/>
          <p:cNvCxnSpPr>
            <a:endCxn id="1090" idx="2"/>
          </p:cNvCxnSpPr>
          <p:nvPr/>
        </p:nvCxnSpPr>
        <p:spPr>
          <a:xfrm>
            <a:off x="6501450" y="2352325"/>
            <a:ext cx="134100" cy="0"/>
          </a:xfrm>
          <a:prstGeom prst="straightConnector1">
            <a:avLst/>
          </a:prstGeom>
          <a:noFill/>
          <a:ln cap="flat" cmpd="sng" w="9525">
            <a:solidFill>
              <a:schemeClr val="dk2"/>
            </a:solidFill>
            <a:prstDash val="solid"/>
            <a:round/>
            <a:headEnd len="sm" w="sm" type="none"/>
            <a:tailEnd len="med" w="med" type="triangle"/>
          </a:ln>
        </p:spPr>
      </p:cxnSp>
      <p:sp>
        <p:nvSpPr>
          <p:cNvPr id="1093" name="Google Shape;1093;p38"/>
          <p:cNvSpPr txBox="1"/>
          <p:nvPr/>
        </p:nvSpPr>
        <p:spPr>
          <a:xfrm>
            <a:off x="4339350" y="195701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cxnSp>
        <p:nvCxnSpPr>
          <p:cNvPr id="1094" name="Google Shape;1094;p38"/>
          <p:cNvCxnSpPr/>
          <p:nvPr/>
        </p:nvCxnSpPr>
        <p:spPr>
          <a:xfrm flipH="1" rot="10800000">
            <a:off x="4388150" y="2349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1095" name="Google Shape;1095;p38"/>
          <p:cNvSpPr txBox="1"/>
          <p:nvPr/>
        </p:nvSpPr>
        <p:spPr>
          <a:xfrm>
            <a:off x="4863425" y="2150875"/>
            <a:ext cx="68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096" name="Google Shape;1096;p38"/>
          <p:cNvSpPr/>
          <p:nvPr/>
        </p:nvSpPr>
        <p:spPr>
          <a:xfrm>
            <a:off x="1117000" y="1806442"/>
            <a:ext cx="1981500" cy="541125"/>
          </a:xfrm>
          <a:custGeom>
            <a:rect b="b" l="l" r="r" t="t"/>
            <a:pathLst>
              <a:path extrusionOk="0" h="21645" w="79260">
                <a:moveTo>
                  <a:pt x="0" y="21645"/>
                </a:moveTo>
                <a:cubicBezTo>
                  <a:pt x="6142" y="18069"/>
                  <a:pt x="23643" y="1704"/>
                  <a:pt x="36853" y="189"/>
                </a:cubicBezTo>
                <a:cubicBezTo>
                  <a:pt x="50063" y="-1325"/>
                  <a:pt x="72192" y="10497"/>
                  <a:pt x="79260" y="12558"/>
                </a:cubicBezTo>
              </a:path>
            </a:pathLst>
          </a:cu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8"/>
          <p:cNvSpPr/>
          <p:nvPr/>
        </p:nvSpPr>
        <p:spPr>
          <a:xfrm>
            <a:off x="4852100" y="1760342"/>
            <a:ext cx="1981500" cy="541125"/>
          </a:xfrm>
          <a:custGeom>
            <a:rect b="b" l="l" r="r" t="t"/>
            <a:pathLst>
              <a:path extrusionOk="0" h="21645" w="79260">
                <a:moveTo>
                  <a:pt x="0" y="21645"/>
                </a:moveTo>
                <a:cubicBezTo>
                  <a:pt x="6142" y="18069"/>
                  <a:pt x="23643" y="1704"/>
                  <a:pt x="36853" y="189"/>
                </a:cubicBezTo>
                <a:cubicBezTo>
                  <a:pt x="50063" y="-1325"/>
                  <a:pt x="72192" y="10497"/>
                  <a:pt x="79260" y="12558"/>
                </a:cubicBezTo>
              </a:path>
            </a:pathLst>
          </a:cu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8" name="Google Shape;1098;p38"/>
          <p:cNvPicPr preferRelativeResize="0"/>
          <p:nvPr/>
        </p:nvPicPr>
        <p:blipFill rotWithShape="1">
          <a:blip r:embed="rId3">
            <a:alphaModFix/>
          </a:blip>
          <a:srcRect b="0" l="0" r="0" t="0"/>
          <a:stretch/>
        </p:blipFill>
        <p:spPr>
          <a:xfrm>
            <a:off x="537404" y="830907"/>
            <a:ext cx="574151" cy="667618"/>
          </a:xfrm>
          <a:prstGeom prst="rect">
            <a:avLst/>
          </a:prstGeom>
          <a:noFill/>
          <a:ln>
            <a:noFill/>
          </a:ln>
        </p:spPr>
      </p:pic>
      <p:sp>
        <p:nvSpPr>
          <p:cNvPr id="1099" name="Google Shape;1099;p38"/>
          <p:cNvSpPr txBox="1"/>
          <p:nvPr/>
        </p:nvSpPr>
        <p:spPr>
          <a:xfrm>
            <a:off x="1258050" y="964600"/>
            <a:ext cx="650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Instead of </a:t>
            </a:r>
            <a:r>
              <a:rPr b="1" i="0" lang="en-GB" sz="1400" u="none" cap="none" strike="noStrike">
                <a:solidFill>
                  <a:srgbClr val="000000"/>
                </a:solidFill>
                <a:latin typeface="Roboto"/>
                <a:ea typeface="Roboto"/>
                <a:cs typeface="Roboto"/>
                <a:sym typeface="Roboto"/>
              </a:rPr>
              <a:t>hard-coding pre-defined shortcuts</a:t>
            </a:r>
            <a:r>
              <a:rPr b="0" i="0" lang="en-GB" sz="1400" u="none" cap="none" strike="noStrike">
                <a:solidFill>
                  <a:srgbClr val="000000"/>
                </a:solidFill>
                <a:latin typeface="Roboto"/>
                <a:ea typeface="Roboto"/>
                <a:cs typeface="Roboto"/>
                <a:sym typeface="Roboto"/>
              </a:rPr>
              <a:t>, why don’t we try to </a:t>
            </a:r>
            <a:r>
              <a:rPr b="1" i="0" lang="en-GB" sz="1400" u="none" cap="none" strike="noStrike">
                <a:solidFill>
                  <a:srgbClr val="000000"/>
                </a:solidFill>
                <a:latin typeface="Roboto"/>
                <a:ea typeface="Roboto"/>
                <a:cs typeface="Roboto"/>
                <a:sym typeface="Roboto"/>
              </a:rPr>
              <a:t>learn</a:t>
            </a:r>
            <a:r>
              <a:rPr b="0" i="0" lang="en-GB" sz="1400" u="none" cap="none" strike="noStrike">
                <a:solidFill>
                  <a:srgbClr val="000000"/>
                </a:solidFill>
                <a:latin typeface="Roboto"/>
                <a:ea typeface="Roboto"/>
                <a:cs typeface="Roboto"/>
                <a:sym typeface="Roboto"/>
              </a:rPr>
              <a:t> them?</a:t>
            </a:r>
            <a:endParaRPr b="0" i="0" sz="1400" u="none" cap="none" strike="noStrike">
              <a:solidFill>
                <a:srgbClr val="000000"/>
              </a:solidFill>
              <a:latin typeface="Roboto"/>
              <a:ea typeface="Roboto"/>
              <a:cs typeface="Roboto"/>
              <a:sym typeface="Roboto"/>
            </a:endParaRPr>
          </a:p>
        </p:txBody>
      </p:sp>
      <p:sp>
        <p:nvSpPr>
          <p:cNvPr id="1100" name="Google Shape;1100;p38"/>
          <p:cNvSpPr txBox="1"/>
          <p:nvPr/>
        </p:nvSpPr>
        <p:spPr>
          <a:xfrm>
            <a:off x="6715825" y="3216700"/>
            <a:ext cx="2315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Goal</a:t>
            </a:r>
            <a:r>
              <a:rPr b="0" i="0" lang="en-GB" sz="1400" u="none" cap="none" strike="noStrike">
                <a:solidFill>
                  <a:srgbClr val="000000"/>
                </a:solidFill>
                <a:latin typeface="Arial"/>
                <a:ea typeface="Arial"/>
                <a:cs typeface="Arial"/>
                <a:sym typeface="Arial"/>
              </a:rPr>
              <a:t>: Remembering information for long periods of time. </a:t>
            </a:r>
            <a:endParaRPr b="0" i="0" sz="1400" u="none" cap="none" strike="noStrike">
              <a:solidFill>
                <a:srgbClr val="000000"/>
              </a:solidFill>
              <a:latin typeface="Arial"/>
              <a:ea typeface="Arial"/>
              <a:cs typeface="Arial"/>
              <a:sym typeface="Arial"/>
            </a:endParaRPr>
          </a:p>
        </p:txBody>
      </p:sp>
      <p:cxnSp>
        <p:nvCxnSpPr>
          <p:cNvPr id="1101" name="Google Shape;1101;p38"/>
          <p:cNvCxnSpPr/>
          <p:nvPr/>
        </p:nvCxnSpPr>
        <p:spPr>
          <a:xfrm flipH="1" rot="10800000">
            <a:off x="2817050" y="1700500"/>
            <a:ext cx="629700" cy="137100"/>
          </a:xfrm>
          <a:prstGeom prst="straightConnector1">
            <a:avLst/>
          </a:prstGeom>
          <a:noFill/>
          <a:ln cap="flat" cmpd="sng" w="9525">
            <a:solidFill>
              <a:srgbClr val="DB4437"/>
            </a:solidFill>
            <a:prstDash val="solid"/>
            <a:round/>
            <a:headEnd len="med" w="med" type="none"/>
            <a:tailEnd len="med" w="med" type="stealth"/>
          </a:ln>
        </p:spPr>
      </p:cxnSp>
      <p:cxnSp>
        <p:nvCxnSpPr>
          <p:cNvPr id="1102" name="Google Shape;1102;p38"/>
          <p:cNvCxnSpPr/>
          <p:nvPr/>
        </p:nvCxnSpPr>
        <p:spPr>
          <a:xfrm rot="10800000">
            <a:off x="4863425" y="1685125"/>
            <a:ext cx="415500" cy="238500"/>
          </a:xfrm>
          <a:prstGeom prst="straightConnector1">
            <a:avLst/>
          </a:prstGeom>
          <a:noFill/>
          <a:ln cap="flat" cmpd="sng" w="9525">
            <a:solidFill>
              <a:schemeClr val="accent3"/>
            </a:solidFill>
            <a:prstDash val="solid"/>
            <a:round/>
            <a:headEnd len="med" w="med" type="none"/>
            <a:tailEnd len="med" w="med" type="stealth"/>
          </a:ln>
        </p:spPr>
      </p:cxnSp>
      <p:sp>
        <p:nvSpPr>
          <p:cNvPr id="1103" name="Google Shape;1103;p38"/>
          <p:cNvSpPr txBox="1"/>
          <p:nvPr/>
        </p:nvSpPr>
        <p:spPr>
          <a:xfrm>
            <a:off x="1862325" y="1495063"/>
            <a:ext cx="688800" cy="27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DB4437"/>
                </a:solidFill>
              </a:rPr>
              <a:t>shortcut</a:t>
            </a:r>
            <a:endParaRPr sz="1100">
              <a:solidFill>
                <a:srgbClr val="DB4437"/>
              </a:solidFill>
              <a:latin typeface="Roboto"/>
              <a:ea typeface="Roboto"/>
              <a:cs typeface="Roboto"/>
              <a:sym typeface="Roboto"/>
            </a:endParaRPr>
          </a:p>
        </p:txBody>
      </p:sp>
      <p:sp>
        <p:nvSpPr>
          <p:cNvPr id="1104" name="Google Shape;1104;p38"/>
          <p:cNvSpPr txBox="1"/>
          <p:nvPr/>
        </p:nvSpPr>
        <p:spPr>
          <a:xfrm>
            <a:off x="5498450" y="1472000"/>
            <a:ext cx="688800" cy="27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DB4437"/>
                </a:solidFill>
              </a:rPr>
              <a:t>shortcut</a:t>
            </a:r>
            <a:endParaRPr sz="1100">
              <a:solidFill>
                <a:srgbClr val="DB4437"/>
              </a:solidFill>
              <a:latin typeface="Roboto"/>
              <a:ea typeface="Roboto"/>
              <a:cs typeface="Roboto"/>
              <a:sym typeface="Roboto"/>
            </a:endParaRPr>
          </a:p>
        </p:txBody>
      </p:sp>
      <p:sp>
        <p:nvSpPr>
          <p:cNvPr id="1105" name="Google Shape;1105;p38"/>
          <p:cNvSpPr txBox="1"/>
          <p:nvPr/>
        </p:nvSpPr>
        <p:spPr>
          <a:xfrm>
            <a:off x="3607200" y="1478275"/>
            <a:ext cx="13425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GB" sz="800">
                <a:solidFill>
                  <a:srgbClr val="DB4437"/>
                </a:solidFill>
              </a:rPr>
              <a:t>Can we make shortcuts learnable?</a:t>
            </a:r>
            <a:endParaRPr i="1" sz="800">
              <a:solidFill>
                <a:srgbClr val="DB4437"/>
              </a:solidFill>
            </a:endParaRPr>
          </a:p>
        </p:txBody>
      </p:sp>
      <p:sp>
        <p:nvSpPr>
          <p:cNvPr id="1106" name="Google Shape;1106;p38"/>
          <p:cNvSpPr txBox="1"/>
          <p:nvPr/>
        </p:nvSpPr>
        <p:spPr>
          <a:xfrm>
            <a:off x="548625" y="4715275"/>
            <a:ext cx="825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Ideally, we want to learn </a:t>
            </a:r>
            <a:r>
              <a:rPr b="1" i="0" lang="en-GB" sz="1400" u="none" cap="none" strike="noStrike">
                <a:solidFill>
                  <a:srgbClr val="000000"/>
                </a:solidFill>
                <a:latin typeface="Roboto"/>
                <a:ea typeface="Roboto"/>
                <a:cs typeface="Roboto"/>
                <a:sym typeface="Roboto"/>
              </a:rPr>
              <a:t>“dynamic” shortcuts </a:t>
            </a:r>
            <a:r>
              <a:rPr b="0" i="0" lang="en-GB" sz="1400" u="none" cap="none" strike="noStrike">
                <a:solidFill>
                  <a:srgbClr val="000000"/>
                </a:solidFill>
                <a:latin typeface="Roboto"/>
                <a:ea typeface="Roboto"/>
                <a:cs typeface="Roboto"/>
                <a:sym typeface="Roboto"/>
              </a:rPr>
              <a:t>that connect relevant time steps. </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10" name="Shape 1110"/>
        <p:cNvGrpSpPr/>
        <p:nvPr/>
      </p:nvGrpSpPr>
      <p:grpSpPr>
        <a:xfrm>
          <a:off x="0" y="0"/>
          <a:ext cx="0" cy="0"/>
          <a:chOff x="0" y="0"/>
          <a:chExt cx="0" cy="0"/>
        </a:xfrm>
      </p:grpSpPr>
      <p:sp>
        <p:nvSpPr>
          <p:cNvPr id="1111" name="Google Shape;1111;p3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Gated RNNs</a:t>
            </a:r>
            <a:endParaRPr sz="2600"/>
          </a:p>
        </p:txBody>
      </p:sp>
      <p:sp>
        <p:nvSpPr>
          <p:cNvPr id="1112" name="Google Shape;1112;p39"/>
          <p:cNvSpPr txBox="1"/>
          <p:nvPr/>
        </p:nvSpPr>
        <p:spPr>
          <a:xfrm>
            <a:off x="461275" y="846450"/>
            <a:ext cx="8435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is exactly what we are trying to do with  </a:t>
            </a:r>
            <a:r>
              <a:rPr b="1" i="0" lang="en-GB" sz="1400" u="none" cap="none" strike="noStrike">
                <a:solidFill>
                  <a:srgbClr val="000000"/>
                </a:solidFill>
                <a:latin typeface="Roboto"/>
                <a:ea typeface="Roboto"/>
                <a:cs typeface="Roboto"/>
                <a:sym typeface="Roboto"/>
              </a:rPr>
              <a:t>multiplicative gates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1113" name="Google Shape;1113;p39"/>
          <p:cNvPicPr preferRelativeResize="0"/>
          <p:nvPr/>
        </p:nvPicPr>
        <p:blipFill rotWithShape="1">
          <a:blip r:embed="rId3">
            <a:alphaModFix/>
          </a:blip>
          <a:srcRect b="0" l="0" r="0" t="0"/>
          <a:stretch/>
        </p:blipFill>
        <p:spPr>
          <a:xfrm>
            <a:off x="323000" y="3114625"/>
            <a:ext cx="2678450" cy="1625199"/>
          </a:xfrm>
          <a:prstGeom prst="rect">
            <a:avLst/>
          </a:prstGeom>
          <a:noFill/>
          <a:ln>
            <a:noFill/>
          </a:ln>
        </p:spPr>
      </p:pic>
      <p:sp>
        <p:nvSpPr>
          <p:cNvPr id="1114" name="Google Shape;1114;p39"/>
          <p:cNvSpPr txBox="1"/>
          <p:nvPr/>
        </p:nvSpPr>
        <p:spPr>
          <a:xfrm>
            <a:off x="323000" y="1401013"/>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sng" cap="none" strike="noStrike">
                <a:solidFill>
                  <a:srgbClr val="000000"/>
                </a:solidFill>
                <a:latin typeface="Roboto"/>
                <a:ea typeface="Roboto"/>
                <a:cs typeface="Roboto"/>
                <a:sym typeface="Roboto"/>
              </a:rPr>
              <a:t>Long Short-Term Memory (LSTM)</a:t>
            </a:r>
            <a:endParaRPr b="0" i="1" sz="1400" u="sng" cap="none" strike="noStrike">
              <a:solidFill>
                <a:srgbClr val="000000"/>
              </a:solidFill>
              <a:latin typeface="Roboto"/>
              <a:ea typeface="Roboto"/>
              <a:cs typeface="Roboto"/>
              <a:sym typeface="Roboto"/>
            </a:endParaRPr>
          </a:p>
        </p:txBody>
      </p:sp>
      <p:pic>
        <p:nvPicPr>
          <p:cNvPr id="1115" name="Google Shape;1115;p39"/>
          <p:cNvPicPr preferRelativeResize="0"/>
          <p:nvPr/>
        </p:nvPicPr>
        <p:blipFill rotWithShape="1">
          <a:blip r:embed="rId4">
            <a:alphaModFix/>
          </a:blip>
          <a:srcRect b="0" l="0" r="0" t="0"/>
          <a:stretch/>
        </p:blipFill>
        <p:spPr>
          <a:xfrm>
            <a:off x="730175" y="1879375"/>
            <a:ext cx="1930050" cy="1197500"/>
          </a:xfrm>
          <a:prstGeom prst="rect">
            <a:avLst/>
          </a:prstGeom>
          <a:noFill/>
          <a:ln>
            <a:noFill/>
          </a:ln>
        </p:spPr>
      </p:pic>
      <p:sp>
        <p:nvSpPr>
          <p:cNvPr id="1116" name="Google Shape;1116;p39"/>
          <p:cNvSpPr txBox="1"/>
          <p:nvPr/>
        </p:nvSpPr>
        <p:spPr>
          <a:xfrm>
            <a:off x="587675" y="4739825"/>
            <a:ext cx="2072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3 multiplicative gates</a:t>
            </a:r>
            <a:endParaRPr b="1" i="0" sz="1200" u="none" cap="none" strike="noStrike">
              <a:solidFill>
                <a:srgbClr val="000000"/>
              </a:solidFill>
              <a:latin typeface="Roboto"/>
              <a:ea typeface="Roboto"/>
              <a:cs typeface="Roboto"/>
              <a:sym typeface="Roboto"/>
            </a:endParaRPr>
          </a:p>
        </p:txBody>
      </p:sp>
      <p:pic>
        <p:nvPicPr>
          <p:cNvPr id="1117" name="Google Shape;1117;p39"/>
          <p:cNvPicPr preferRelativeResize="0"/>
          <p:nvPr/>
        </p:nvPicPr>
        <p:blipFill rotWithShape="1">
          <a:blip r:embed="rId5">
            <a:alphaModFix/>
          </a:blip>
          <a:srcRect b="0" l="0" r="0" t="0"/>
          <a:stretch/>
        </p:blipFill>
        <p:spPr>
          <a:xfrm>
            <a:off x="3323000" y="3076887"/>
            <a:ext cx="2431200" cy="1589125"/>
          </a:xfrm>
          <a:prstGeom prst="rect">
            <a:avLst/>
          </a:prstGeom>
          <a:noFill/>
          <a:ln>
            <a:noFill/>
          </a:ln>
        </p:spPr>
      </p:pic>
      <p:pic>
        <p:nvPicPr>
          <p:cNvPr id="1118" name="Google Shape;1118;p39"/>
          <p:cNvPicPr preferRelativeResize="0"/>
          <p:nvPr/>
        </p:nvPicPr>
        <p:blipFill rotWithShape="1">
          <a:blip r:embed="rId6">
            <a:alphaModFix/>
          </a:blip>
          <a:srcRect b="0" l="0" r="0" t="0"/>
          <a:stretch/>
        </p:blipFill>
        <p:spPr>
          <a:xfrm>
            <a:off x="3356400" y="2036750"/>
            <a:ext cx="2431200" cy="882755"/>
          </a:xfrm>
          <a:prstGeom prst="rect">
            <a:avLst/>
          </a:prstGeom>
          <a:noFill/>
          <a:ln>
            <a:noFill/>
          </a:ln>
        </p:spPr>
      </p:pic>
      <p:sp>
        <p:nvSpPr>
          <p:cNvPr id="1119" name="Google Shape;1119;p39"/>
          <p:cNvSpPr txBox="1"/>
          <p:nvPr/>
        </p:nvSpPr>
        <p:spPr>
          <a:xfrm>
            <a:off x="3294800" y="1401013"/>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Roboto"/>
                <a:ea typeface="Roboto"/>
                <a:cs typeface="Roboto"/>
                <a:sym typeface="Roboto"/>
              </a:rPr>
              <a:t>Gated Recurrent Units (GRU)</a:t>
            </a:r>
            <a:endParaRPr b="0" i="1" sz="1400" u="sng" cap="none" strike="noStrike">
              <a:solidFill>
                <a:srgbClr val="000000"/>
              </a:solidFill>
              <a:latin typeface="Roboto"/>
              <a:ea typeface="Roboto"/>
              <a:cs typeface="Roboto"/>
              <a:sym typeface="Roboto"/>
            </a:endParaRPr>
          </a:p>
        </p:txBody>
      </p:sp>
      <p:sp>
        <p:nvSpPr>
          <p:cNvPr id="1120" name="Google Shape;1120;p39"/>
          <p:cNvSpPr txBox="1"/>
          <p:nvPr/>
        </p:nvSpPr>
        <p:spPr>
          <a:xfrm>
            <a:off x="3407075" y="4739825"/>
            <a:ext cx="2072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2 multiplicative gates</a:t>
            </a:r>
            <a:endParaRPr b="1" i="0" sz="1200" u="none" cap="none" strike="noStrike">
              <a:solidFill>
                <a:srgbClr val="000000"/>
              </a:solidFill>
              <a:latin typeface="Roboto"/>
              <a:ea typeface="Roboto"/>
              <a:cs typeface="Roboto"/>
              <a:sym typeface="Roboto"/>
            </a:endParaRPr>
          </a:p>
        </p:txBody>
      </p:sp>
      <p:cxnSp>
        <p:nvCxnSpPr>
          <p:cNvPr id="1121" name="Google Shape;1121;p39"/>
          <p:cNvCxnSpPr/>
          <p:nvPr/>
        </p:nvCxnSpPr>
        <p:spPr>
          <a:xfrm flipH="1">
            <a:off x="3216350" y="1588488"/>
            <a:ext cx="27900" cy="3481800"/>
          </a:xfrm>
          <a:prstGeom prst="straightConnector1">
            <a:avLst/>
          </a:prstGeom>
          <a:noFill/>
          <a:ln cap="flat" cmpd="sng" w="9525">
            <a:solidFill>
              <a:schemeClr val="dk2"/>
            </a:solidFill>
            <a:prstDash val="solid"/>
            <a:round/>
            <a:headEnd len="sm" w="sm" type="none"/>
            <a:tailEnd len="sm" w="sm" type="none"/>
          </a:ln>
        </p:spPr>
      </p:cxnSp>
      <p:cxnSp>
        <p:nvCxnSpPr>
          <p:cNvPr id="1122" name="Google Shape;1122;p39"/>
          <p:cNvCxnSpPr/>
          <p:nvPr/>
        </p:nvCxnSpPr>
        <p:spPr>
          <a:xfrm flipH="1">
            <a:off x="5959550" y="1588488"/>
            <a:ext cx="27900" cy="3481800"/>
          </a:xfrm>
          <a:prstGeom prst="straightConnector1">
            <a:avLst/>
          </a:prstGeom>
          <a:noFill/>
          <a:ln cap="flat" cmpd="sng" w="9525">
            <a:solidFill>
              <a:schemeClr val="dk2"/>
            </a:solidFill>
            <a:prstDash val="solid"/>
            <a:round/>
            <a:headEnd len="sm" w="sm" type="none"/>
            <a:tailEnd len="sm" w="sm" type="none"/>
          </a:ln>
        </p:spPr>
      </p:cxnSp>
      <p:sp>
        <p:nvSpPr>
          <p:cNvPr id="1123" name="Google Shape;1123;p39"/>
          <p:cNvSpPr txBox="1"/>
          <p:nvPr/>
        </p:nvSpPr>
        <p:spPr>
          <a:xfrm>
            <a:off x="6025350" y="1401025"/>
            <a:ext cx="311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Roboto"/>
                <a:ea typeface="Roboto"/>
                <a:cs typeface="Roboto"/>
                <a:sym typeface="Roboto"/>
              </a:rPr>
              <a:t>Light Gated Recurrent Units (Li-GRU)</a:t>
            </a:r>
            <a:endParaRPr b="0" i="1" sz="1400" u="sng" cap="none" strike="noStrike">
              <a:solidFill>
                <a:srgbClr val="000000"/>
              </a:solidFill>
              <a:latin typeface="Roboto"/>
              <a:ea typeface="Roboto"/>
              <a:cs typeface="Roboto"/>
              <a:sym typeface="Roboto"/>
            </a:endParaRPr>
          </a:p>
        </p:txBody>
      </p:sp>
      <p:pic>
        <p:nvPicPr>
          <p:cNvPr id="1124" name="Google Shape;1124;p39"/>
          <p:cNvPicPr preferRelativeResize="0"/>
          <p:nvPr/>
        </p:nvPicPr>
        <p:blipFill rotWithShape="1">
          <a:blip r:embed="rId7">
            <a:alphaModFix/>
          </a:blip>
          <a:srcRect b="0" l="0" r="0" t="0"/>
          <a:stretch/>
        </p:blipFill>
        <p:spPr>
          <a:xfrm>
            <a:off x="6083575" y="2036750"/>
            <a:ext cx="2929631" cy="882750"/>
          </a:xfrm>
          <a:prstGeom prst="rect">
            <a:avLst/>
          </a:prstGeom>
          <a:noFill/>
          <a:ln>
            <a:noFill/>
          </a:ln>
        </p:spPr>
      </p:pic>
      <p:sp>
        <p:nvSpPr>
          <p:cNvPr id="1125" name="Google Shape;1125;p39"/>
          <p:cNvSpPr txBox="1"/>
          <p:nvPr/>
        </p:nvSpPr>
        <p:spPr>
          <a:xfrm>
            <a:off x="6302675" y="4739825"/>
            <a:ext cx="2072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1 multiplicative gate</a:t>
            </a:r>
            <a:endParaRPr b="1" i="0" sz="1200" u="none" cap="none" strike="noStrike">
              <a:solidFill>
                <a:srgbClr val="000000"/>
              </a:solidFill>
              <a:latin typeface="Roboto"/>
              <a:ea typeface="Roboto"/>
              <a:cs typeface="Roboto"/>
              <a:sym typeface="Roboto"/>
            </a:endParaRPr>
          </a:p>
        </p:txBody>
      </p:sp>
      <p:cxnSp>
        <p:nvCxnSpPr>
          <p:cNvPr id="1126" name="Google Shape;1126;p39"/>
          <p:cNvCxnSpPr/>
          <p:nvPr/>
        </p:nvCxnSpPr>
        <p:spPr>
          <a:xfrm>
            <a:off x="7051800" y="3044600"/>
            <a:ext cx="0" cy="347400"/>
          </a:xfrm>
          <a:prstGeom prst="straightConnector1">
            <a:avLst/>
          </a:prstGeom>
          <a:noFill/>
          <a:ln cap="flat" cmpd="sng" w="9525">
            <a:solidFill>
              <a:schemeClr val="dk2"/>
            </a:solidFill>
            <a:prstDash val="solid"/>
            <a:round/>
            <a:headEnd len="sm" w="sm" type="none"/>
            <a:tailEnd len="med" w="med" type="triangle"/>
          </a:ln>
        </p:spPr>
      </p:cxnSp>
      <p:sp>
        <p:nvSpPr>
          <p:cNvPr id="1127" name="Google Shape;1127;p39"/>
          <p:cNvSpPr txBox="1"/>
          <p:nvPr/>
        </p:nvSpPr>
        <p:spPr>
          <a:xfrm>
            <a:off x="6243513" y="3542563"/>
            <a:ext cx="2799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If the update gate z is 1, we can remember forever the state h (thus learning arbitrary</a:t>
            </a:r>
            <a:r>
              <a:rPr b="1" i="0" lang="en-GB" sz="1400" u="none" cap="none" strike="noStrike">
                <a:solidFill>
                  <a:srgbClr val="000000"/>
                </a:solidFill>
                <a:latin typeface="Roboto"/>
                <a:ea typeface="Roboto"/>
                <a:cs typeface="Roboto"/>
                <a:sym typeface="Roboto"/>
              </a:rPr>
              <a:t> long-term dependencies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par>
                                <p:cTn fill="hold" nodeType="with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31" name="Shape 1131"/>
        <p:cNvGrpSpPr/>
        <p:nvPr/>
      </p:nvGrpSpPr>
      <p:grpSpPr>
        <a:xfrm>
          <a:off x="0" y="0"/>
          <a:ext cx="0" cy="0"/>
          <a:chOff x="0" y="0"/>
          <a:chExt cx="0" cy="0"/>
        </a:xfrm>
      </p:grpSpPr>
      <p:sp>
        <p:nvSpPr>
          <p:cNvPr id="1132" name="Google Shape;1132;p4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LSTM</a:t>
            </a:r>
            <a:endParaRPr sz="2600"/>
          </a:p>
        </p:txBody>
      </p:sp>
      <p:pic>
        <p:nvPicPr>
          <p:cNvPr id="1133" name="Google Shape;1133;p40"/>
          <p:cNvPicPr preferRelativeResize="0"/>
          <p:nvPr/>
        </p:nvPicPr>
        <p:blipFill rotWithShape="1">
          <a:blip r:embed="rId3">
            <a:alphaModFix/>
          </a:blip>
          <a:srcRect b="0" l="0" r="0" t="0"/>
          <a:stretch/>
        </p:blipFill>
        <p:spPr>
          <a:xfrm>
            <a:off x="195025" y="1009850"/>
            <a:ext cx="2678450" cy="1625199"/>
          </a:xfrm>
          <a:prstGeom prst="rect">
            <a:avLst/>
          </a:prstGeom>
          <a:noFill/>
          <a:ln>
            <a:noFill/>
          </a:ln>
        </p:spPr>
      </p:pic>
      <p:pic>
        <p:nvPicPr>
          <p:cNvPr id="1134" name="Google Shape;1134;p40"/>
          <p:cNvPicPr preferRelativeResize="0"/>
          <p:nvPr/>
        </p:nvPicPr>
        <p:blipFill rotWithShape="1">
          <a:blip r:embed="rId4">
            <a:alphaModFix/>
          </a:blip>
          <a:srcRect b="0" l="0" r="0" t="0"/>
          <a:stretch/>
        </p:blipFill>
        <p:spPr>
          <a:xfrm>
            <a:off x="569225" y="2986225"/>
            <a:ext cx="1930050" cy="1197500"/>
          </a:xfrm>
          <a:prstGeom prst="rect">
            <a:avLst/>
          </a:prstGeom>
          <a:noFill/>
          <a:ln>
            <a:noFill/>
          </a:ln>
        </p:spPr>
      </p:pic>
      <p:sp>
        <p:nvSpPr>
          <p:cNvPr id="1135" name="Google Shape;1135;p40"/>
          <p:cNvSpPr txBox="1"/>
          <p:nvPr/>
        </p:nvSpPr>
        <p:spPr>
          <a:xfrm>
            <a:off x="3083650" y="1017725"/>
            <a:ext cx="5923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LSTM manages the flow of information using three </a:t>
            </a:r>
            <a:r>
              <a:rPr b="1" i="0" lang="en-GB" sz="1400" u="none" cap="none" strike="noStrike">
                <a:solidFill>
                  <a:srgbClr val="000000"/>
                </a:solidFill>
                <a:latin typeface="Roboto"/>
                <a:ea typeface="Roboto"/>
                <a:cs typeface="Roboto"/>
                <a:sym typeface="Roboto"/>
              </a:rPr>
              <a:t>multiplicative gates</a:t>
            </a:r>
            <a:r>
              <a:rPr b="0" i="0" lang="en-GB" sz="1400" u="none" cap="none" strike="noStrike">
                <a:solidFill>
                  <a:srgbClr val="000000"/>
                </a:solidFill>
                <a:latin typeface="Roboto"/>
                <a:ea typeface="Roboto"/>
                <a:cs typeface="Roboto"/>
                <a:sym typeface="Roboto"/>
              </a:rPr>
              <a:t> (called input, output, and forget gates).</a:t>
            </a:r>
            <a:endParaRPr b="0" i="0" sz="1400" u="none" cap="none" strike="noStrike">
              <a:solidFill>
                <a:srgbClr val="000000"/>
              </a:solidFill>
              <a:latin typeface="Roboto"/>
              <a:ea typeface="Roboto"/>
              <a:cs typeface="Roboto"/>
              <a:sym typeface="Roboto"/>
            </a:endParaRPr>
          </a:p>
        </p:txBody>
      </p:sp>
      <p:sp>
        <p:nvSpPr>
          <p:cNvPr id="1136" name="Google Shape;1136;p40"/>
          <p:cNvSpPr/>
          <p:nvPr/>
        </p:nvSpPr>
        <p:spPr>
          <a:xfrm>
            <a:off x="225475" y="1285875"/>
            <a:ext cx="2590200" cy="335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0"/>
          <p:cNvSpPr txBox="1"/>
          <p:nvPr/>
        </p:nvSpPr>
        <p:spPr>
          <a:xfrm>
            <a:off x="3083650" y="1779725"/>
            <a:ext cx="59235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cell state is the </a:t>
            </a:r>
            <a:r>
              <a:rPr b="1" i="0" lang="en-GB" sz="1400" u="none" cap="none" strike="noStrike">
                <a:solidFill>
                  <a:srgbClr val="000000"/>
                </a:solidFill>
                <a:latin typeface="Roboto"/>
                <a:ea typeface="Roboto"/>
                <a:cs typeface="Roboto"/>
                <a:sym typeface="Roboto"/>
              </a:rPr>
              <a:t>memory vector</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It’s very easy for information to just flow along it </a:t>
            </a:r>
            <a:r>
              <a:rPr b="1" i="0" lang="en-GB" sz="1400" u="none" cap="none" strike="noStrike">
                <a:solidFill>
                  <a:srgbClr val="000000"/>
                </a:solidFill>
                <a:latin typeface="Roboto"/>
                <a:ea typeface="Roboto"/>
                <a:cs typeface="Roboto"/>
                <a:sym typeface="Roboto"/>
              </a:rPr>
              <a:t>unchanged</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138" name="Google Shape;1138;p40"/>
          <p:cNvSpPr/>
          <p:nvPr/>
        </p:nvSpPr>
        <p:spPr>
          <a:xfrm>
            <a:off x="225475" y="2962275"/>
            <a:ext cx="2590200" cy="615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9" name="Google Shape;1139;p40"/>
          <p:cNvCxnSpPr>
            <a:stCxn id="1138" idx="3"/>
          </p:cNvCxnSpPr>
          <p:nvPr/>
        </p:nvCxnSpPr>
        <p:spPr>
          <a:xfrm>
            <a:off x="2815675" y="3270075"/>
            <a:ext cx="341100" cy="2400"/>
          </a:xfrm>
          <a:prstGeom prst="straightConnector1">
            <a:avLst/>
          </a:prstGeom>
          <a:noFill/>
          <a:ln cap="flat" cmpd="sng" w="9525">
            <a:solidFill>
              <a:schemeClr val="dk2"/>
            </a:solidFill>
            <a:prstDash val="solid"/>
            <a:round/>
            <a:headEnd len="sm" w="sm" type="none"/>
            <a:tailEnd len="med" w="med" type="triangle"/>
          </a:ln>
        </p:spPr>
      </p:cxnSp>
      <p:sp>
        <p:nvSpPr>
          <p:cNvPr id="1140" name="Google Shape;1140;p40"/>
          <p:cNvSpPr txBox="1"/>
          <p:nvPr/>
        </p:nvSpPr>
        <p:spPr>
          <a:xfrm>
            <a:off x="3223850" y="3055000"/>
            <a:ext cx="1029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Multiplicative Gates</a:t>
            </a:r>
            <a:endParaRPr b="0" i="0" sz="1100" u="none" cap="none" strike="noStrike">
              <a:solidFill>
                <a:srgbClr val="000000"/>
              </a:solidFill>
              <a:latin typeface="Roboto"/>
              <a:ea typeface="Roboto"/>
              <a:cs typeface="Roboto"/>
              <a:sym typeface="Roboto"/>
            </a:endParaRPr>
          </a:p>
        </p:txBody>
      </p:sp>
      <p:sp>
        <p:nvSpPr>
          <p:cNvPr id="1141" name="Google Shape;1141;p40"/>
          <p:cNvSpPr/>
          <p:nvPr/>
        </p:nvSpPr>
        <p:spPr>
          <a:xfrm>
            <a:off x="225475" y="3607775"/>
            <a:ext cx="2590200" cy="375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2" name="Google Shape;1142;p40"/>
          <p:cNvCxnSpPr/>
          <p:nvPr/>
        </p:nvCxnSpPr>
        <p:spPr>
          <a:xfrm>
            <a:off x="2815675" y="3803475"/>
            <a:ext cx="341100" cy="2400"/>
          </a:xfrm>
          <a:prstGeom prst="straightConnector1">
            <a:avLst/>
          </a:prstGeom>
          <a:noFill/>
          <a:ln cap="flat" cmpd="sng" w="9525">
            <a:solidFill>
              <a:schemeClr val="dk2"/>
            </a:solidFill>
            <a:prstDash val="solid"/>
            <a:round/>
            <a:headEnd len="sm" w="sm" type="none"/>
            <a:tailEnd len="med" w="med" type="triangle"/>
          </a:ln>
        </p:spPr>
      </p:cxnSp>
      <p:sp>
        <p:nvSpPr>
          <p:cNvPr id="1143" name="Google Shape;1143;p40"/>
          <p:cNvSpPr txBox="1"/>
          <p:nvPr/>
        </p:nvSpPr>
        <p:spPr>
          <a:xfrm>
            <a:off x="3223850" y="3588400"/>
            <a:ext cx="1029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Cell</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 state</a:t>
            </a:r>
            <a:endParaRPr b="0" i="0" sz="1100" u="none" cap="none" strike="noStrike">
              <a:solidFill>
                <a:srgbClr val="000000"/>
              </a:solidFill>
              <a:latin typeface="Roboto"/>
              <a:ea typeface="Roboto"/>
              <a:cs typeface="Roboto"/>
              <a:sym typeface="Roboto"/>
            </a:endParaRPr>
          </a:p>
        </p:txBody>
      </p:sp>
      <p:sp>
        <p:nvSpPr>
          <p:cNvPr id="1144" name="Google Shape;1144;p40"/>
          <p:cNvSpPr txBox="1"/>
          <p:nvPr/>
        </p:nvSpPr>
        <p:spPr>
          <a:xfrm>
            <a:off x="4448600" y="2931425"/>
            <a:ext cx="42660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To remember the past cell state, we just need to set the forget to one and the input gate to zero.</a:t>
            </a:r>
            <a:endParaRPr b="0" i="0" sz="1400" u="none" cap="none" strike="noStrike">
              <a:solidFill>
                <a:srgbClr val="000000"/>
              </a:solidFill>
              <a:latin typeface="Arial"/>
              <a:ea typeface="Arial"/>
              <a:cs typeface="Arial"/>
              <a:sym typeface="Arial"/>
            </a:endParaRPr>
          </a:p>
        </p:txBody>
      </p:sp>
      <p:sp>
        <p:nvSpPr>
          <p:cNvPr id="1145" name="Google Shape;1145;p40"/>
          <p:cNvSpPr txBox="1"/>
          <p:nvPr/>
        </p:nvSpPr>
        <p:spPr>
          <a:xfrm>
            <a:off x="4448600" y="3987100"/>
            <a:ext cx="4369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implements the “</a:t>
            </a:r>
            <a:r>
              <a:rPr b="1" i="0" lang="en-GB" sz="1400" u="none" cap="none" strike="noStrike">
                <a:solidFill>
                  <a:srgbClr val="000000"/>
                </a:solidFill>
                <a:latin typeface="Roboto"/>
                <a:ea typeface="Roboto"/>
                <a:cs typeface="Roboto"/>
                <a:sym typeface="Roboto"/>
              </a:rPr>
              <a:t>shortcut</a:t>
            </a:r>
            <a:r>
              <a:rPr b="0" i="0" lang="en-GB" sz="1400" u="none" cap="none" strike="noStrike">
                <a:solidFill>
                  <a:srgbClr val="000000"/>
                </a:solidFill>
                <a:latin typeface="Roboto"/>
                <a:ea typeface="Roboto"/>
                <a:cs typeface="Roboto"/>
                <a:sym typeface="Roboto"/>
              </a:rPr>
              <a:t>” as we can skip time steps and store information for an </a:t>
            </a:r>
            <a:r>
              <a:rPr b="1" i="0" lang="en-GB" sz="1400" u="none" cap="none" strike="noStrike">
                <a:solidFill>
                  <a:srgbClr val="000000"/>
                </a:solidFill>
                <a:latin typeface="Roboto"/>
                <a:ea typeface="Roboto"/>
                <a:cs typeface="Roboto"/>
                <a:sym typeface="Roboto"/>
              </a:rPr>
              <a:t>arbitrarily large</a:t>
            </a:r>
            <a:r>
              <a:rPr b="0" i="0" lang="en-GB" sz="1400" u="none" cap="none" strike="noStrike">
                <a:solidFill>
                  <a:srgbClr val="000000"/>
                </a:solidFill>
                <a:latin typeface="Roboto"/>
                <a:ea typeface="Roboto"/>
                <a:cs typeface="Roboto"/>
                <a:sym typeface="Roboto"/>
              </a:rPr>
              <a:t> number of steps.  </a:t>
            </a:r>
            <a:endParaRPr b="0" i="0" sz="1400" u="none" cap="none" strike="noStrike">
              <a:solidFill>
                <a:srgbClr val="000000"/>
              </a:solidFill>
              <a:latin typeface="Arial"/>
              <a:ea typeface="Arial"/>
              <a:cs typeface="Arial"/>
              <a:sym typeface="Arial"/>
            </a:endParaRPr>
          </a:p>
        </p:txBody>
      </p:sp>
      <p:sp>
        <p:nvSpPr>
          <p:cNvPr id="1146" name="Google Shape;1146;p40"/>
          <p:cNvSpPr txBox="1"/>
          <p:nvPr/>
        </p:nvSpPr>
        <p:spPr>
          <a:xfrm>
            <a:off x="286425" y="44731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Hochreiter &amp; Schmidhuber (1995)</a:t>
            </a:r>
            <a:endParaRPr b="0" i="0" sz="1400" u="none" cap="none" strike="noStrike">
              <a:solidFill>
                <a:srgbClr val="000000"/>
              </a:solidFill>
              <a:latin typeface="Arial"/>
              <a:ea typeface="Arial"/>
              <a:cs typeface="Arial"/>
              <a:sym typeface="Arial"/>
            </a:endParaRPr>
          </a:p>
        </p:txBody>
      </p:sp>
      <p:sp>
        <p:nvSpPr>
          <p:cNvPr id="1147" name="Google Shape;1147;p40"/>
          <p:cNvSpPr txBox="1"/>
          <p:nvPr/>
        </p:nvSpPr>
        <p:spPr>
          <a:xfrm>
            <a:off x="225475" y="4782925"/>
            <a:ext cx="3674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sng" cap="none" strike="noStrike">
                <a:solidFill>
                  <a:schemeClr val="hlink"/>
                </a:solidFill>
                <a:latin typeface="Arial"/>
                <a:ea typeface="Arial"/>
                <a:cs typeface="Arial"/>
                <a:sym typeface="Arial"/>
                <a:hlinkClick r:id="rId5"/>
              </a:rPr>
              <a:t>https://www.bioinf.jku.at/publications/older/2604.pdf</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51" name="Shape 1151"/>
        <p:cNvGrpSpPr/>
        <p:nvPr/>
      </p:nvGrpSpPr>
      <p:grpSpPr>
        <a:xfrm>
          <a:off x="0" y="0"/>
          <a:ext cx="0" cy="0"/>
          <a:chOff x="0" y="0"/>
          <a:chExt cx="0" cy="0"/>
        </a:xfrm>
      </p:grpSpPr>
      <p:sp>
        <p:nvSpPr>
          <p:cNvPr id="1152" name="Google Shape;1152;p4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LSTM</a:t>
            </a:r>
            <a:endParaRPr sz="2600"/>
          </a:p>
        </p:txBody>
      </p:sp>
      <p:pic>
        <p:nvPicPr>
          <p:cNvPr id="1153" name="Google Shape;1153;p41"/>
          <p:cNvPicPr preferRelativeResize="0"/>
          <p:nvPr/>
        </p:nvPicPr>
        <p:blipFill rotWithShape="1">
          <a:blip r:embed="rId3">
            <a:alphaModFix/>
          </a:blip>
          <a:srcRect b="0" l="0" r="0" t="0"/>
          <a:stretch/>
        </p:blipFill>
        <p:spPr>
          <a:xfrm>
            <a:off x="195025" y="1009850"/>
            <a:ext cx="2678450" cy="1625199"/>
          </a:xfrm>
          <a:prstGeom prst="rect">
            <a:avLst/>
          </a:prstGeom>
          <a:noFill/>
          <a:ln>
            <a:noFill/>
          </a:ln>
        </p:spPr>
      </p:pic>
      <p:pic>
        <p:nvPicPr>
          <p:cNvPr id="1154" name="Google Shape;1154;p41"/>
          <p:cNvPicPr preferRelativeResize="0"/>
          <p:nvPr/>
        </p:nvPicPr>
        <p:blipFill rotWithShape="1">
          <a:blip r:embed="rId4">
            <a:alphaModFix/>
          </a:blip>
          <a:srcRect b="0" l="0" r="0" t="0"/>
          <a:stretch/>
        </p:blipFill>
        <p:spPr>
          <a:xfrm>
            <a:off x="569225" y="2986225"/>
            <a:ext cx="1930050" cy="1197500"/>
          </a:xfrm>
          <a:prstGeom prst="rect">
            <a:avLst/>
          </a:prstGeom>
          <a:noFill/>
          <a:ln>
            <a:noFill/>
          </a:ln>
        </p:spPr>
      </p:pic>
      <p:sp>
        <p:nvSpPr>
          <p:cNvPr id="1155" name="Google Shape;1155;p41"/>
          <p:cNvSpPr txBox="1"/>
          <p:nvPr/>
        </p:nvSpPr>
        <p:spPr>
          <a:xfrm>
            <a:off x="3083650" y="1017725"/>
            <a:ext cx="5923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More specifically, the role of the gates is the following:</a:t>
            </a:r>
            <a:endParaRPr b="0" i="0" sz="1400" u="none" cap="none" strike="noStrike">
              <a:solidFill>
                <a:srgbClr val="000000"/>
              </a:solidFill>
              <a:latin typeface="Roboto"/>
              <a:ea typeface="Roboto"/>
              <a:cs typeface="Roboto"/>
              <a:sym typeface="Roboto"/>
            </a:endParaRPr>
          </a:p>
        </p:txBody>
      </p:sp>
      <p:sp>
        <p:nvSpPr>
          <p:cNvPr id="1156" name="Google Shape;1156;p41"/>
          <p:cNvSpPr/>
          <p:nvPr/>
        </p:nvSpPr>
        <p:spPr>
          <a:xfrm>
            <a:off x="487525" y="3190250"/>
            <a:ext cx="2108700" cy="195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1"/>
          <p:cNvSpPr txBox="1"/>
          <p:nvPr/>
        </p:nvSpPr>
        <p:spPr>
          <a:xfrm>
            <a:off x="3278675" y="1803750"/>
            <a:ext cx="5673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Input Gate</a:t>
            </a:r>
            <a:r>
              <a:rPr b="0" i="0" lang="en-GB" sz="1400" u="none" cap="none" strike="noStrike">
                <a:solidFill>
                  <a:srgbClr val="000000"/>
                </a:solidFill>
                <a:latin typeface="Arial"/>
                <a:ea typeface="Arial"/>
                <a:cs typeface="Arial"/>
                <a:sym typeface="Arial"/>
              </a:rPr>
              <a:t>: It decides what new information we’re going to store in the cell state. </a:t>
            </a:r>
            <a:endParaRPr b="0" i="0" sz="1400" u="none" cap="none" strike="noStrike">
              <a:solidFill>
                <a:srgbClr val="000000"/>
              </a:solidFill>
              <a:latin typeface="Arial"/>
              <a:ea typeface="Arial"/>
              <a:cs typeface="Arial"/>
              <a:sym typeface="Arial"/>
            </a:endParaRPr>
          </a:p>
        </p:txBody>
      </p:sp>
      <p:sp>
        <p:nvSpPr>
          <p:cNvPr id="1158" name="Google Shape;1158;p41"/>
          <p:cNvSpPr txBox="1"/>
          <p:nvPr/>
        </p:nvSpPr>
        <p:spPr>
          <a:xfrm>
            <a:off x="3278675" y="2565750"/>
            <a:ext cx="5673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outcome is a vector containing numbers between 0 and 1 (due to the sigmoid activation):</a:t>
            </a:r>
            <a:endParaRPr b="0" i="0" sz="1400" u="none" cap="none" strike="noStrike">
              <a:solidFill>
                <a:srgbClr val="000000"/>
              </a:solidFill>
              <a:latin typeface="Arial"/>
              <a:ea typeface="Arial"/>
              <a:cs typeface="Arial"/>
              <a:sym typeface="Arial"/>
            </a:endParaRPr>
          </a:p>
        </p:txBody>
      </p:sp>
      <p:sp>
        <p:nvSpPr>
          <p:cNvPr id="1159" name="Google Shape;1159;p41"/>
          <p:cNvSpPr txBox="1"/>
          <p:nvPr/>
        </p:nvSpPr>
        <p:spPr>
          <a:xfrm>
            <a:off x="3278675" y="3327750"/>
            <a:ext cx="5155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“0” means“ do not store the content of the current input”.</a:t>
            </a:r>
            <a:endParaRPr b="0" i="0" sz="1400" u="none" cap="none" strike="noStrike">
              <a:solidFill>
                <a:srgbClr val="000000"/>
              </a:solidFill>
              <a:latin typeface="Arial"/>
              <a:ea typeface="Arial"/>
              <a:cs typeface="Arial"/>
              <a:sym typeface="Arial"/>
            </a:endParaRPr>
          </a:p>
        </p:txBody>
      </p:sp>
      <p:sp>
        <p:nvSpPr>
          <p:cNvPr id="1160" name="Google Shape;1160;p41"/>
          <p:cNvSpPr txBox="1"/>
          <p:nvPr/>
        </p:nvSpPr>
        <p:spPr>
          <a:xfrm>
            <a:off x="3278675" y="3708750"/>
            <a:ext cx="564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“1” means“ store the content of the current input unchanged”.</a:t>
            </a:r>
            <a:endParaRPr b="0" i="0" sz="1400" u="none" cap="none" strike="noStrike">
              <a:solidFill>
                <a:srgbClr val="000000"/>
              </a:solidFill>
              <a:latin typeface="Arial"/>
              <a:ea typeface="Arial"/>
              <a:cs typeface="Arial"/>
              <a:sym typeface="Arial"/>
            </a:endParaRPr>
          </a:p>
        </p:txBody>
      </p:sp>
      <p:sp>
        <p:nvSpPr>
          <p:cNvPr id="1161" name="Google Shape;1161;p41"/>
          <p:cNvSpPr/>
          <p:nvPr/>
        </p:nvSpPr>
        <p:spPr>
          <a:xfrm>
            <a:off x="487525" y="3799850"/>
            <a:ext cx="2108700" cy="195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par>
                                <p:cTn fill="hold" nodeType="with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1000"/>
                                        <p:tgtEl>
                                          <p:spTgt spid="1159"/>
                                        </p:tgtEl>
                                      </p:cBhvr>
                                    </p:animEffect>
                                  </p:childTnLst>
                                </p:cTn>
                              </p:par>
                              <p:par>
                                <p:cTn fill="hold" nodeType="with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1000"/>
                                        <p:tgtEl>
                                          <p:spTgt spid="1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4" name="Shape 84"/>
        <p:cNvGrpSpPr/>
        <p:nvPr/>
      </p:nvGrpSpPr>
      <p:grpSpPr>
        <a:xfrm>
          <a:off x="0" y="0"/>
          <a:ext cx="0" cy="0"/>
          <a:chOff x="0" y="0"/>
          <a:chExt cx="0" cy="0"/>
        </a:xfrm>
      </p:grpSpPr>
      <p:sp>
        <p:nvSpPr>
          <p:cNvPr id="85" name="Google Shape;85;p1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Summary of the last episode….</a:t>
            </a:r>
            <a:endParaRPr sz="2600"/>
          </a:p>
        </p:txBody>
      </p:sp>
      <p:sp>
        <p:nvSpPr>
          <p:cNvPr id="86" name="Google Shape;86;p15"/>
          <p:cNvSpPr txBox="1"/>
          <p:nvPr/>
        </p:nvSpPr>
        <p:spPr>
          <a:xfrm>
            <a:off x="260250" y="736150"/>
            <a:ext cx="85749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What we have seen </a:t>
            </a:r>
            <a:r>
              <a:rPr b="1" i="0" lang="en-GB" sz="1500" u="none" cap="none" strike="noStrike">
                <a:solidFill>
                  <a:srgbClr val="000000"/>
                </a:solidFill>
                <a:latin typeface="Arial"/>
                <a:ea typeface="Arial"/>
                <a:cs typeface="Arial"/>
                <a:sym typeface="Arial"/>
              </a:rPr>
              <a:t>last time</a:t>
            </a:r>
            <a:r>
              <a:rPr b="0" i="0" lang="en-GB"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Basic Concepts for Neural Networks (vanishing gradient, normalization, regularization)</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Convolutional Neural Networks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7" name="Google Shape;87;p15"/>
          <p:cNvSpPr txBox="1"/>
          <p:nvPr/>
        </p:nvSpPr>
        <p:spPr>
          <a:xfrm>
            <a:off x="161550" y="2368500"/>
            <a:ext cx="87723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What we are going to learn </a:t>
            </a:r>
            <a:r>
              <a:rPr b="1" i="0" lang="en-GB" sz="1500" u="none" cap="none" strike="noStrike">
                <a:solidFill>
                  <a:srgbClr val="000000"/>
                </a:solidFill>
                <a:latin typeface="Arial"/>
                <a:ea typeface="Arial"/>
                <a:cs typeface="Arial"/>
                <a:sym typeface="Arial"/>
              </a:rPr>
              <a:t>today</a:t>
            </a:r>
            <a:r>
              <a:rPr b="0" i="0" lang="en-GB"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GB" sz="1500" u="none" cap="none" strike="noStrike">
                <a:solidFill>
                  <a:srgbClr val="000000"/>
                </a:solidFill>
                <a:latin typeface="Arial"/>
                <a:ea typeface="Arial"/>
                <a:cs typeface="Arial"/>
                <a:sym typeface="Arial"/>
              </a:rPr>
              <a:t>Recurrent Neural Networks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65" name="Shape 1165"/>
        <p:cNvGrpSpPr/>
        <p:nvPr/>
      </p:nvGrpSpPr>
      <p:grpSpPr>
        <a:xfrm>
          <a:off x="0" y="0"/>
          <a:ext cx="0" cy="0"/>
          <a:chOff x="0" y="0"/>
          <a:chExt cx="0" cy="0"/>
        </a:xfrm>
      </p:grpSpPr>
      <p:sp>
        <p:nvSpPr>
          <p:cNvPr id="1166" name="Google Shape;1166;p4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LSTM</a:t>
            </a:r>
            <a:endParaRPr sz="2600"/>
          </a:p>
        </p:txBody>
      </p:sp>
      <p:pic>
        <p:nvPicPr>
          <p:cNvPr id="1167" name="Google Shape;1167;p42"/>
          <p:cNvPicPr preferRelativeResize="0"/>
          <p:nvPr/>
        </p:nvPicPr>
        <p:blipFill rotWithShape="1">
          <a:blip r:embed="rId3">
            <a:alphaModFix/>
          </a:blip>
          <a:srcRect b="0" l="0" r="0" t="0"/>
          <a:stretch/>
        </p:blipFill>
        <p:spPr>
          <a:xfrm>
            <a:off x="195025" y="1009850"/>
            <a:ext cx="2678450" cy="1625199"/>
          </a:xfrm>
          <a:prstGeom prst="rect">
            <a:avLst/>
          </a:prstGeom>
          <a:noFill/>
          <a:ln>
            <a:noFill/>
          </a:ln>
        </p:spPr>
      </p:pic>
      <p:pic>
        <p:nvPicPr>
          <p:cNvPr id="1168" name="Google Shape;1168;p42"/>
          <p:cNvPicPr preferRelativeResize="0"/>
          <p:nvPr/>
        </p:nvPicPr>
        <p:blipFill rotWithShape="1">
          <a:blip r:embed="rId4">
            <a:alphaModFix/>
          </a:blip>
          <a:srcRect b="0" l="0" r="0" t="0"/>
          <a:stretch/>
        </p:blipFill>
        <p:spPr>
          <a:xfrm>
            <a:off x="569225" y="2986225"/>
            <a:ext cx="1930050" cy="1197500"/>
          </a:xfrm>
          <a:prstGeom prst="rect">
            <a:avLst/>
          </a:prstGeom>
          <a:noFill/>
          <a:ln>
            <a:noFill/>
          </a:ln>
        </p:spPr>
      </p:pic>
      <p:sp>
        <p:nvSpPr>
          <p:cNvPr id="1169" name="Google Shape;1169;p42"/>
          <p:cNvSpPr/>
          <p:nvPr/>
        </p:nvSpPr>
        <p:spPr>
          <a:xfrm>
            <a:off x="487525" y="2961650"/>
            <a:ext cx="2108700" cy="195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2"/>
          <p:cNvSpPr txBox="1"/>
          <p:nvPr/>
        </p:nvSpPr>
        <p:spPr>
          <a:xfrm>
            <a:off x="3278675" y="1117950"/>
            <a:ext cx="5673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Forget Gate</a:t>
            </a:r>
            <a:r>
              <a:rPr b="0" i="0" lang="en-GB" sz="1400" u="none" cap="none" strike="noStrike">
                <a:solidFill>
                  <a:srgbClr val="000000"/>
                </a:solidFill>
                <a:latin typeface="Arial"/>
                <a:ea typeface="Arial"/>
                <a:cs typeface="Arial"/>
                <a:sym typeface="Arial"/>
              </a:rPr>
              <a:t>: It decides how much information keep from the previous cell state.</a:t>
            </a:r>
            <a:endParaRPr b="0" i="0" sz="1400" u="none" cap="none" strike="noStrike">
              <a:solidFill>
                <a:srgbClr val="000000"/>
              </a:solidFill>
              <a:latin typeface="Arial"/>
              <a:ea typeface="Arial"/>
              <a:cs typeface="Arial"/>
              <a:sym typeface="Arial"/>
            </a:endParaRPr>
          </a:p>
        </p:txBody>
      </p:sp>
      <p:sp>
        <p:nvSpPr>
          <p:cNvPr id="1171" name="Google Shape;1171;p42"/>
          <p:cNvSpPr txBox="1"/>
          <p:nvPr/>
        </p:nvSpPr>
        <p:spPr>
          <a:xfrm>
            <a:off x="3278675" y="1803750"/>
            <a:ext cx="5155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“0” means“ totally forget the past.</a:t>
            </a:r>
            <a:endParaRPr b="0" i="0" sz="1400" u="none" cap="none" strike="noStrike">
              <a:solidFill>
                <a:srgbClr val="000000"/>
              </a:solidFill>
              <a:latin typeface="Arial"/>
              <a:ea typeface="Arial"/>
              <a:cs typeface="Arial"/>
              <a:sym typeface="Arial"/>
            </a:endParaRPr>
          </a:p>
        </p:txBody>
      </p:sp>
      <p:sp>
        <p:nvSpPr>
          <p:cNvPr id="1172" name="Google Shape;1172;p42"/>
          <p:cNvSpPr txBox="1"/>
          <p:nvPr/>
        </p:nvSpPr>
        <p:spPr>
          <a:xfrm>
            <a:off x="3278675" y="2184750"/>
            <a:ext cx="564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“1” means” keep the past information unchanged.</a:t>
            </a:r>
            <a:endParaRPr b="0" i="0" sz="1400" u="none" cap="none" strike="noStrike">
              <a:solidFill>
                <a:srgbClr val="000000"/>
              </a:solidFill>
              <a:latin typeface="Arial"/>
              <a:ea typeface="Arial"/>
              <a:cs typeface="Arial"/>
              <a:sym typeface="Arial"/>
            </a:endParaRPr>
          </a:p>
        </p:txBody>
      </p:sp>
      <p:sp>
        <p:nvSpPr>
          <p:cNvPr id="1173" name="Google Shape;1173;p42"/>
          <p:cNvSpPr/>
          <p:nvPr/>
        </p:nvSpPr>
        <p:spPr>
          <a:xfrm>
            <a:off x="487525" y="3799850"/>
            <a:ext cx="2108700" cy="195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2"/>
          <p:cNvSpPr txBox="1"/>
          <p:nvPr/>
        </p:nvSpPr>
        <p:spPr>
          <a:xfrm>
            <a:off x="3278675" y="2794350"/>
            <a:ext cx="5673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Output Gate</a:t>
            </a:r>
            <a:r>
              <a:rPr b="0" i="0" lang="en-GB" sz="1400" u="none" cap="none" strike="noStrike">
                <a:solidFill>
                  <a:srgbClr val="000000"/>
                </a:solidFill>
                <a:latin typeface="Arial"/>
                <a:ea typeface="Arial"/>
                <a:cs typeface="Arial"/>
                <a:sym typeface="Arial"/>
              </a:rPr>
              <a:t>: It decides how much information from the cell stare expose in the output</a:t>
            </a:r>
            <a:endParaRPr b="0" i="0" sz="1400" u="none" cap="none" strike="noStrike">
              <a:solidFill>
                <a:srgbClr val="000000"/>
              </a:solidFill>
              <a:latin typeface="Arial"/>
              <a:ea typeface="Arial"/>
              <a:cs typeface="Arial"/>
              <a:sym typeface="Arial"/>
            </a:endParaRPr>
          </a:p>
        </p:txBody>
      </p:sp>
      <p:sp>
        <p:nvSpPr>
          <p:cNvPr id="1175" name="Google Shape;1175;p42"/>
          <p:cNvSpPr txBox="1"/>
          <p:nvPr/>
        </p:nvSpPr>
        <p:spPr>
          <a:xfrm>
            <a:off x="3278675" y="3556350"/>
            <a:ext cx="5155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“0” means“  do not expose the cell state</a:t>
            </a:r>
            <a:endParaRPr b="0" i="0" sz="1400" u="none" cap="none" strike="noStrike">
              <a:solidFill>
                <a:srgbClr val="000000"/>
              </a:solidFill>
              <a:latin typeface="Arial"/>
              <a:ea typeface="Arial"/>
              <a:cs typeface="Arial"/>
              <a:sym typeface="Arial"/>
            </a:endParaRPr>
          </a:p>
        </p:txBody>
      </p:sp>
      <p:sp>
        <p:nvSpPr>
          <p:cNvPr id="1176" name="Google Shape;1176;p42"/>
          <p:cNvSpPr txBox="1"/>
          <p:nvPr/>
        </p:nvSpPr>
        <p:spPr>
          <a:xfrm>
            <a:off x="3278675" y="3937350"/>
            <a:ext cx="564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“1” means” expose the full cell state</a:t>
            </a:r>
            <a:endParaRPr b="0" i="0" sz="1400" u="none" cap="none" strike="noStrike">
              <a:solidFill>
                <a:srgbClr val="000000"/>
              </a:solidFill>
              <a:latin typeface="Arial"/>
              <a:ea typeface="Arial"/>
              <a:cs typeface="Arial"/>
              <a:sym typeface="Arial"/>
            </a:endParaRPr>
          </a:p>
        </p:txBody>
      </p:sp>
      <p:sp>
        <p:nvSpPr>
          <p:cNvPr id="1177" name="Google Shape;1177;p42"/>
          <p:cNvSpPr/>
          <p:nvPr/>
        </p:nvSpPr>
        <p:spPr>
          <a:xfrm>
            <a:off x="487525" y="3418850"/>
            <a:ext cx="2108700" cy="195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2"/>
          <p:cNvSpPr/>
          <p:nvPr/>
        </p:nvSpPr>
        <p:spPr>
          <a:xfrm>
            <a:off x="487525" y="4028450"/>
            <a:ext cx="2108700" cy="195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par>
                                <p:cTn fill="hold" nodeType="with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par>
                                <p:cTn fill="hold" nodeType="with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par>
                                <p:cTn fill="hold" nodeType="with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par>
                                <p:cTn fill="hold" nodeType="with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82" name="Shape 1182"/>
        <p:cNvGrpSpPr/>
        <p:nvPr/>
      </p:nvGrpSpPr>
      <p:grpSpPr>
        <a:xfrm>
          <a:off x="0" y="0"/>
          <a:ext cx="0" cy="0"/>
          <a:chOff x="0" y="0"/>
          <a:chExt cx="0" cy="0"/>
        </a:xfrm>
      </p:grpSpPr>
      <p:sp>
        <p:nvSpPr>
          <p:cNvPr id="1183" name="Google Shape;1183;p4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GRU</a:t>
            </a:r>
            <a:endParaRPr sz="2600"/>
          </a:p>
        </p:txBody>
      </p:sp>
      <p:sp>
        <p:nvSpPr>
          <p:cNvPr id="1184" name="Google Shape;1184;p43"/>
          <p:cNvSpPr txBox="1"/>
          <p:nvPr/>
        </p:nvSpPr>
        <p:spPr>
          <a:xfrm>
            <a:off x="310800" y="892450"/>
            <a:ext cx="6386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 the last few years, we have seen a trend toward simplifying LSTMs.</a:t>
            </a:r>
            <a:endParaRPr b="0" i="0" sz="1400" u="none" cap="none" strike="noStrike">
              <a:solidFill>
                <a:srgbClr val="000000"/>
              </a:solidFill>
              <a:latin typeface="Arial"/>
              <a:ea typeface="Arial"/>
              <a:cs typeface="Arial"/>
              <a:sym typeface="Arial"/>
            </a:endParaRPr>
          </a:p>
        </p:txBody>
      </p:sp>
      <p:sp>
        <p:nvSpPr>
          <p:cNvPr id="1185" name="Google Shape;1185;p43"/>
          <p:cNvSpPr txBox="1"/>
          <p:nvPr/>
        </p:nvSpPr>
        <p:spPr>
          <a:xfrm>
            <a:off x="310800" y="1273450"/>
            <a:ext cx="8613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Very often we don’t need all the complexity and flexibility provided by LSTMs.</a:t>
            </a:r>
            <a:endParaRPr b="0" i="0" sz="1400" u="none" cap="none" strike="noStrike">
              <a:solidFill>
                <a:srgbClr val="000000"/>
              </a:solidFill>
              <a:latin typeface="Arial"/>
              <a:ea typeface="Arial"/>
              <a:cs typeface="Arial"/>
              <a:sym typeface="Arial"/>
            </a:endParaRPr>
          </a:p>
        </p:txBody>
      </p:sp>
      <p:sp>
        <p:nvSpPr>
          <p:cNvPr id="1186" name="Google Shape;1186;p43"/>
          <p:cNvSpPr txBox="1"/>
          <p:nvPr/>
        </p:nvSpPr>
        <p:spPr>
          <a:xfrm>
            <a:off x="310800" y="1692550"/>
            <a:ext cx="8613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notable example is the </a:t>
            </a:r>
            <a:r>
              <a:rPr b="1" i="0" lang="en-GB" sz="1400" u="none" cap="none" strike="noStrike">
                <a:solidFill>
                  <a:srgbClr val="000000"/>
                </a:solidFill>
                <a:latin typeface="Arial"/>
                <a:ea typeface="Arial"/>
                <a:cs typeface="Arial"/>
                <a:sym typeface="Arial"/>
              </a:rPr>
              <a:t>Gated Recurrent Units</a:t>
            </a:r>
            <a:r>
              <a:rPr b="0" i="0" lang="en-GB" sz="1400" u="none" cap="none" strike="noStrike">
                <a:solidFill>
                  <a:srgbClr val="000000"/>
                </a:solidFill>
                <a:latin typeface="Arial"/>
                <a:ea typeface="Arial"/>
                <a:cs typeface="Arial"/>
                <a:sym typeface="Arial"/>
              </a:rPr>
              <a:t> (GRUs).</a:t>
            </a:r>
            <a:endParaRPr b="0" i="0" sz="1400" u="none" cap="none" strike="noStrike">
              <a:solidFill>
                <a:srgbClr val="000000"/>
              </a:solidFill>
              <a:latin typeface="Arial"/>
              <a:ea typeface="Arial"/>
              <a:cs typeface="Arial"/>
              <a:sym typeface="Arial"/>
            </a:endParaRPr>
          </a:p>
        </p:txBody>
      </p:sp>
      <p:pic>
        <p:nvPicPr>
          <p:cNvPr id="1187" name="Google Shape;1187;p43"/>
          <p:cNvPicPr preferRelativeResize="0"/>
          <p:nvPr/>
        </p:nvPicPr>
        <p:blipFill rotWithShape="1">
          <a:blip r:embed="rId3">
            <a:alphaModFix/>
          </a:blip>
          <a:srcRect b="0" l="0" r="0" t="0"/>
          <a:stretch/>
        </p:blipFill>
        <p:spPr>
          <a:xfrm>
            <a:off x="574500" y="2370962"/>
            <a:ext cx="2431200" cy="1589125"/>
          </a:xfrm>
          <a:prstGeom prst="rect">
            <a:avLst/>
          </a:prstGeom>
          <a:noFill/>
          <a:ln>
            <a:noFill/>
          </a:ln>
        </p:spPr>
      </p:pic>
      <p:pic>
        <p:nvPicPr>
          <p:cNvPr id="1188" name="Google Shape;1188;p43"/>
          <p:cNvPicPr preferRelativeResize="0"/>
          <p:nvPr/>
        </p:nvPicPr>
        <p:blipFill rotWithShape="1">
          <a:blip r:embed="rId4">
            <a:alphaModFix/>
          </a:blip>
          <a:srcRect b="0" l="0" r="0" t="0"/>
          <a:stretch/>
        </p:blipFill>
        <p:spPr>
          <a:xfrm>
            <a:off x="601800" y="4169700"/>
            <a:ext cx="2431200" cy="882755"/>
          </a:xfrm>
          <a:prstGeom prst="rect">
            <a:avLst/>
          </a:prstGeom>
          <a:noFill/>
          <a:ln>
            <a:noFill/>
          </a:ln>
        </p:spPr>
      </p:pic>
      <p:sp>
        <p:nvSpPr>
          <p:cNvPr id="1189" name="Google Shape;1189;p43"/>
          <p:cNvSpPr txBox="1"/>
          <p:nvPr/>
        </p:nvSpPr>
        <p:spPr>
          <a:xfrm>
            <a:off x="3251250" y="2492650"/>
            <a:ext cx="5673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only used 2 multiplicative gates.</a:t>
            </a:r>
            <a:endParaRPr b="0" i="0" sz="1400" u="none" cap="none" strike="noStrike">
              <a:solidFill>
                <a:srgbClr val="000000"/>
              </a:solidFill>
              <a:latin typeface="Arial"/>
              <a:ea typeface="Arial"/>
              <a:cs typeface="Arial"/>
              <a:sym typeface="Arial"/>
            </a:endParaRPr>
          </a:p>
        </p:txBody>
      </p:sp>
      <p:sp>
        <p:nvSpPr>
          <p:cNvPr id="1190" name="Google Shape;1190;p43"/>
          <p:cNvSpPr txBox="1"/>
          <p:nvPr/>
        </p:nvSpPr>
        <p:spPr>
          <a:xfrm>
            <a:off x="3193325" y="3120300"/>
            <a:ext cx="5673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Reset Gate</a:t>
            </a:r>
            <a:r>
              <a:rPr b="0" i="0" lang="en-GB" sz="1400" u="none" cap="none" strike="noStrike">
                <a:solidFill>
                  <a:srgbClr val="000000"/>
                </a:solidFill>
                <a:latin typeface="Arial"/>
                <a:ea typeface="Arial"/>
                <a:cs typeface="Arial"/>
                <a:sym typeface="Arial"/>
              </a:rPr>
              <a:t>: It decides how much past information to forget</a:t>
            </a:r>
            <a:endParaRPr b="0" i="0" sz="1400" u="none" cap="none" strike="noStrike">
              <a:solidFill>
                <a:srgbClr val="000000"/>
              </a:solidFill>
              <a:latin typeface="Arial"/>
              <a:ea typeface="Arial"/>
              <a:cs typeface="Arial"/>
              <a:sym typeface="Arial"/>
            </a:endParaRPr>
          </a:p>
        </p:txBody>
      </p:sp>
      <p:sp>
        <p:nvSpPr>
          <p:cNvPr id="1191" name="Google Shape;1191;p43"/>
          <p:cNvSpPr txBox="1"/>
          <p:nvPr/>
        </p:nvSpPr>
        <p:spPr>
          <a:xfrm>
            <a:off x="3193325" y="3501300"/>
            <a:ext cx="5673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Update Gate</a:t>
            </a:r>
            <a:r>
              <a:rPr b="0" i="0" lang="en-GB" sz="1400" u="none" cap="none" strike="noStrike">
                <a:solidFill>
                  <a:srgbClr val="000000"/>
                </a:solidFill>
                <a:latin typeface="Arial"/>
                <a:ea typeface="Arial"/>
                <a:cs typeface="Arial"/>
                <a:sym typeface="Arial"/>
              </a:rPr>
              <a:t>: It decides how much past information to store for future usage.</a:t>
            </a:r>
            <a:endParaRPr b="0" i="0" sz="1400" u="none" cap="none" strike="noStrike">
              <a:solidFill>
                <a:srgbClr val="000000"/>
              </a:solidFill>
              <a:latin typeface="Arial"/>
              <a:ea typeface="Arial"/>
              <a:cs typeface="Arial"/>
              <a:sym typeface="Arial"/>
            </a:endParaRPr>
          </a:p>
        </p:txBody>
      </p:sp>
      <p:sp>
        <p:nvSpPr>
          <p:cNvPr id="1192" name="Google Shape;1192;p43"/>
          <p:cNvSpPr txBox="1"/>
          <p:nvPr/>
        </p:nvSpPr>
        <p:spPr>
          <a:xfrm>
            <a:off x="3626050" y="4171100"/>
            <a:ext cx="348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There is no output gate and cell state.</a:t>
            </a:r>
            <a:endParaRPr b="0" i="0" sz="1400" u="none" cap="none" strike="noStrike">
              <a:solidFill>
                <a:srgbClr val="000000"/>
              </a:solidFill>
              <a:latin typeface="Roboto"/>
              <a:ea typeface="Roboto"/>
              <a:cs typeface="Roboto"/>
              <a:sym typeface="Roboto"/>
            </a:endParaRPr>
          </a:p>
        </p:txBody>
      </p:sp>
      <p:sp>
        <p:nvSpPr>
          <p:cNvPr id="1193" name="Google Shape;1193;p43"/>
          <p:cNvSpPr txBox="1"/>
          <p:nvPr/>
        </p:nvSpPr>
        <p:spPr>
          <a:xfrm>
            <a:off x="3626050" y="4625500"/>
            <a:ext cx="529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performance is similar to LSTM in many tasks.</a:t>
            </a:r>
            <a:endParaRPr b="0" i="0" sz="1400" u="none" cap="none" strike="noStrike">
              <a:solidFill>
                <a:srgbClr val="000000"/>
              </a:solidFill>
              <a:latin typeface="Roboto"/>
              <a:ea typeface="Roboto"/>
              <a:cs typeface="Roboto"/>
              <a:sym typeface="Roboto"/>
            </a:endParaRPr>
          </a:p>
        </p:txBody>
      </p:sp>
      <p:sp>
        <p:nvSpPr>
          <p:cNvPr id="1194" name="Google Shape;1194;p43"/>
          <p:cNvSpPr txBox="1"/>
          <p:nvPr/>
        </p:nvSpPr>
        <p:spPr>
          <a:xfrm>
            <a:off x="6971750" y="746150"/>
            <a:ext cx="2115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sng" cap="none" strike="noStrike">
                <a:solidFill>
                  <a:schemeClr val="hlink"/>
                </a:solidFill>
                <a:latin typeface="Arial"/>
                <a:ea typeface="Arial"/>
                <a:cs typeface="Arial"/>
                <a:sym typeface="Arial"/>
                <a:hlinkClick r:id="rId5"/>
              </a:rPr>
              <a:t>https://arxiv.org/pdf/1412.3555)</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000"/>
                                        <p:tgtEl>
                                          <p:spTgt spid="1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par>
                                <p:cTn fill="hold" nodeType="with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par>
                                <p:cTn fill="hold" nodeType="with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1000"/>
                                        <p:tgtEl>
                                          <p:spTgt spid="1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par>
                                <p:cTn fill="hold" nodeType="with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par>
                                <p:cTn fill="hold" nodeType="with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98" name="Shape 1198"/>
        <p:cNvGrpSpPr/>
        <p:nvPr/>
      </p:nvGrpSpPr>
      <p:grpSpPr>
        <a:xfrm>
          <a:off x="0" y="0"/>
          <a:ext cx="0" cy="0"/>
          <a:chOff x="0" y="0"/>
          <a:chExt cx="0" cy="0"/>
        </a:xfrm>
      </p:grpSpPr>
      <p:sp>
        <p:nvSpPr>
          <p:cNvPr id="1199" name="Google Shape;1199;p4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Light-GRU</a:t>
            </a:r>
            <a:endParaRPr sz="2600"/>
          </a:p>
        </p:txBody>
      </p:sp>
      <p:sp>
        <p:nvSpPr>
          <p:cNvPr id="1200" name="Google Shape;1200;p44"/>
          <p:cNvSpPr txBox="1"/>
          <p:nvPr/>
        </p:nvSpPr>
        <p:spPr>
          <a:xfrm>
            <a:off x="310800" y="968650"/>
            <a:ext cx="8613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 further simplification is the Light Gated Recurrent Unit (Li-GRU)</a:t>
            </a:r>
            <a:endParaRPr b="0" i="0" sz="1400" u="none" cap="none" strike="noStrike">
              <a:solidFill>
                <a:srgbClr val="000000"/>
              </a:solidFill>
              <a:latin typeface="Arial"/>
              <a:ea typeface="Arial"/>
              <a:cs typeface="Arial"/>
              <a:sym typeface="Arial"/>
            </a:endParaRPr>
          </a:p>
        </p:txBody>
      </p:sp>
      <p:sp>
        <p:nvSpPr>
          <p:cNvPr id="1201" name="Google Shape;1201;p44"/>
          <p:cNvSpPr txBox="1"/>
          <p:nvPr/>
        </p:nvSpPr>
        <p:spPr>
          <a:xfrm>
            <a:off x="429625" y="1572425"/>
            <a:ext cx="5673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It only used 1 multiplicative gate only:</a:t>
            </a:r>
            <a:endParaRPr b="0" i="0" sz="1400" u="none" cap="none" strike="noStrike">
              <a:solidFill>
                <a:srgbClr val="000000"/>
              </a:solidFill>
              <a:latin typeface="Arial"/>
              <a:ea typeface="Arial"/>
              <a:cs typeface="Arial"/>
              <a:sym typeface="Arial"/>
            </a:endParaRPr>
          </a:p>
        </p:txBody>
      </p:sp>
      <p:sp>
        <p:nvSpPr>
          <p:cNvPr id="1202" name="Google Shape;1202;p44"/>
          <p:cNvSpPr txBox="1"/>
          <p:nvPr/>
        </p:nvSpPr>
        <p:spPr>
          <a:xfrm>
            <a:off x="4150100" y="2263950"/>
            <a:ext cx="4656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Update Gate</a:t>
            </a:r>
            <a:r>
              <a:rPr b="0" i="0" lang="en-GB" sz="1400" u="none" cap="none" strike="noStrike">
                <a:solidFill>
                  <a:srgbClr val="000000"/>
                </a:solidFill>
                <a:latin typeface="Arial"/>
                <a:ea typeface="Arial"/>
                <a:cs typeface="Arial"/>
                <a:sym typeface="Arial"/>
              </a:rPr>
              <a:t>: It decides how much information from the past to use for the current prediction and store for the future one </a:t>
            </a:r>
            <a:endParaRPr b="0" i="0" sz="1400" u="none" cap="none" strike="noStrike">
              <a:solidFill>
                <a:srgbClr val="000000"/>
              </a:solidFill>
              <a:latin typeface="Arial"/>
              <a:ea typeface="Arial"/>
              <a:cs typeface="Arial"/>
              <a:sym typeface="Arial"/>
            </a:endParaRPr>
          </a:p>
        </p:txBody>
      </p:sp>
      <p:pic>
        <p:nvPicPr>
          <p:cNvPr id="1203" name="Google Shape;1203;p44"/>
          <p:cNvPicPr preferRelativeResize="0"/>
          <p:nvPr/>
        </p:nvPicPr>
        <p:blipFill rotWithShape="1">
          <a:blip r:embed="rId3">
            <a:alphaModFix/>
          </a:blip>
          <a:srcRect b="0" l="0" r="0" t="0"/>
          <a:stretch/>
        </p:blipFill>
        <p:spPr>
          <a:xfrm>
            <a:off x="763350" y="2328000"/>
            <a:ext cx="2929631" cy="882750"/>
          </a:xfrm>
          <a:prstGeom prst="rect">
            <a:avLst/>
          </a:prstGeom>
          <a:noFill/>
          <a:ln>
            <a:noFill/>
          </a:ln>
        </p:spPr>
      </p:pic>
      <p:sp>
        <p:nvSpPr>
          <p:cNvPr id="1204" name="Google Shape;1204;p44"/>
          <p:cNvSpPr txBox="1"/>
          <p:nvPr/>
        </p:nvSpPr>
        <p:spPr>
          <a:xfrm>
            <a:off x="676475" y="3479775"/>
            <a:ext cx="5335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There are other improvements: ReLU + Batchnorm is used</a:t>
            </a:r>
            <a:endParaRPr b="0" i="0" sz="1400" u="none" cap="none" strike="noStrike">
              <a:solidFill>
                <a:srgbClr val="000000"/>
              </a:solidFill>
              <a:latin typeface="Roboto"/>
              <a:ea typeface="Roboto"/>
              <a:cs typeface="Roboto"/>
              <a:sym typeface="Roboto"/>
            </a:endParaRPr>
          </a:p>
        </p:txBody>
      </p:sp>
      <p:sp>
        <p:nvSpPr>
          <p:cNvPr id="1205" name="Google Shape;1205;p44"/>
          <p:cNvSpPr txBox="1"/>
          <p:nvPr/>
        </p:nvSpPr>
        <p:spPr>
          <a:xfrm>
            <a:off x="676475" y="4013175"/>
            <a:ext cx="7891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Li-GRU has been shown to be faster and perform better than GRU in speech processing tasks</a:t>
            </a:r>
            <a:endParaRPr b="0" i="0" sz="1400" u="none" cap="none" strike="noStrike">
              <a:solidFill>
                <a:srgbClr val="000000"/>
              </a:solidFill>
              <a:latin typeface="Roboto"/>
              <a:ea typeface="Roboto"/>
              <a:cs typeface="Roboto"/>
              <a:sym typeface="Roboto"/>
            </a:endParaRPr>
          </a:p>
        </p:txBody>
      </p:sp>
      <p:sp>
        <p:nvSpPr>
          <p:cNvPr id="1206" name="Google Shape;1206;p44"/>
          <p:cNvSpPr txBox="1"/>
          <p:nvPr/>
        </p:nvSpPr>
        <p:spPr>
          <a:xfrm>
            <a:off x="6868150" y="7276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sng" cap="none" strike="noStrike">
                <a:solidFill>
                  <a:schemeClr val="hlink"/>
                </a:solidFill>
                <a:latin typeface="Arial"/>
                <a:ea typeface="Arial"/>
                <a:cs typeface="Arial"/>
                <a:sym typeface="Arial"/>
                <a:hlinkClick r:id="rId4"/>
              </a:rPr>
              <a:t>https://arxiv.org/abs/1803.10225</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par>
                                <p:cTn fill="hold" nodeType="with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par>
                                <p:cTn fill="hold" nodeType="with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10" name="Shape 1210"/>
        <p:cNvGrpSpPr/>
        <p:nvPr/>
      </p:nvGrpSpPr>
      <p:grpSpPr>
        <a:xfrm>
          <a:off x="0" y="0"/>
          <a:ext cx="0" cy="0"/>
          <a:chOff x="0" y="0"/>
          <a:chExt cx="0" cy="0"/>
        </a:xfrm>
      </p:grpSpPr>
      <p:sp>
        <p:nvSpPr>
          <p:cNvPr id="1211" name="Google Shape;1211;p4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Bidirectional RNN</a:t>
            </a:r>
            <a:endParaRPr sz="2600"/>
          </a:p>
        </p:txBody>
      </p:sp>
      <p:sp>
        <p:nvSpPr>
          <p:cNvPr id="1212" name="Google Shape;1212;p45"/>
          <p:cNvSpPr txBox="1"/>
          <p:nvPr/>
        </p:nvSpPr>
        <p:spPr>
          <a:xfrm>
            <a:off x="461275" y="846450"/>
            <a:ext cx="8435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some cases,  we want to make a prediction at each time step based on the</a:t>
            </a:r>
            <a:r>
              <a:rPr b="1" i="0" lang="en-GB" sz="1400" u="none" cap="none" strike="noStrike">
                <a:solidFill>
                  <a:srgbClr val="000000"/>
                </a:solidFill>
                <a:latin typeface="Roboto"/>
                <a:ea typeface="Roboto"/>
                <a:cs typeface="Roboto"/>
                <a:sym typeface="Roboto"/>
              </a:rPr>
              <a:t> whole input elements</a:t>
            </a:r>
            <a:r>
              <a:rPr b="0" i="0" lang="en-GB" sz="1400" u="none" cap="none" strike="noStrike">
                <a:solidFill>
                  <a:srgbClr val="000000"/>
                </a:solidFill>
                <a:latin typeface="Roboto"/>
                <a:ea typeface="Roboto"/>
                <a:cs typeface="Roboto"/>
                <a:sym typeface="Roboto"/>
              </a:rPr>
              <a:t> and not only the </a:t>
            </a:r>
            <a:r>
              <a:rPr b="1" i="0" lang="en-GB" sz="1400" u="none" cap="none" strike="noStrike">
                <a:solidFill>
                  <a:srgbClr val="000000"/>
                </a:solidFill>
                <a:latin typeface="Roboto"/>
                <a:ea typeface="Roboto"/>
                <a:cs typeface="Roboto"/>
                <a:sym typeface="Roboto"/>
              </a:rPr>
              <a:t>previous ones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1213" name="Google Shape;1213;p45"/>
          <p:cNvPicPr preferRelativeResize="0"/>
          <p:nvPr/>
        </p:nvPicPr>
        <p:blipFill rotWithShape="1">
          <a:blip r:embed="rId3">
            <a:alphaModFix/>
          </a:blip>
          <a:srcRect b="0" l="0" r="0" t="0"/>
          <a:stretch/>
        </p:blipFill>
        <p:spPr>
          <a:xfrm>
            <a:off x="461275" y="1651525"/>
            <a:ext cx="4292627" cy="2977676"/>
          </a:xfrm>
          <a:prstGeom prst="rect">
            <a:avLst/>
          </a:prstGeom>
          <a:noFill/>
          <a:ln>
            <a:noFill/>
          </a:ln>
        </p:spPr>
      </p:pic>
      <p:sp>
        <p:nvSpPr>
          <p:cNvPr id="1214" name="Google Shape;1214;p45"/>
          <p:cNvSpPr txBox="1"/>
          <p:nvPr/>
        </p:nvSpPr>
        <p:spPr>
          <a:xfrm>
            <a:off x="5023475" y="2881375"/>
            <a:ext cx="3620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At each layer, we can </a:t>
            </a:r>
            <a:r>
              <a:rPr b="1" i="0" lang="en-GB" sz="1400" u="none" cap="none" strike="noStrike">
                <a:solidFill>
                  <a:srgbClr val="000000"/>
                </a:solidFill>
                <a:latin typeface="Arial"/>
                <a:ea typeface="Arial"/>
                <a:cs typeface="Arial"/>
                <a:sym typeface="Arial"/>
              </a:rPr>
              <a:t>combine the forward and the backward state </a:t>
            </a:r>
            <a:r>
              <a:rPr b="0" i="0" lang="en-GB" sz="1400" u="none" cap="none" strike="noStrike">
                <a:solidFill>
                  <a:srgbClr val="000000"/>
                </a:solidFill>
                <a:latin typeface="Arial"/>
                <a:ea typeface="Arial"/>
                <a:cs typeface="Arial"/>
                <a:sym typeface="Arial"/>
              </a:rPr>
              <a:t>by concatenating them or summing them up.</a:t>
            </a:r>
            <a:endParaRPr b="0" i="0" sz="1400" u="none" cap="none" strike="noStrike">
              <a:solidFill>
                <a:srgbClr val="000000"/>
              </a:solidFill>
              <a:latin typeface="Arial"/>
              <a:ea typeface="Arial"/>
              <a:cs typeface="Arial"/>
              <a:sym typeface="Arial"/>
            </a:endParaRPr>
          </a:p>
        </p:txBody>
      </p:sp>
      <p:sp>
        <p:nvSpPr>
          <p:cNvPr id="1215" name="Google Shape;1215;p45"/>
          <p:cNvSpPr txBox="1"/>
          <p:nvPr/>
        </p:nvSpPr>
        <p:spPr>
          <a:xfrm>
            <a:off x="5023475" y="1424325"/>
            <a:ext cx="3620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We can employ two RNNs running in </a:t>
            </a:r>
            <a:r>
              <a:rPr b="1" i="0" lang="en-GB" sz="1400" u="none" cap="none" strike="noStrike">
                <a:solidFill>
                  <a:srgbClr val="000000"/>
                </a:solidFill>
                <a:latin typeface="Arial"/>
                <a:ea typeface="Arial"/>
                <a:cs typeface="Arial"/>
                <a:sym typeface="Arial"/>
              </a:rPr>
              <a:t>opposite directions</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16" name="Google Shape;1216;p45"/>
          <p:cNvSpPr txBox="1"/>
          <p:nvPr/>
        </p:nvSpPr>
        <p:spPr>
          <a:xfrm>
            <a:off x="5023475" y="2129100"/>
            <a:ext cx="3620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These RNNs use different parameters or share them.</a:t>
            </a:r>
            <a:endParaRPr b="0" i="0" sz="1400" u="none" cap="none" strike="noStrike">
              <a:solidFill>
                <a:srgbClr val="000000"/>
              </a:solidFill>
              <a:latin typeface="Arial"/>
              <a:ea typeface="Arial"/>
              <a:cs typeface="Arial"/>
              <a:sym typeface="Arial"/>
            </a:endParaRPr>
          </a:p>
        </p:txBody>
      </p:sp>
      <p:sp>
        <p:nvSpPr>
          <p:cNvPr id="1217" name="Google Shape;1217;p45"/>
          <p:cNvSpPr txBox="1"/>
          <p:nvPr/>
        </p:nvSpPr>
        <p:spPr>
          <a:xfrm>
            <a:off x="5023475" y="3881700"/>
            <a:ext cx="3620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Examples of applications are </a:t>
            </a:r>
            <a:r>
              <a:rPr b="0" i="1" lang="en-GB" sz="1400" u="none" cap="none" strike="noStrike">
                <a:solidFill>
                  <a:srgbClr val="000000"/>
                </a:solidFill>
                <a:latin typeface="Arial"/>
                <a:ea typeface="Arial"/>
                <a:cs typeface="Arial"/>
                <a:sym typeface="Arial"/>
              </a:rPr>
              <a:t>speech recognition</a:t>
            </a:r>
            <a:r>
              <a:rPr b="0" i="0" lang="en-GB" sz="1400" u="none" cap="none" strike="noStrike">
                <a:solidFill>
                  <a:srgbClr val="000000"/>
                </a:solidFill>
                <a:latin typeface="Arial"/>
                <a:ea typeface="Arial"/>
                <a:cs typeface="Arial"/>
                <a:sym typeface="Arial"/>
              </a:rPr>
              <a:t>, </a:t>
            </a:r>
            <a:r>
              <a:rPr b="0" i="1" lang="en-GB" sz="1400" u="none" cap="none" strike="noStrike">
                <a:solidFill>
                  <a:srgbClr val="000000"/>
                </a:solidFill>
                <a:latin typeface="Arial"/>
                <a:ea typeface="Arial"/>
                <a:cs typeface="Arial"/>
                <a:sym typeface="Arial"/>
              </a:rPr>
              <a:t>machine translation</a:t>
            </a:r>
            <a:r>
              <a:rPr b="0" i="0" lang="en-GB" sz="1400" u="none" cap="none" strike="noStrike">
                <a:solidFill>
                  <a:srgbClr val="000000"/>
                </a:solidFill>
                <a:latin typeface="Arial"/>
                <a:ea typeface="Arial"/>
                <a:cs typeface="Arial"/>
                <a:sym typeface="Arial"/>
              </a:rPr>
              <a:t>, and </a:t>
            </a:r>
            <a:r>
              <a:rPr b="0" i="1" lang="en-GB" sz="1400" u="none" cap="none" strike="noStrike">
                <a:solidFill>
                  <a:srgbClr val="000000"/>
                </a:solidFill>
                <a:latin typeface="Arial"/>
                <a:ea typeface="Arial"/>
                <a:cs typeface="Arial"/>
                <a:sym typeface="Arial"/>
              </a:rPr>
              <a:t>handwritten recognition</a:t>
            </a:r>
            <a:r>
              <a:rPr b="0" i="0" lang="en-GB"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par>
                                <p:cTn fill="hold" nodeType="with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21" name="Shape 1221"/>
        <p:cNvGrpSpPr/>
        <p:nvPr/>
      </p:nvGrpSpPr>
      <p:grpSpPr>
        <a:xfrm>
          <a:off x="0" y="0"/>
          <a:ext cx="0" cy="0"/>
          <a:chOff x="0" y="0"/>
          <a:chExt cx="0" cy="0"/>
        </a:xfrm>
      </p:grpSpPr>
      <p:sp>
        <p:nvSpPr>
          <p:cNvPr id="1222" name="Google Shape;1222;p4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CNNs + RNNs + MLPs</a:t>
            </a:r>
            <a:endParaRPr sz="2600"/>
          </a:p>
        </p:txBody>
      </p:sp>
      <p:sp>
        <p:nvSpPr>
          <p:cNvPr id="1223" name="Google Shape;1223;p46"/>
          <p:cNvSpPr txBox="1"/>
          <p:nvPr/>
        </p:nvSpPr>
        <p:spPr>
          <a:xfrm>
            <a:off x="461275" y="846450"/>
            <a:ext cx="5964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make RNNs even deeper by </a:t>
            </a:r>
            <a:r>
              <a:rPr b="1" i="0" lang="en-GB" sz="1400" u="none" cap="none" strike="noStrike">
                <a:solidFill>
                  <a:srgbClr val="000000"/>
                </a:solidFill>
                <a:latin typeface="Roboto"/>
                <a:ea typeface="Roboto"/>
                <a:cs typeface="Roboto"/>
                <a:sym typeface="Roboto"/>
              </a:rPr>
              <a:t>stacking multiple</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RNN layers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224" name="Google Shape;1224;p46"/>
          <p:cNvSpPr txBox="1"/>
          <p:nvPr/>
        </p:nvSpPr>
        <p:spPr>
          <a:xfrm>
            <a:off x="461275" y="1303650"/>
            <a:ext cx="7753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also combine CNNs, RNNs, and DNNs (MLPs):  </a:t>
            </a:r>
            <a:endParaRPr b="0" i="0" sz="1400" u="none" cap="none" strike="noStrike">
              <a:solidFill>
                <a:srgbClr val="000000"/>
              </a:solidFill>
              <a:latin typeface="Roboto"/>
              <a:ea typeface="Roboto"/>
              <a:cs typeface="Roboto"/>
              <a:sym typeface="Roboto"/>
            </a:endParaRPr>
          </a:p>
        </p:txBody>
      </p:sp>
      <p:sp>
        <p:nvSpPr>
          <p:cNvPr id="1225" name="Google Shape;1225;p46"/>
          <p:cNvSpPr/>
          <p:nvPr/>
        </p:nvSpPr>
        <p:spPr>
          <a:xfrm>
            <a:off x="973100" y="3626400"/>
            <a:ext cx="1156200" cy="404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CNN</a:t>
            </a:r>
            <a:endParaRPr b="0" i="0" sz="1400" u="none" cap="none" strike="noStrike">
              <a:solidFill>
                <a:srgbClr val="000000"/>
              </a:solidFill>
              <a:latin typeface="Arial"/>
              <a:ea typeface="Arial"/>
              <a:cs typeface="Arial"/>
              <a:sym typeface="Arial"/>
            </a:endParaRPr>
          </a:p>
        </p:txBody>
      </p:sp>
      <p:sp>
        <p:nvSpPr>
          <p:cNvPr id="1226" name="Google Shape;1226;p46"/>
          <p:cNvSpPr/>
          <p:nvPr/>
        </p:nvSpPr>
        <p:spPr>
          <a:xfrm>
            <a:off x="973100" y="3016800"/>
            <a:ext cx="1156200" cy="4044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227" name="Google Shape;1227;p46"/>
          <p:cNvSpPr/>
          <p:nvPr/>
        </p:nvSpPr>
        <p:spPr>
          <a:xfrm>
            <a:off x="973100" y="2407200"/>
            <a:ext cx="1156200" cy="404400"/>
          </a:xfrm>
          <a:prstGeom prst="rect">
            <a:avLst/>
          </a:prstGeom>
          <a:solidFill>
            <a:srgbClr val="29D2F5">
              <a:alpha val="2117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DNN</a:t>
            </a:r>
            <a:endParaRPr b="0" i="0" sz="1400" u="none" cap="none" strike="noStrike">
              <a:solidFill>
                <a:srgbClr val="000000"/>
              </a:solidFill>
              <a:latin typeface="Arial"/>
              <a:ea typeface="Arial"/>
              <a:cs typeface="Arial"/>
              <a:sym typeface="Arial"/>
            </a:endParaRPr>
          </a:p>
        </p:txBody>
      </p:sp>
      <p:cxnSp>
        <p:nvCxnSpPr>
          <p:cNvPr id="1228" name="Google Shape;1228;p46"/>
          <p:cNvCxnSpPr>
            <a:endCxn id="1225" idx="2"/>
          </p:cNvCxnSpPr>
          <p:nvPr/>
        </p:nvCxnSpPr>
        <p:spPr>
          <a:xfrm rot="10800000">
            <a:off x="1551200" y="4030800"/>
            <a:ext cx="3300" cy="282300"/>
          </a:xfrm>
          <a:prstGeom prst="straightConnector1">
            <a:avLst/>
          </a:prstGeom>
          <a:noFill/>
          <a:ln cap="flat" cmpd="sng" w="9525">
            <a:solidFill>
              <a:schemeClr val="dk2"/>
            </a:solidFill>
            <a:prstDash val="solid"/>
            <a:round/>
            <a:headEnd len="sm" w="sm" type="none"/>
            <a:tailEnd len="med" w="med" type="triangle"/>
          </a:ln>
        </p:spPr>
      </p:cxnSp>
      <p:sp>
        <p:nvSpPr>
          <p:cNvPr id="1229" name="Google Shape;1229;p46"/>
          <p:cNvSpPr txBox="1"/>
          <p:nvPr/>
        </p:nvSpPr>
        <p:spPr>
          <a:xfrm>
            <a:off x="1396475" y="4236000"/>
            <a:ext cx="49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x</a:t>
            </a:r>
            <a:endParaRPr b="1" i="0" sz="1400" u="none" cap="none" strike="noStrike">
              <a:solidFill>
                <a:srgbClr val="000000"/>
              </a:solidFill>
              <a:latin typeface="Roboto"/>
              <a:ea typeface="Roboto"/>
              <a:cs typeface="Roboto"/>
              <a:sym typeface="Roboto"/>
            </a:endParaRPr>
          </a:p>
        </p:txBody>
      </p:sp>
      <p:cxnSp>
        <p:nvCxnSpPr>
          <p:cNvPr id="1230" name="Google Shape;1230;p46"/>
          <p:cNvCxnSpPr>
            <a:endCxn id="1226" idx="2"/>
          </p:cNvCxnSpPr>
          <p:nvPr/>
        </p:nvCxnSpPr>
        <p:spPr>
          <a:xfrm rot="10800000">
            <a:off x="1551200" y="3421200"/>
            <a:ext cx="3300" cy="206100"/>
          </a:xfrm>
          <a:prstGeom prst="straightConnector1">
            <a:avLst/>
          </a:prstGeom>
          <a:noFill/>
          <a:ln cap="flat" cmpd="sng" w="9525">
            <a:solidFill>
              <a:schemeClr val="dk2"/>
            </a:solidFill>
            <a:prstDash val="solid"/>
            <a:round/>
            <a:headEnd len="sm" w="sm" type="none"/>
            <a:tailEnd len="med" w="med" type="triangle"/>
          </a:ln>
        </p:spPr>
      </p:cxnSp>
      <p:cxnSp>
        <p:nvCxnSpPr>
          <p:cNvPr id="1231" name="Google Shape;1231;p46"/>
          <p:cNvCxnSpPr/>
          <p:nvPr/>
        </p:nvCxnSpPr>
        <p:spPr>
          <a:xfrm rot="10800000">
            <a:off x="1551200" y="2811600"/>
            <a:ext cx="3300" cy="206100"/>
          </a:xfrm>
          <a:prstGeom prst="straightConnector1">
            <a:avLst/>
          </a:prstGeom>
          <a:noFill/>
          <a:ln cap="flat" cmpd="sng" w="9525">
            <a:solidFill>
              <a:schemeClr val="dk2"/>
            </a:solidFill>
            <a:prstDash val="solid"/>
            <a:round/>
            <a:headEnd len="sm" w="sm" type="none"/>
            <a:tailEnd len="med" w="med" type="triangle"/>
          </a:ln>
        </p:spPr>
      </p:cxnSp>
      <p:cxnSp>
        <p:nvCxnSpPr>
          <p:cNvPr id="1232" name="Google Shape;1232;p46"/>
          <p:cNvCxnSpPr/>
          <p:nvPr/>
        </p:nvCxnSpPr>
        <p:spPr>
          <a:xfrm rot="10800000">
            <a:off x="1554500" y="2209200"/>
            <a:ext cx="0" cy="198900"/>
          </a:xfrm>
          <a:prstGeom prst="straightConnector1">
            <a:avLst/>
          </a:prstGeom>
          <a:noFill/>
          <a:ln cap="flat" cmpd="sng" w="9525">
            <a:solidFill>
              <a:schemeClr val="dk2"/>
            </a:solidFill>
            <a:prstDash val="solid"/>
            <a:round/>
            <a:headEnd len="sm" w="sm" type="none"/>
            <a:tailEnd len="med" w="med" type="triangle"/>
          </a:ln>
        </p:spPr>
      </p:cxnSp>
      <p:sp>
        <p:nvSpPr>
          <p:cNvPr id="1233" name="Google Shape;1233;p46"/>
          <p:cNvSpPr txBox="1"/>
          <p:nvPr/>
        </p:nvSpPr>
        <p:spPr>
          <a:xfrm>
            <a:off x="1175325" y="1844475"/>
            <a:ext cx="1156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Prediction</a:t>
            </a:r>
            <a:endParaRPr b="0" i="0" sz="1200" u="none" cap="none" strike="noStrike">
              <a:solidFill>
                <a:srgbClr val="000000"/>
              </a:solidFill>
              <a:latin typeface="Roboto"/>
              <a:ea typeface="Roboto"/>
              <a:cs typeface="Roboto"/>
              <a:sym typeface="Roboto"/>
            </a:endParaRPr>
          </a:p>
        </p:txBody>
      </p:sp>
      <p:sp>
        <p:nvSpPr>
          <p:cNvPr id="1234" name="Google Shape;1234;p46"/>
          <p:cNvSpPr txBox="1"/>
          <p:nvPr/>
        </p:nvSpPr>
        <p:spPr>
          <a:xfrm>
            <a:off x="2805575" y="1796900"/>
            <a:ext cx="532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model is called CRDNN and is very powerful:</a:t>
            </a:r>
            <a:endParaRPr b="0" i="0" sz="1400" u="none" cap="none" strike="noStrike">
              <a:solidFill>
                <a:srgbClr val="000000"/>
              </a:solidFill>
              <a:latin typeface="Roboto"/>
              <a:ea typeface="Roboto"/>
              <a:cs typeface="Roboto"/>
              <a:sym typeface="Roboto"/>
            </a:endParaRPr>
          </a:p>
        </p:txBody>
      </p:sp>
      <p:sp>
        <p:nvSpPr>
          <p:cNvPr id="1235" name="Google Shape;1235;p46"/>
          <p:cNvSpPr txBox="1"/>
          <p:nvPr/>
        </p:nvSpPr>
        <p:spPr>
          <a:xfrm>
            <a:off x="2919325" y="2352950"/>
            <a:ext cx="4258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 first learns </a:t>
            </a:r>
            <a:r>
              <a:rPr b="1" i="0" lang="en-GB" sz="1400" u="none" cap="none" strike="noStrike">
                <a:solidFill>
                  <a:srgbClr val="000000"/>
                </a:solidFill>
                <a:latin typeface="Roboto"/>
                <a:ea typeface="Roboto"/>
                <a:cs typeface="Roboto"/>
                <a:sym typeface="Roboto"/>
              </a:rPr>
              <a:t>local contexts</a:t>
            </a:r>
            <a:r>
              <a:rPr b="0" i="0" lang="en-GB" sz="1400" u="none" cap="none" strike="noStrike">
                <a:solidFill>
                  <a:srgbClr val="000000"/>
                </a:solidFill>
                <a:latin typeface="Roboto"/>
                <a:ea typeface="Roboto"/>
                <a:cs typeface="Roboto"/>
                <a:sym typeface="Roboto"/>
              </a:rPr>
              <a:t> with a </a:t>
            </a:r>
            <a:r>
              <a:rPr b="1" i="0" lang="en-GB" sz="1400" u="none" cap="none" strike="noStrike">
                <a:solidFill>
                  <a:srgbClr val="000000"/>
                </a:solidFill>
                <a:latin typeface="Roboto"/>
                <a:ea typeface="Roboto"/>
                <a:cs typeface="Roboto"/>
                <a:sym typeface="Roboto"/>
              </a:rPr>
              <a:t>CNN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236" name="Google Shape;1236;p46"/>
          <p:cNvSpPr txBox="1"/>
          <p:nvPr/>
        </p:nvSpPr>
        <p:spPr>
          <a:xfrm>
            <a:off x="2919325" y="2810150"/>
            <a:ext cx="5529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It then captures</a:t>
            </a:r>
            <a:r>
              <a:rPr b="1" i="0" lang="en-GB" sz="1400" u="none" cap="none" strike="noStrike">
                <a:solidFill>
                  <a:srgbClr val="000000"/>
                </a:solidFill>
                <a:latin typeface="Roboto"/>
                <a:ea typeface="Roboto"/>
                <a:cs typeface="Roboto"/>
                <a:sym typeface="Roboto"/>
              </a:rPr>
              <a:t> long-term dependencies</a:t>
            </a:r>
            <a:r>
              <a:rPr b="0" i="0" lang="en-GB" sz="1400" u="none" cap="none" strike="noStrike">
                <a:solidFill>
                  <a:srgbClr val="000000"/>
                </a:solidFill>
                <a:latin typeface="Roboto"/>
                <a:ea typeface="Roboto"/>
                <a:cs typeface="Roboto"/>
                <a:sym typeface="Roboto"/>
              </a:rPr>
              <a:t> with an </a:t>
            </a:r>
            <a:r>
              <a:rPr b="1" i="0" lang="en-GB" sz="1400" u="none" cap="none" strike="noStrike">
                <a:solidFill>
                  <a:srgbClr val="000000"/>
                </a:solidFill>
                <a:latin typeface="Roboto"/>
                <a:ea typeface="Roboto"/>
                <a:cs typeface="Roboto"/>
                <a:sym typeface="Roboto"/>
              </a:rPr>
              <a:t>RNN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237" name="Google Shape;1237;p46"/>
          <p:cNvSpPr txBox="1"/>
          <p:nvPr/>
        </p:nvSpPr>
        <p:spPr>
          <a:xfrm>
            <a:off x="2919325" y="3267350"/>
            <a:ext cx="5529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Finally, it performs a </a:t>
            </a:r>
            <a:r>
              <a:rPr b="1" i="0" lang="en-GB" sz="1400" u="none" cap="none" strike="noStrike">
                <a:solidFill>
                  <a:srgbClr val="000000"/>
                </a:solidFill>
                <a:latin typeface="Roboto"/>
                <a:ea typeface="Roboto"/>
                <a:cs typeface="Roboto"/>
                <a:sym typeface="Roboto"/>
              </a:rPr>
              <a:t>final classification</a:t>
            </a:r>
            <a:r>
              <a:rPr b="0" i="0" lang="en-GB" sz="1400" u="none" cap="none" strike="noStrike">
                <a:solidFill>
                  <a:srgbClr val="000000"/>
                </a:solidFill>
                <a:latin typeface="Roboto"/>
                <a:ea typeface="Roboto"/>
                <a:cs typeface="Roboto"/>
                <a:sym typeface="Roboto"/>
              </a:rPr>
              <a:t> with an MLP.</a:t>
            </a:r>
            <a:endParaRPr b="0" i="0" sz="1400" u="none" cap="none" strike="noStrike">
              <a:solidFill>
                <a:srgbClr val="000000"/>
              </a:solidFill>
              <a:latin typeface="Roboto"/>
              <a:ea typeface="Roboto"/>
              <a:cs typeface="Roboto"/>
              <a:sym typeface="Roboto"/>
            </a:endParaRPr>
          </a:p>
        </p:txBody>
      </p:sp>
      <p:sp>
        <p:nvSpPr>
          <p:cNvPr id="1238" name="Google Shape;1238;p46"/>
          <p:cNvSpPr txBox="1"/>
          <p:nvPr/>
        </p:nvSpPr>
        <p:spPr>
          <a:xfrm>
            <a:off x="2411175" y="4428250"/>
            <a:ext cx="6252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is one of the models used in SpeechBrain to process speech signals.</a:t>
            </a:r>
            <a:endParaRPr b="0" i="0" sz="1400" u="none" cap="none" strike="noStrike">
              <a:solidFill>
                <a:srgbClr val="000000"/>
              </a:solidFill>
              <a:latin typeface="Roboto"/>
              <a:ea typeface="Roboto"/>
              <a:cs typeface="Roboto"/>
              <a:sym typeface="Roboto"/>
            </a:endParaRPr>
          </a:p>
        </p:txBody>
      </p:sp>
      <p:sp>
        <p:nvSpPr>
          <p:cNvPr id="1239" name="Google Shape;1239;p46"/>
          <p:cNvSpPr txBox="1"/>
          <p:nvPr/>
        </p:nvSpPr>
        <p:spPr>
          <a:xfrm>
            <a:off x="2885475" y="3847800"/>
            <a:ext cx="356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All the blocks can be </a:t>
            </a:r>
            <a:r>
              <a:rPr b="1" i="0" lang="en-GB" sz="1400" u="none" cap="none" strike="noStrike">
                <a:solidFill>
                  <a:srgbClr val="000000"/>
                </a:solidFill>
                <a:latin typeface="Roboto"/>
                <a:ea typeface="Roboto"/>
                <a:cs typeface="Roboto"/>
                <a:sym typeface="Roboto"/>
              </a:rPr>
              <a:t>jointly trained</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000"/>
                                        <p:tgtEl>
                                          <p:spTgt spid="1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1000"/>
                                        <p:tgtEl>
                                          <p:spTgt spid="1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000"/>
                                        <p:tgtEl>
                                          <p:spTgt spid="1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000"/>
                                        <p:tgtEl>
                                          <p:spTgt spid="1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43" name="Shape 1243"/>
        <p:cNvGrpSpPr/>
        <p:nvPr/>
      </p:nvGrpSpPr>
      <p:grpSpPr>
        <a:xfrm>
          <a:off x="0" y="0"/>
          <a:ext cx="0" cy="0"/>
          <a:chOff x="0" y="0"/>
          <a:chExt cx="0" cy="0"/>
        </a:xfrm>
      </p:grpSpPr>
      <p:sp>
        <p:nvSpPr>
          <p:cNvPr id="1244" name="Google Shape;1244;p4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Variable-Length Sequences</a:t>
            </a:r>
            <a:endParaRPr sz="2600"/>
          </a:p>
        </p:txBody>
      </p:sp>
      <p:sp>
        <p:nvSpPr>
          <p:cNvPr id="1245" name="Google Shape;1245;p47"/>
          <p:cNvSpPr txBox="1"/>
          <p:nvPr/>
        </p:nvSpPr>
        <p:spPr>
          <a:xfrm>
            <a:off x="203400" y="866425"/>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Often, the sequences in input to the RNN have </a:t>
            </a:r>
            <a:r>
              <a:rPr b="1" i="0" lang="en-GB" sz="1400" u="none" cap="none" strike="noStrike">
                <a:solidFill>
                  <a:srgbClr val="000000"/>
                </a:solidFill>
                <a:latin typeface="Roboto"/>
                <a:ea typeface="Roboto"/>
                <a:cs typeface="Roboto"/>
                <a:sym typeface="Roboto"/>
              </a:rPr>
              <a:t>different lengths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246" name="Google Shape;1246;p47"/>
          <p:cNvSpPr txBox="1"/>
          <p:nvPr/>
        </p:nvSpPr>
        <p:spPr>
          <a:xfrm>
            <a:off x="203400" y="1425475"/>
            <a:ext cx="8616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instance, think about a speech signal:  in some cases, we might have long recordings, while in others short ones. </a:t>
            </a:r>
            <a:endParaRPr b="0" i="0" sz="1400" u="none" cap="none" strike="noStrike">
              <a:solidFill>
                <a:srgbClr val="000000"/>
              </a:solidFill>
              <a:latin typeface="Roboto"/>
              <a:ea typeface="Roboto"/>
              <a:cs typeface="Roboto"/>
              <a:sym typeface="Roboto"/>
            </a:endParaRPr>
          </a:p>
        </p:txBody>
      </p:sp>
      <p:sp>
        <p:nvSpPr>
          <p:cNvPr id="1247" name="Google Shape;1247;p47"/>
          <p:cNvSpPr txBox="1"/>
          <p:nvPr/>
        </p:nvSpPr>
        <p:spPr>
          <a:xfrm>
            <a:off x="203400" y="2161825"/>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H</a:t>
            </a:r>
            <a:r>
              <a:rPr b="0" i="1" lang="en-GB" sz="1400" u="none" cap="none" strike="noStrike">
                <a:solidFill>
                  <a:srgbClr val="000000"/>
                </a:solidFill>
                <a:latin typeface="Roboto"/>
                <a:ea typeface="Roboto"/>
                <a:cs typeface="Roboto"/>
                <a:sym typeface="Roboto"/>
              </a:rPr>
              <a:t>ow can we manage variable-length sequences?</a:t>
            </a:r>
            <a:endParaRPr b="0" i="1" sz="1400" u="none" cap="none" strike="noStrike">
              <a:solidFill>
                <a:srgbClr val="000000"/>
              </a:solidFill>
              <a:latin typeface="Roboto"/>
              <a:ea typeface="Roboto"/>
              <a:cs typeface="Roboto"/>
              <a:sym typeface="Roboto"/>
            </a:endParaRPr>
          </a:p>
        </p:txBody>
      </p:sp>
      <p:sp>
        <p:nvSpPr>
          <p:cNvPr id="1248" name="Google Shape;1248;p47"/>
          <p:cNvSpPr txBox="1"/>
          <p:nvPr/>
        </p:nvSpPr>
        <p:spPr>
          <a:xfrm>
            <a:off x="650825" y="2759025"/>
            <a:ext cx="8037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We can handle it by </a:t>
            </a:r>
            <a:r>
              <a:rPr b="1" i="0" lang="en-GB" sz="1400" u="none" cap="none" strike="noStrike">
                <a:solidFill>
                  <a:srgbClr val="000000"/>
                </a:solidFill>
                <a:latin typeface="Arial"/>
                <a:ea typeface="Arial"/>
                <a:cs typeface="Arial"/>
                <a:sym typeface="Arial"/>
              </a:rPr>
              <a:t>zero</a:t>
            </a:r>
            <a:r>
              <a:rPr b="0" i="0" lang="en-GB" sz="1400" u="none" cap="none" strike="noStrike">
                <a:solidFill>
                  <a:srgbClr val="000000"/>
                </a:solidFill>
                <a:latin typeface="Arial"/>
                <a:ea typeface="Arial"/>
                <a:cs typeface="Arial"/>
                <a:sym typeface="Arial"/>
              </a:rPr>
              <a:t>-</a:t>
            </a:r>
            <a:r>
              <a:rPr b="1" i="0" lang="en-GB" sz="1400" u="none" cap="none" strike="noStrike">
                <a:solidFill>
                  <a:srgbClr val="000000"/>
                </a:solidFill>
                <a:latin typeface="Arial"/>
                <a:ea typeface="Arial"/>
                <a:cs typeface="Arial"/>
                <a:sym typeface="Arial"/>
              </a:rPr>
              <a:t>padding: </a:t>
            </a:r>
            <a:r>
              <a:rPr b="0" i="0" lang="en-GB" sz="1400" u="none" cap="none" strike="noStrike">
                <a:solidFill>
                  <a:srgbClr val="000000"/>
                </a:solidFill>
                <a:latin typeface="Arial"/>
                <a:ea typeface="Arial"/>
                <a:cs typeface="Arial"/>
                <a:sym typeface="Arial"/>
              </a:rPr>
              <a:t>within each minibatch, we pad with zeros the inputs to match the length of the longest one</a:t>
            </a:r>
            <a:r>
              <a:rPr b="1" i="0" lang="en-GB"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1249" name="Google Shape;1249;p47"/>
          <p:cNvSpPr/>
          <p:nvPr/>
        </p:nvSpPr>
        <p:spPr>
          <a:xfrm>
            <a:off x="1361575" y="3678725"/>
            <a:ext cx="1086900" cy="2148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7"/>
          <p:cNvSpPr/>
          <p:nvPr/>
        </p:nvSpPr>
        <p:spPr>
          <a:xfrm>
            <a:off x="1361575" y="4135925"/>
            <a:ext cx="1459500" cy="21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7"/>
          <p:cNvSpPr/>
          <p:nvPr/>
        </p:nvSpPr>
        <p:spPr>
          <a:xfrm>
            <a:off x="1361575" y="4516925"/>
            <a:ext cx="2793000" cy="214800"/>
          </a:xfrm>
          <a:prstGeom prst="rect">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52" name="Google Shape;1252;p47"/>
          <p:cNvCxnSpPr/>
          <p:nvPr/>
        </p:nvCxnSpPr>
        <p:spPr>
          <a:xfrm flipH="1">
            <a:off x="1146750" y="3681775"/>
            <a:ext cx="12600" cy="1011000"/>
          </a:xfrm>
          <a:prstGeom prst="straightConnector1">
            <a:avLst/>
          </a:prstGeom>
          <a:noFill/>
          <a:ln cap="flat" cmpd="sng" w="9525">
            <a:solidFill>
              <a:schemeClr val="dk2"/>
            </a:solidFill>
            <a:prstDash val="solid"/>
            <a:round/>
            <a:headEnd len="sm" w="sm" type="none"/>
            <a:tailEnd len="med" w="med" type="triangle"/>
          </a:ln>
        </p:spPr>
      </p:cxnSp>
      <p:sp>
        <p:nvSpPr>
          <p:cNvPr id="1253" name="Google Shape;1253;p47"/>
          <p:cNvSpPr txBox="1"/>
          <p:nvPr/>
        </p:nvSpPr>
        <p:spPr>
          <a:xfrm rot="-5400000">
            <a:off x="504450" y="3871350"/>
            <a:ext cx="101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Minibatch</a:t>
            </a:r>
            <a:endParaRPr b="0" i="0" sz="1400" u="none" cap="none" strike="noStrike">
              <a:solidFill>
                <a:srgbClr val="000000"/>
              </a:solidFill>
              <a:latin typeface="Roboto"/>
              <a:ea typeface="Roboto"/>
              <a:cs typeface="Roboto"/>
              <a:sym typeface="Roboto"/>
            </a:endParaRPr>
          </a:p>
        </p:txBody>
      </p:sp>
      <p:sp>
        <p:nvSpPr>
          <p:cNvPr id="1254" name="Google Shape;1254;p47"/>
          <p:cNvSpPr txBox="1"/>
          <p:nvPr/>
        </p:nvSpPr>
        <p:spPr>
          <a:xfrm>
            <a:off x="2448475" y="3624025"/>
            <a:ext cx="1939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00000000000000000000000</a:t>
            </a:r>
            <a:endParaRPr b="0" i="0" sz="1000" u="none" cap="none" strike="noStrike">
              <a:solidFill>
                <a:srgbClr val="000000"/>
              </a:solidFill>
              <a:latin typeface="Roboto"/>
              <a:ea typeface="Roboto"/>
              <a:cs typeface="Roboto"/>
              <a:sym typeface="Roboto"/>
            </a:endParaRPr>
          </a:p>
        </p:txBody>
      </p:sp>
      <p:sp>
        <p:nvSpPr>
          <p:cNvPr id="1255" name="Google Shape;1255;p47"/>
          <p:cNvSpPr txBox="1"/>
          <p:nvPr/>
        </p:nvSpPr>
        <p:spPr>
          <a:xfrm>
            <a:off x="2753275" y="4081225"/>
            <a:ext cx="1939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0000000000000000000</a:t>
            </a:r>
            <a:endParaRPr b="0" i="0" sz="1000" u="none" cap="none" strike="noStrike">
              <a:solidFill>
                <a:srgbClr val="000000"/>
              </a:solidFill>
              <a:latin typeface="Roboto"/>
              <a:ea typeface="Roboto"/>
              <a:cs typeface="Roboto"/>
              <a:sym typeface="Roboto"/>
            </a:endParaRPr>
          </a:p>
        </p:txBody>
      </p:sp>
      <p:sp>
        <p:nvSpPr>
          <p:cNvPr id="1256" name="Google Shape;1256;p47"/>
          <p:cNvSpPr txBox="1"/>
          <p:nvPr/>
        </p:nvSpPr>
        <p:spPr>
          <a:xfrm>
            <a:off x="4764400" y="3611900"/>
            <a:ext cx="4055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If the length of the inputs is very different, this is </a:t>
            </a:r>
            <a:r>
              <a:rPr b="1" i="0" lang="en-GB" sz="1400" u="none" cap="none" strike="noStrike">
                <a:solidFill>
                  <a:srgbClr val="000000"/>
                </a:solidFill>
                <a:latin typeface="Roboto"/>
                <a:ea typeface="Roboto"/>
                <a:cs typeface="Roboto"/>
                <a:sym typeface="Roboto"/>
              </a:rPr>
              <a:t>computationally inefficient</a:t>
            </a:r>
            <a:r>
              <a:rPr b="0" i="0" lang="en-GB" sz="1400" u="none" cap="none" strike="noStrike">
                <a:solidFill>
                  <a:srgbClr val="000000"/>
                </a:solidFill>
                <a:latin typeface="Roboto"/>
                <a:ea typeface="Roboto"/>
                <a:cs typeface="Roboto"/>
                <a:sym typeface="Roboto"/>
              </a:rPr>
              <a:t> because we waste time processing zeros.  </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6"/>
                                        </p:tgtEl>
                                        <p:attrNameLst>
                                          <p:attrName>style.visibility</p:attrName>
                                        </p:attrNameLst>
                                      </p:cBhvr>
                                      <p:to>
                                        <p:strVal val="visible"/>
                                      </p:to>
                                    </p:set>
                                    <p:animEffect filter="fade" transition="in">
                                      <p:cBhvr>
                                        <p:cTn dur="1000"/>
                                        <p:tgtEl>
                                          <p:spTgt spid="1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000"/>
                                        <p:tgtEl>
                                          <p:spTgt spid="1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000"/>
                                        <p:tgtEl>
                                          <p:spTgt spid="1249"/>
                                        </p:tgtEl>
                                      </p:cBhvr>
                                    </p:animEffect>
                                  </p:childTnLst>
                                </p:cTn>
                              </p:par>
                              <p:par>
                                <p:cTn fill="hold" nodeType="with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1000"/>
                                        <p:tgtEl>
                                          <p:spTgt spid="1250"/>
                                        </p:tgtEl>
                                      </p:cBhvr>
                                    </p:animEffect>
                                  </p:childTnLst>
                                </p:cTn>
                              </p:par>
                              <p:par>
                                <p:cTn fill="hold" nodeType="with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1000"/>
                                        <p:tgtEl>
                                          <p:spTgt spid="1251"/>
                                        </p:tgtEl>
                                      </p:cBhvr>
                                    </p:animEffect>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1000"/>
                                        <p:tgtEl>
                                          <p:spTgt spid="1252"/>
                                        </p:tgtEl>
                                      </p:cBhvr>
                                    </p:animEffect>
                                  </p:childTnLst>
                                </p:cTn>
                              </p:par>
                              <p:par>
                                <p:cTn fill="hold" nodeType="with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1000"/>
                                        <p:tgtEl>
                                          <p:spTgt spid="1253"/>
                                        </p:tgtEl>
                                      </p:cBhvr>
                                    </p:animEffect>
                                  </p:childTnLst>
                                </p:cTn>
                              </p:par>
                              <p:par>
                                <p:cTn fill="hold" nodeType="with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1000"/>
                                        <p:tgtEl>
                                          <p:spTgt spid="1254"/>
                                        </p:tgtEl>
                                      </p:cBhvr>
                                    </p:animEffect>
                                  </p:childTnLst>
                                </p:cTn>
                              </p:par>
                              <p:par>
                                <p:cTn fill="hold" nodeType="with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1000"/>
                                        <p:tgtEl>
                                          <p:spTgt spid="1255"/>
                                        </p:tgtEl>
                                      </p:cBhvr>
                                    </p:animEffect>
                                  </p:childTnLst>
                                </p:cTn>
                              </p:par>
                              <p:par>
                                <p:cTn fill="hold" nodeType="with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1000"/>
                                        <p:tgtEl>
                                          <p:spTgt spid="1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60" name="Shape 1260"/>
        <p:cNvGrpSpPr/>
        <p:nvPr/>
      </p:nvGrpSpPr>
      <p:grpSpPr>
        <a:xfrm>
          <a:off x="0" y="0"/>
          <a:ext cx="0" cy="0"/>
          <a:chOff x="0" y="0"/>
          <a:chExt cx="0" cy="0"/>
        </a:xfrm>
      </p:grpSpPr>
      <p:sp>
        <p:nvSpPr>
          <p:cNvPr id="1261" name="Google Shape;1261;p4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Variable-Length Sequences</a:t>
            </a:r>
            <a:endParaRPr sz="2600"/>
          </a:p>
        </p:txBody>
      </p:sp>
      <p:sp>
        <p:nvSpPr>
          <p:cNvPr id="1262" name="Google Shape;1262;p48"/>
          <p:cNvSpPr txBox="1"/>
          <p:nvPr/>
        </p:nvSpPr>
        <p:spPr>
          <a:xfrm>
            <a:off x="203400" y="866425"/>
            <a:ext cx="8616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One way to mitigate this issue is to </a:t>
            </a:r>
            <a:r>
              <a:rPr b="1" i="0" lang="en-GB" sz="1400" u="none" cap="none" strike="noStrike">
                <a:solidFill>
                  <a:srgbClr val="000000"/>
                </a:solidFill>
                <a:latin typeface="Roboto"/>
                <a:ea typeface="Roboto"/>
                <a:cs typeface="Roboto"/>
                <a:sym typeface="Roboto"/>
              </a:rPr>
              <a:t>sort </a:t>
            </a:r>
            <a:r>
              <a:rPr b="0" i="0" lang="en-GB" sz="1400" u="none" cap="none" strike="noStrike">
                <a:solidFill>
                  <a:srgbClr val="000000"/>
                </a:solidFill>
                <a:latin typeface="Roboto"/>
                <a:ea typeface="Roboto"/>
                <a:cs typeface="Roboto"/>
                <a:sym typeface="Roboto"/>
              </a:rPr>
              <a:t>the inputs by length (in ascending or descending order) before creating the minibatches. </a:t>
            </a:r>
            <a:endParaRPr b="0" i="0" sz="1400" u="none" cap="none" strike="noStrike">
              <a:solidFill>
                <a:srgbClr val="000000"/>
              </a:solidFill>
              <a:latin typeface="Roboto"/>
              <a:ea typeface="Roboto"/>
              <a:cs typeface="Roboto"/>
              <a:sym typeface="Roboto"/>
            </a:endParaRPr>
          </a:p>
        </p:txBody>
      </p:sp>
      <p:sp>
        <p:nvSpPr>
          <p:cNvPr id="1263" name="Google Shape;1263;p48"/>
          <p:cNvSpPr/>
          <p:nvPr/>
        </p:nvSpPr>
        <p:spPr>
          <a:xfrm>
            <a:off x="1056775" y="1926125"/>
            <a:ext cx="2289000" cy="2148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8"/>
          <p:cNvSpPr/>
          <p:nvPr/>
        </p:nvSpPr>
        <p:spPr>
          <a:xfrm>
            <a:off x="1056775" y="2356950"/>
            <a:ext cx="2544900" cy="21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48"/>
          <p:cNvSpPr/>
          <p:nvPr/>
        </p:nvSpPr>
        <p:spPr>
          <a:xfrm>
            <a:off x="1056775" y="2734500"/>
            <a:ext cx="2793000" cy="214800"/>
          </a:xfrm>
          <a:prstGeom prst="rect">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6" name="Google Shape;1266;p48"/>
          <p:cNvCxnSpPr/>
          <p:nvPr/>
        </p:nvCxnSpPr>
        <p:spPr>
          <a:xfrm flipH="1">
            <a:off x="841950" y="1929175"/>
            <a:ext cx="12600" cy="1011000"/>
          </a:xfrm>
          <a:prstGeom prst="straightConnector1">
            <a:avLst/>
          </a:prstGeom>
          <a:noFill/>
          <a:ln cap="flat" cmpd="sng" w="9525">
            <a:solidFill>
              <a:schemeClr val="dk2"/>
            </a:solidFill>
            <a:prstDash val="solid"/>
            <a:round/>
            <a:headEnd len="sm" w="sm" type="none"/>
            <a:tailEnd len="med" w="med" type="triangle"/>
          </a:ln>
        </p:spPr>
      </p:cxnSp>
      <p:sp>
        <p:nvSpPr>
          <p:cNvPr id="1267" name="Google Shape;1267;p48"/>
          <p:cNvSpPr txBox="1"/>
          <p:nvPr/>
        </p:nvSpPr>
        <p:spPr>
          <a:xfrm rot="-5400000">
            <a:off x="199650" y="2118750"/>
            <a:ext cx="101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Minibatch</a:t>
            </a:r>
            <a:endParaRPr b="0" i="0" sz="1400" u="none" cap="none" strike="noStrike">
              <a:solidFill>
                <a:srgbClr val="000000"/>
              </a:solidFill>
              <a:latin typeface="Roboto"/>
              <a:ea typeface="Roboto"/>
              <a:cs typeface="Roboto"/>
              <a:sym typeface="Roboto"/>
            </a:endParaRPr>
          </a:p>
        </p:txBody>
      </p:sp>
      <p:sp>
        <p:nvSpPr>
          <p:cNvPr id="1268" name="Google Shape;1268;p48"/>
          <p:cNvSpPr txBox="1"/>
          <p:nvPr/>
        </p:nvSpPr>
        <p:spPr>
          <a:xfrm>
            <a:off x="3345775" y="1855500"/>
            <a:ext cx="1197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000000</a:t>
            </a:r>
            <a:endParaRPr b="0" i="0" sz="1000" u="none" cap="none" strike="noStrike">
              <a:solidFill>
                <a:srgbClr val="000000"/>
              </a:solidFill>
              <a:latin typeface="Roboto"/>
              <a:ea typeface="Roboto"/>
              <a:cs typeface="Roboto"/>
              <a:sym typeface="Roboto"/>
            </a:endParaRPr>
          </a:p>
        </p:txBody>
      </p:sp>
      <p:sp>
        <p:nvSpPr>
          <p:cNvPr id="1269" name="Google Shape;1269;p48"/>
          <p:cNvSpPr txBox="1"/>
          <p:nvPr/>
        </p:nvSpPr>
        <p:spPr>
          <a:xfrm>
            <a:off x="4543375" y="1729400"/>
            <a:ext cx="4055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minimizes the need for zero-padding, but </a:t>
            </a:r>
            <a:r>
              <a:rPr b="1" i="0" lang="en-GB" sz="1400" u="none" cap="none" strike="noStrike">
                <a:solidFill>
                  <a:srgbClr val="000000"/>
                </a:solidFill>
                <a:latin typeface="Roboto"/>
                <a:ea typeface="Roboto"/>
                <a:cs typeface="Roboto"/>
                <a:sym typeface="Roboto"/>
              </a:rPr>
              <a:t>sacrifices randomness</a:t>
            </a:r>
            <a:r>
              <a:rPr b="0" i="0" lang="en-GB" sz="1400" u="none" cap="none" strike="noStrike">
                <a:solidFill>
                  <a:srgbClr val="000000"/>
                </a:solidFill>
                <a:latin typeface="Roboto"/>
                <a:ea typeface="Roboto"/>
                <a:cs typeface="Roboto"/>
                <a:sym typeface="Roboto"/>
              </a:rPr>
              <a:t> in the minibatch creation:</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since we sorted the data, minibatches composed of the same data are shown across epochs.  </a:t>
            </a:r>
            <a:endParaRPr b="0" i="0" sz="1400" u="none" cap="none" strike="noStrike">
              <a:solidFill>
                <a:srgbClr val="000000"/>
              </a:solidFill>
              <a:latin typeface="Roboto"/>
              <a:ea typeface="Roboto"/>
              <a:cs typeface="Roboto"/>
              <a:sym typeface="Roboto"/>
            </a:endParaRPr>
          </a:p>
        </p:txBody>
      </p:sp>
      <p:sp>
        <p:nvSpPr>
          <p:cNvPr id="1270" name="Google Shape;1270;p48"/>
          <p:cNvSpPr txBox="1"/>
          <p:nvPr/>
        </p:nvSpPr>
        <p:spPr>
          <a:xfrm>
            <a:off x="3574375" y="2312700"/>
            <a:ext cx="400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000</a:t>
            </a:r>
            <a:endParaRPr b="0" i="0" sz="1000" u="none" cap="none" strike="noStrike">
              <a:solidFill>
                <a:srgbClr val="000000"/>
              </a:solidFill>
              <a:latin typeface="Roboto"/>
              <a:ea typeface="Roboto"/>
              <a:cs typeface="Roboto"/>
              <a:sym typeface="Roboto"/>
            </a:endParaRPr>
          </a:p>
        </p:txBody>
      </p:sp>
      <p:sp>
        <p:nvSpPr>
          <p:cNvPr id="1271" name="Google Shape;1271;p48"/>
          <p:cNvSpPr txBox="1"/>
          <p:nvPr/>
        </p:nvSpPr>
        <p:spPr>
          <a:xfrm>
            <a:off x="263850" y="3292175"/>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compromise solution can be implemented through </a:t>
            </a:r>
            <a:r>
              <a:rPr b="1" i="0" lang="en-GB" sz="1400" u="none" cap="none" strike="noStrike">
                <a:solidFill>
                  <a:srgbClr val="000000"/>
                </a:solidFill>
                <a:latin typeface="Roboto"/>
                <a:ea typeface="Roboto"/>
                <a:cs typeface="Roboto"/>
                <a:sym typeface="Roboto"/>
              </a:rPr>
              <a:t>bucketing</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272" name="Google Shape;1272;p48"/>
          <p:cNvSpPr txBox="1"/>
          <p:nvPr/>
        </p:nvSpPr>
        <p:spPr>
          <a:xfrm>
            <a:off x="263850" y="3749375"/>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split data into buckets such that each bucket contains</a:t>
            </a:r>
            <a:r>
              <a:rPr b="1" i="0" lang="en-GB" sz="1400" u="none" cap="none" strike="noStrike">
                <a:solidFill>
                  <a:srgbClr val="000000"/>
                </a:solidFill>
                <a:latin typeface="Roboto"/>
                <a:ea typeface="Roboto"/>
                <a:cs typeface="Roboto"/>
                <a:sym typeface="Roboto"/>
              </a:rPr>
              <a:t> inputs</a:t>
            </a:r>
            <a:r>
              <a:rPr b="0" i="0" lang="en-GB" sz="1400" u="none" cap="none" strike="noStrike">
                <a:solidFill>
                  <a:srgbClr val="000000"/>
                </a:solidFill>
                <a:latin typeface="Roboto"/>
                <a:ea typeface="Roboto"/>
                <a:cs typeface="Roboto"/>
                <a:sym typeface="Roboto"/>
              </a:rPr>
              <a:t> of </a:t>
            </a:r>
            <a:r>
              <a:rPr b="1" i="0" lang="en-GB" sz="1400" u="none" cap="none" strike="noStrike">
                <a:solidFill>
                  <a:srgbClr val="000000"/>
                </a:solidFill>
                <a:latin typeface="Roboto"/>
                <a:ea typeface="Roboto"/>
                <a:cs typeface="Roboto"/>
                <a:sym typeface="Roboto"/>
              </a:rPr>
              <a:t>similar lengths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273" name="Google Shape;1273;p48"/>
          <p:cNvSpPr txBox="1"/>
          <p:nvPr/>
        </p:nvSpPr>
        <p:spPr>
          <a:xfrm>
            <a:off x="263850" y="4206575"/>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When creating minibatches, we sample random inputs from the </a:t>
            </a:r>
            <a:r>
              <a:rPr b="1" i="0" lang="en-GB" sz="1400" u="none" cap="none" strike="noStrike">
                <a:solidFill>
                  <a:srgbClr val="000000"/>
                </a:solidFill>
                <a:latin typeface="Roboto"/>
                <a:ea typeface="Roboto"/>
                <a:cs typeface="Roboto"/>
                <a:sym typeface="Roboto"/>
              </a:rPr>
              <a:t>same bucket</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77" name="Shape 1277"/>
        <p:cNvGrpSpPr/>
        <p:nvPr/>
      </p:nvGrpSpPr>
      <p:grpSpPr>
        <a:xfrm>
          <a:off x="0" y="0"/>
          <a:ext cx="0" cy="0"/>
          <a:chOff x="0" y="0"/>
          <a:chExt cx="0" cy="0"/>
        </a:xfrm>
      </p:grpSpPr>
      <p:sp>
        <p:nvSpPr>
          <p:cNvPr id="1278" name="Google Shape;1278;p49"/>
          <p:cNvSpPr txBox="1"/>
          <p:nvPr/>
        </p:nvSpPr>
        <p:spPr>
          <a:xfrm>
            <a:off x="1029900" y="1664675"/>
            <a:ext cx="74964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202124"/>
                </a:solidFill>
                <a:highlight>
                  <a:srgbClr val="FFFFFF"/>
                </a:highlight>
                <a:latin typeface="Arial"/>
                <a:ea typeface="Arial"/>
                <a:cs typeface="Arial"/>
                <a:sym typeface="Arial"/>
              </a:rPr>
              <a:t>Sequence-to-Sequence Learning </a:t>
            </a:r>
            <a:endParaRPr b="0" i="0" sz="2600" u="none" cap="none" strike="noStrike">
              <a:solidFill>
                <a:srgbClr val="202124"/>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202124"/>
                </a:solidFill>
                <a:highlight>
                  <a:srgbClr val="FFFFFF"/>
                </a:highlight>
                <a:latin typeface="Arial"/>
                <a:ea typeface="Arial"/>
                <a:cs typeface="Arial"/>
                <a:sym typeface="Arial"/>
              </a:rPr>
              <a:t>With RNNs</a:t>
            </a:r>
            <a:endParaRPr b="0" i="0" sz="2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82" name="Shape 1282"/>
        <p:cNvGrpSpPr/>
        <p:nvPr/>
      </p:nvGrpSpPr>
      <p:grpSpPr>
        <a:xfrm>
          <a:off x="0" y="0"/>
          <a:ext cx="0" cy="0"/>
          <a:chOff x="0" y="0"/>
          <a:chExt cx="0" cy="0"/>
        </a:xfrm>
      </p:grpSpPr>
      <p:sp>
        <p:nvSpPr>
          <p:cNvPr id="1283" name="Google Shape;1283;p5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284" name="Google Shape;1284;p50"/>
          <p:cNvSpPr txBox="1"/>
          <p:nvPr/>
        </p:nvSpPr>
        <p:spPr>
          <a:xfrm>
            <a:off x="203400" y="866425"/>
            <a:ext cx="8616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goal of sequence-to-sequence learning is to map an </a:t>
            </a:r>
            <a:r>
              <a:rPr b="1" i="0" lang="en-GB" sz="1400" u="none" cap="none" strike="noStrike">
                <a:solidFill>
                  <a:srgbClr val="000000"/>
                </a:solidFill>
                <a:latin typeface="Roboto"/>
                <a:ea typeface="Roboto"/>
                <a:cs typeface="Roboto"/>
                <a:sym typeface="Roboto"/>
              </a:rPr>
              <a:t>input sequence </a:t>
            </a:r>
            <a:r>
              <a:rPr b="0" i="0" lang="en-GB" sz="1400" u="none" cap="none" strike="noStrike">
                <a:solidFill>
                  <a:srgbClr val="000000"/>
                </a:solidFill>
                <a:latin typeface="Roboto"/>
                <a:ea typeface="Roboto"/>
                <a:cs typeface="Roboto"/>
                <a:sym typeface="Roboto"/>
              </a:rPr>
              <a:t>with T elements into an </a:t>
            </a:r>
            <a:r>
              <a:rPr b="1" i="0" lang="en-GB" sz="1400" u="none" cap="none" strike="noStrike">
                <a:solidFill>
                  <a:srgbClr val="000000"/>
                </a:solidFill>
                <a:latin typeface="Roboto"/>
                <a:ea typeface="Roboto"/>
                <a:cs typeface="Roboto"/>
                <a:sym typeface="Roboto"/>
              </a:rPr>
              <a:t>output sequence </a:t>
            </a:r>
            <a:r>
              <a:rPr b="0" i="0" lang="en-GB" sz="1400" u="none" cap="none" strike="noStrike">
                <a:solidFill>
                  <a:srgbClr val="000000"/>
                </a:solidFill>
                <a:latin typeface="Roboto"/>
                <a:ea typeface="Roboto"/>
                <a:cs typeface="Roboto"/>
                <a:sym typeface="Roboto"/>
              </a:rPr>
              <a:t>with L elements.</a:t>
            </a:r>
            <a:endParaRPr b="0" i="0" sz="1400" u="none" cap="none" strike="noStrike">
              <a:solidFill>
                <a:srgbClr val="000000"/>
              </a:solidFill>
              <a:latin typeface="Roboto"/>
              <a:ea typeface="Roboto"/>
              <a:cs typeface="Roboto"/>
              <a:sym typeface="Roboto"/>
            </a:endParaRPr>
          </a:p>
        </p:txBody>
      </p:sp>
      <p:sp>
        <p:nvSpPr>
          <p:cNvPr id="1285" name="Google Shape;1285;p50"/>
          <p:cNvSpPr txBox="1"/>
          <p:nvPr/>
        </p:nvSpPr>
        <p:spPr>
          <a:xfrm>
            <a:off x="203400" y="1628425"/>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Speech Recognition </a:t>
            </a:r>
            <a:r>
              <a:rPr b="0" i="0" lang="en-GB" sz="1400" u="none" cap="none" strike="noStrike">
                <a:solidFill>
                  <a:srgbClr val="000000"/>
                </a:solidFill>
                <a:latin typeface="Roboto"/>
                <a:ea typeface="Roboto"/>
                <a:cs typeface="Roboto"/>
                <a:sym typeface="Roboto"/>
              </a:rPr>
              <a:t>and </a:t>
            </a:r>
            <a:r>
              <a:rPr b="1" i="0" lang="en-GB" sz="1400" u="none" cap="none" strike="noStrike">
                <a:solidFill>
                  <a:srgbClr val="000000"/>
                </a:solidFill>
                <a:latin typeface="Roboto"/>
                <a:ea typeface="Roboto"/>
                <a:cs typeface="Roboto"/>
                <a:sym typeface="Roboto"/>
              </a:rPr>
              <a:t>Machine Translation</a:t>
            </a:r>
            <a:r>
              <a:rPr b="0" i="0" lang="en-GB" sz="1400" u="none" cap="none" strike="noStrike">
                <a:solidFill>
                  <a:srgbClr val="000000"/>
                </a:solidFill>
                <a:latin typeface="Roboto"/>
                <a:ea typeface="Roboto"/>
                <a:cs typeface="Roboto"/>
                <a:sym typeface="Roboto"/>
              </a:rPr>
              <a:t> are examples of seq2seq learning tasks:</a:t>
            </a:r>
            <a:endParaRPr b="0" i="0" sz="1400" u="none" cap="none" strike="noStrike">
              <a:solidFill>
                <a:srgbClr val="000000"/>
              </a:solidFill>
              <a:latin typeface="Roboto"/>
              <a:ea typeface="Roboto"/>
              <a:cs typeface="Roboto"/>
              <a:sym typeface="Roboto"/>
            </a:endParaRPr>
          </a:p>
        </p:txBody>
      </p:sp>
      <p:sp>
        <p:nvSpPr>
          <p:cNvPr id="1286" name="Google Shape;1286;p50"/>
          <p:cNvSpPr/>
          <p:nvPr/>
        </p:nvSpPr>
        <p:spPr>
          <a:xfrm>
            <a:off x="1843325" y="2425500"/>
            <a:ext cx="1255500" cy="518100"/>
          </a:xfrm>
          <a:prstGeom prst="rect">
            <a:avLst/>
          </a:prstGeom>
          <a:solidFill>
            <a:srgbClr val="29D2F5">
              <a:alpha val="2117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Seq2Seq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
        <p:nvSpPr>
          <p:cNvPr id="1287" name="Google Shape;1287;p50"/>
          <p:cNvSpPr txBox="1"/>
          <p:nvPr/>
        </p:nvSpPr>
        <p:spPr>
          <a:xfrm>
            <a:off x="316875" y="2820000"/>
            <a:ext cx="1196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“I”, “love”, “cats”</a:t>
            </a:r>
            <a:endParaRPr b="0" i="0" sz="1000" u="none" cap="none" strike="noStrike">
              <a:solidFill>
                <a:srgbClr val="000000"/>
              </a:solidFill>
              <a:latin typeface="Roboto"/>
              <a:ea typeface="Roboto"/>
              <a:cs typeface="Roboto"/>
              <a:sym typeface="Roboto"/>
            </a:endParaRPr>
          </a:p>
        </p:txBody>
      </p:sp>
      <p:sp>
        <p:nvSpPr>
          <p:cNvPr id="1288" name="Google Shape;1288;p50"/>
          <p:cNvSpPr txBox="1"/>
          <p:nvPr/>
        </p:nvSpPr>
        <p:spPr>
          <a:xfrm>
            <a:off x="3520175" y="2501700"/>
            <a:ext cx="217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“J’”, “aime”, “les”, “chats”</a:t>
            </a:r>
            <a:endParaRPr b="0" i="0" sz="1000" u="none" cap="none" strike="noStrike">
              <a:solidFill>
                <a:srgbClr val="000000"/>
              </a:solidFill>
              <a:latin typeface="Roboto"/>
              <a:ea typeface="Roboto"/>
              <a:cs typeface="Roboto"/>
              <a:sym typeface="Roboto"/>
            </a:endParaRPr>
          </a:p>
        </p:txBody>
      </p:sp>
      <p:sp>
        <p:nvSpPr>
          <p:cNvPr id="1289" name="Google Shape;1289;p50"/>
          <p:cNvSpPr/>
          <p:nvPr/>
        </p:nvSpPr>
        <p:spPr>
          <a:xfrm>
            <a:off x="1526450" y="2596200"/>
            <a:ext cx="213300" cy="176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B4437"/>
              </a:solidFill>
              <a:latin typeface="Arial"/>
              <a:ea typeface="Arial"/>
              <a:cs typeface="Arial"/>
              <a:sym typeface="Arial"/>
            </a:endParaRPr>
          </a:p>
        </p:txBody>
      </p:sp>
      <p:sp>
        <p:nvSpPr>
          <p:cNvPr id="1290" name="Google Shape;1290;p50"/>
          <p:cNvSpPr/>
          <p:nvPr/>
        </p:nvSpPr>
        <p:spPr>
          <a:xfrm>
            <a:off x="3202850" y="2596200"/>
            <a:ext cx="213300" cy="176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B4437"/>
              </a:solidFill>
              <a:latin typeface="Arial"/>
              <a:ea typeface="Arial"/>
              <a:cs typeface="Arial"/>
              <a:sym typeface="Arial"/>
            </a:endParaRPr>
          </a:p>
        </p:txBody>
      </p:sp>
      <p:sp>
        <p:nvSpPr>
          <p:cNvPr id="1291" name="Google Shape;1291;p50"/>
          <p:cNvSpPr txBox="1"/>
          <p:nvPr/>
        </p:nvSpPr>
        <p:spPr>
          <a:xfrm>
            <a:off x="5042200" y="3959750"/>
            <a:ext cx="3939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speech recognition, the input is a sequence of </a:t>
            </a:r>
            <a:r>
              <a:rPr b="1" i="0" lang="en-GB" sz="1400" u="none" cap="none" strike="noStrike">
                <a:solidFill>
                  <a:srgbClr val="000000"/>
                </a:solidFill>
                <a:latin typeface="Roboto"/>
                <a:ea typeface="Roboto"/>
                <a:cs typeface="Roboto"/>
                <a:sym typeface="Roboto"/>
              </a:rPr>
              <a:t>features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292" name="Google Shape;1292;p50"/>
          <p:cNvSpPr txBox="1"/>
          <p:nvPr/>
        </p:nvSpPr>
        <p:spPr>
          <a:xfrm>
            <a:off x="5125625" y="2470825"/>
            <a:ext cx="36018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machine translation, the input is a sequence of </a:t>
            </a:r>
            <a:r>
              <a:rPr b="1" i="0" lang="en-GB" sz="1400" u="none" cap="none" strike="noStrike">
                <a:solidFill>
                  <a:srgbClr val="000000"/>
                </a:solidFill>
                <a:latin typeface="Roboto"/>
                <a:ea typeface="Roboto"/>
                <a:cs typeface="Roboto"/>
                <a:sym typeface="Roboto"/>
              </a:rPr>
              <a:t>embeddings</a:t>
            </a:r>
            <a:r>
              <a:rPr b="0" i="0" lang="en-GB" sz="1400" u="none" cap="none" strike="noStrike">
                <a:solidFill>
                  <a:srgbClr val="000000"/>
                </a:solidFill>
                <a:latin typeface="Roboto"/>
                <a:ea typeface="Roboto"/>
                <a:cs typeface="Roboto"/>
                <a:sym typeface="Roboto"/>
              </a:rPr>
              <a:t> (i.e, we typically assign a continuous vector to each input token)</a:t>
            </a:r>
            <a:endParaRPr b="0" i="0" sz="1400" u="none" cap="none" strike="noStrike">
              <a:solidFill>
                <a:srgbClr val="000000"/>
              </a:solidFill>
              <a:latin typeface="Roboto"/>
              <a:ea typeface="Roboto"/>
              <a:cs typeface="Roboto"/>
              <a:sym typeface="Roboto"/>
            </a:endParaRPr>
          </a:p>
        </p:txBody>
      </p:sp>
      <p:pic>
        <p:nvPicPr>
          <p:cNvPr id="1293" name="Google Shape;1293;p50"/>
          <p:cNvPicPr preferRelativeResize="0"/>
          <p:nvPr/>
        </p:nvPicPr>
        <p:blipFill rotWithShape="1">
          <a:blip r:embed="rId3">
            <a:alphaModFix/>
          </a:blip>
          <a:srcRect b="0" l="0" r="0" t="0"/>
          <a:stretch/>
        </p:blipFill>
        <p:spPr>
          <a:xfrm>
            <a:off x="251400" y="4436600"/>
            <a:ext cx="1117501" cy="190959"/>
          </a:xfrm>
          <a:prstGeom prst="rect">
            <a:avLst/>
          </a:prstGeom>
          <a:noFill/>
          <a:ln>
            <a:noFill/>
          </a:ln>
        </p:spPr>
      </p:pic>
      <p:sp>
        <p:nvSpPr>
          <p:cNvPr id="1294" name="Google Shape;1294;p50"/>
          <p:cNvSpPr/>
          <p:nvPr/>
        </p:nvSpPr>
        <p:spPr>
          <a:xfrm>
            <a:off x="249025" y="4160900"/>
            <a:ext cx="1117500" cy="176700"/>
          </a:xfrm>
          <a:prstGeom prst="rect">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Features</a:t>
            </a:r>
            <a:endParaRPr b="0" i="0" sz="1400" u="none" cap="none" strike="noStrike">
              <a:solidFill>
                <a:srgbClr val="000000"/>
              </a:solidFill>
              <a:latin typeface="Arial"/>
              <a:ea typeface="Arial"/>
              <a:cs typeface="Arial"/>
              <a:sym typeface="Arial"/>
            </a:endParaRPr>
          </a:p>
        </p:txBody>
      </p:sp>
      <p:sp>
        <p:nvSpPr>
          <p:cNvPr id="1295" name="Google Shape;1295;p50"/>
          <p:cNvSpPr/>
          <p:nvPr/>
        </p:nvSpPr>
        <p:spPr>
          <a:xfrm>
            <a:off x="368775" y="2582700"/>
            <a:ext cx="2133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0"/>
          <p:cNvSpPr/>
          <p:nvPr/>
        </p:nvSpPr>
        <p:spPr>
          <a:xfrm>
            <a:off x="673575" y="2582700"/>
            <a:ext cx="2133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0"/>
          <p:cNvSpPr/>
          <p:nvPr/>
        </p:nvSpPr>
        <p:spPr>
          <a:xfrm>
            <a:off x="978375" y="2582700"/>
            <a:ext cx="2133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0"/>
          <p:cNvSpPr/>
          <p:nvPr/>
        </p:nvSpPr>
        <p:spPr>
          <a:xfrm>
            <a:off x="1816875" y="3929300"/>
            <a:ext cx="1255500" cy="518100"/>
          </a:xfrm>
          <a:prstGeom prst="rect">
            <a:avLst/>
          </a:prstGeom>
          <a:solidFill>
            <a:srgbClr val="29D2F5">
              <a:alpha val="2117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Seq2Seq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
        <p:nvSpPr>
          <p:cNvPr id="1299" name="Google Shape;1299;p50"/>
          <p:cNvSpPr/>
          <p:nvPr/>
        </p:nvSpPr>
        <p:spPr>
          <a:xfrm>
            <a:off x="1515950" y="4160900"/>
            <a:ext cx="213300" cy="176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B4437"/>
              </a:solidFill>
              <a:latin typeface="Arial"/>
              <a:ea typeface="Arial"/>
              <a:cs typeface="Arial"/>
              <a:sym typeface="Arial"/>
            </a:endParaRPr>
          </a:p>
        </p:txBody>
      </p:sp>
      <p:sp>
        <p:nvSpPr>
          <p:cNvPr id="1300" name="Google Shape;1300;p50"/>
          <p:cNvSpPr/>
          <p:nvPr/>
        </p:nvSpPr>
        <p:spPr>
          <a:xfrm>
            <a:off x="3202850" y="4136600"/>
            <a:ext cx="213300" cy="176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B4437"/>
              </a:solidFill>
              <a:latin typeface="Arial"/>
              <a:ea typeface="Arial"/>
              <a:cs typeface="Arial"/>
              <a:sym typeface="Arial"/>
            </a:endParaRPr>
          </a:p>
        </p:txBody>
      </p:sp>
      <p:sp>
        <p:nvSpPr>
          <p:cNvPr id="1301" name="Google Shape;1301;p50"/>
          <p:cNvSpPr txBox="1"/>
          <p:nvPr/>
        </p:nvSpPr>
        <p:spPr>
          <a:xfrm>
            <a:off x="3589500" y="4012475"/>
            <a:ext cx="1196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“I”, “love”, “cats”</a:t>
            </a:r>
            <a:endParaRPr b="0" i="0" sz="10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par>
                                <p:cTn fill="hold" nodeType="with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1000"/>
                                        <p:tgtEl>
                                          <p:spTgt spid="1301"/>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05" name="Shape 1305"/>
        <p:cNvGrpSpPr/>
        <p:nvPr/>
      </p:nvGrpSpPr>
      <p:grpSpPr>
        <a:xfrm>
          <a:off x="0" y="0"/>
          <a:ext cx="0" cy="0"/>
          <a:chOff x="0" y="0"/>
          <a:chExt cx="0" cy="0"/>
        </a:xfrm>
      </p:grpSpPr>
      <p:sp>
        <p:nvSpPr>
          <p:cNvPr id="1306" name="Google Shape;1306;p5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307" name="Google Shape;1307;p51"/>
          <p:cNvSpPr txBox="1"/>
          <p:nvPr/>
        </p:nvSpPr>
        <p:spPr>
          <a:xfrm>
            <a:off x="203400" y="866425"/>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en-GB" sz="1400" u="none" cap="none" strike="noStrike">
                <a:solidFill>
                  <a:srgbClr val="000000"/>
                </a:solidFill>
                <a:latin typeface="Roboto"/>
                <a:ea typeface="Roboto"/>
                <a:cs typeface="Roboto"/>
                <a:sym typeface="Roboto"/>
              </a:rPr>
              <a:t>Encoder-Decoder</a:t>
            </a:r>
            <a:r>
              <a:rPr b="0" i="0" lang="en-GB" sz="1400" u="none" cap="none" strike="noStrike">
                <a:solidFill>
                  <a:srgbClr val="000000"/>
                </a:solidFill>
                <a:latin typeface="Roboto"/>
                <a:ea typeface="Roboto"/>
                <a:cs typeface="Roboto"/>
                <a:sym typeface="Roboto"/>
              </a:rPr>
              <a:t> architecture offers a natural way to address sequence-to-sequence learning</a:t>
            </a:r>
            <a:endParaRPr b="0" i="0" sz="1400" u="none" cap="none" strike="noStrike">
              <a:solidFill>
                <a:srgbClr val="000000"/>
              </a:solidFill>
              <a:latin typeface="Roboto"/>
              <a:ea typeface="Roboto"/>
              <a:cs typeface="Roboto"/>
              <a:sym typeface="Roboto"/>
            </a:endParaRPr>
          </a:p>
        </p:txBody>
      </p:sp>
      <p:sp>
        <p:nvSpPr>
          <p:cNvPr id="1308" name="Google Shape;1308;p51"/>
          <p:cNvSpPr/>
          <p:nvPr/>
        </p:nvSpPr>
        <p:spPr>
          <a:xfrm>
            <a:off x="2002100" y="1709450"/>
            <a:ext cx="1322400" cy="670500"/>
          </a:xfrm>
          <a:prstGeom prst="roundRect">
            <a:avLst>
              <a:gd fmla="val 16667" name="adj"/>
            </a:avLst>
          </a:prstGeom>
          <a:solidFill>
            <a:srgbClr val="29D2F5">
              <a:alpha val="2117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Encoder</a:t>
            </a:r>
            <a:endParaRPr b="0" i="0" sz="1400" u="none" cap="none" strike="noStrike">
              <a:solidFill>
                <a:srgbClr val="000000"/>
              </a:solidFill>
              <a:latin typeface="Arial"/>
              <a:ea typeface="Arial"/>
              <a:cs typeface="Arial"/>
              <a:sym typeface="Arial"/>
            </a:endParaRPr>
          </a:p>
        </p:txBody>
      </p:sp>
      <p:sp>
        <p:nvSpPr>
          <p:cNvPr id="1309" name="Google Shape;1309;p51"/>
          <p:cNvSpPr/>
          <p:nvPr/>
        </p:nvSpPr>
        <p:spPr>
          <a:xfrm>
            <a:off x="3678500" y="1709450"/>
            <a:ext cx="1322400" cy="670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Decoder</a:t>
            </a:r>
            <a:endParaRPr b="0" i="0" sz="1400" u="none" cap="none" strike="noStrike">
              <a:solidFill>
                <a:srgbClr val="000000"/>
              </a:solidFill>
              <a:latin typeface="Arial"/>
              <a:ea typeface="Arial"/>
              <a:cs typeface="Arial"/>
              <a:sym typeface="Arial"/>
            </a:endParaRPr>
          </a:p>
        </p:txBody>
      </p:sp>
      <p:cxnSp>
        <p:nvCxnSpPr>
          <p:cNvPr id="1310" name="Google Shape;1310;p51"/>
          <p:cNvCxnSpPr/>
          <p:nvPr/>
        </p:nvCxnSpPr>
        <p:spPr>
          <a:xfrm>
            <a:off x="3324500" y="2044700"/>
            <a:ext cx="354000" cy="0"/>
          </a:xfrm>
          <a:prstGeom prst="straightConnector1">
            <a:avLst/>
          </a:prstGeom>
          <a:noFill/>
          <a:ln cap="flat" cmpd="sng" w="9525">
            <a:solidFill>
              <a:schemeClr val="dk2"/>
            </a:solidFill>
            <a:prstDash val="solid"/>
            <a:round/>
            <a:headEnd len="sm" w="sm" type="none"/>
            <a:tailEnd len="med" w="med" type="triangle"/>
          </a:ln>
        </p:spPr>
      </p:cxnSp>
      <p:cxnSp>
        <p:nvCxnSpPr>
          <p:cNvPr id="1311" name="Google Shape;1311;p51"/>
          <p:cNvCxnSpPr/>
          <p:nvPr/>
        </p:nvCxnSpPr>
        <p:spPr>
          <a:xfrm>
            <a:off x="5000900" y="2044700"/>
            <a:ext cx="354000" cy="0"/>
          </a:xfrm>
          <a:prstGeom prst="straightConnector1">
            <a:avLst/>
          </a:prstGeom>
          <a:noFill/>
          <a:ln cap="flat" cmpd="sng" w="9525">
            <a:solidFill>
              <a:schemeClr val="dk2"/>
            </a:solidFill>
            <a:prstDash val="solid"/>
            <a:round/>
            <a:headEnd len="sm" w="sm" type="none"/>
            <a:tailEnd len="med" w="med" type="triangle"/>
          </a:ln>
        </p:spPr>
      </p:cxnSp>
      <p:cxnSp>
        <p:nvCxnSpPr>
          <p:cNvPr id="1312" name="Google Shape;1312;p51"/>
          <p:cNvCxnSpPr/>
          <p:nvPr/>
        </p:nvCxnSpPr>
        <p:spPr>
          <a:xfrm>
            <a:off x="1648100" y="2044700"/>
            <a:ext cx="354000" cy="0"/>
          </a:xfrm>
          <a:prstGeom prst="straightConnector1">
            <a:avLst/>
          </a:prstGeom>
          <a:noFill/>
          <a:ln cap="flat" cmpd="sng" w="9525">
            <a:solidFill>
              <a:schemeClr val="dk2"/>
            </a:solidFill>
            <a:prstDash val="solid"/>
            <a:round/>
            <a:headEnd len="sm" w="sm" type="none"/>
            <a:tailEnd len="med" w="med" type="triangle"/>
          </a:ln>
        </p:spPr>
      </p:cxnSp>
      <p:sp>
        <p:nvSpPr>
          <p:cNvPr id="1313" name="Google Shape;1313;p51"/>
          <p:cNvSpPr txBox="1"/>
          <p:nvPr/>
        </p:nvSpPr>
        <p:spPr>
          <a:xfrm>
            <a:off x="548475" y="1764350"/>
            <a:ext cx="1029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Input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Sequence</a:t>
            </a:r>
            <a:endParaRPr b="0" i="0" sz="1400" u="none" cap="none" strike="noStrike">
              <a:solidFill>
                <a:srgbClr val="000000"/>
              </a:solidFill>
              <a:latin typeface="Roboto"/>
              <a:ea typeface="Roboto"/>
              <a:cs typeface="Roboto"/>
              <a:sym typeface="Roboto"/>
            </a:endParaRPr>
          </a:p>
        </p:txBody>
      </p:sp>
      <p:sp>
        <p:nvSpPr>
          <p:cNvPr id="1314" name="Google Shape;1314;p51"/>
          <p:cNvSpPr txBox="1"/>
          <p:nvPr/>
        </p:nvSpPr>
        <p:spPr>
          <a:xfrm>
            <a:off x="5425275" y="1764350"/>
            <a:ext cx="1029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Output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Sequence</a:t>
            </a:r>
            <a:endParaRPr b="0" i="0" sz="1400" u="none" cap="none" strike="noStrike">
              <a:solidFill>
                <a:srgbClr val="000000"/>
              </a:solidFill>
              <a:latin typeface="Roboto"/>
              <a:ea typeface="Roboto"/>
              <a:cs typeface="Roboto"/>
              <a:sym typeface="Roboto"/>
            </a:endParaRPr>
          </a:p>
        </p:txBody>
      </p:sp>
      <p:sp>
        <p:nvSpPr>
          <p:cNvPr id="1315" name="Google Shape;1315;p51"/>
          <p:cNvSpPr txBox="1"/>
          <p:nvPr/>
        </p:nvSpPr>
        <p:spPr>
          <a:xfrm>
            <a:off x="463175" y="2690500"/>
            <a:ext cx="8356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a:t>
            </a:r>
            <a:r>
              <a:rPr b="1" i="0" lang="en-GB" sz="1400" u="none" cap="none" strike="noStrike">
                <a:solidFill>
                  <a:srgbClr val="000000"/>
                </a:solidFill>
                <a:latin typeface="Arial"/>
                <a:ea typeface="Arial"/>
                <a:cs typeface="Arial"/>
                <a:sym typeface="Arial"/>
              </a:rPr>
              <a:t>encoder</a:t>
            </a:r>
            <a:r>
              <a:rPr b="0" i="0" lang="en-GB" sz="1400" u="none" cap="none" strike="noStrike">
                <a:solidFill>
                  <a:srgbClr val="000000"/>
                </a:solidFill>
                <a:latin typeface="Arial"/>
                <a:ea typeface="Arial"/>
                <a:cs typeface="Arial"/>
                <a:sym typeface="Arial"/>
              </a:rPr>
              <a:t> takes in input a sequence and turns it into a sequence of latent representations. </a:t>
            </a:r>
            <a:endParaRPr b="0" i="0" sz="1400" u="none" cap="none" strike="noStrike">
              <a:solidFill>
                <a:srgbClr val="000000"/>
              </a:solidFill>
              <a:latin typeface="Arial"/>
              <a:ea typeface="Arial"/>
              <a:cs typeface="Arial"/>
              <a:sym typeface="Arial"/>
            </a:endParaRPr>
          </a:p>
        </p:txBody>
      </p:sp>
      <p:sp>
        <p:nvSpPr>
          <p:cNvPr id="1316" name="Google Shape;1316;p51"/>
          <p:cNvSpPr txBox="1"/>
          <p:nvPr/>
        </p:nvSpPr>
        <p:spPr>
          <a:xfrm>
            <a:off x="463175" y="3154688"/>
            <a:ext cx="8138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The </a:t>
            </a:r>
            <a:r>
              <a:rPr b="1" i="0" lang="en-GB" sz="1400" u="none" cap="none" strike="noStrike">
                <a:solidFill>
                  <a:srgbClr val="000000"/>
                </a:solidFill>
                <a:latin typeface="Arial"/>
                <a:ea typeface="Arial"/>
                <a:cs typeface="Arial"/>
                <a:sym typeface="Arial"/>
              </a:rPr>
              <a:t>decoder</a:t>
            </a:r>
            <a:r>
              <a:rPr b="0" i="0" lang="en-GB" sz="1400" u="none" cap="none" strike="noStrike">
                <a:solidFill>
                  <a:srgbClr val="000000"/>
                </a:solidFill>
                <a:latin typeface="Arial"/>
                <a:ea typeface="Arial"/>
                <a:cs typeface="Arial"/>
                <a:sym typeface="Arial"/>
              </a:rPr>
              <a:t> processes these latent representations to derive the output sequence.</a:t>
            </a:r>
            <a:endParaRPr b="0" i="0" sz="1400" u="none" cap="none" strike="noStrike">
              <a:solidFill>
                <a:srgbClr val="000000"/>
              </a:solidFill>
              <a:latin typeface="Arial"/>
              <a:ea typeface="Arial"/>
              <a:cs typeface="Arial"/>
              <a:sym typeface="Arial"/>
            </a:endParaRPr>
          </a:p>
        </p:txBody>
      </p:sp>
      <p:sp>
        <p:nvSpPr>
          <p:cNvPr id="1317" name="Google Shape;1317;p51"/>
          <p:cNvSpPr txBox="1"/>
          <p:nvPr/>
        </p:nvSpPr>
        <p:spPr>
          <a:xfrm>
            <a:off x="892875" y="4177250"/>
            <a:ext cx="237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Encoder-Decoder Models</a:t>
            </a:r>
            <a:endParaRPr b="0" i="0" sz="1400" u="none" cap="none" strike="noStrike">
              <a:solidFill>
                <a:srgbClr val="000000"/>
              </a:solidFill>
              <a:latin typeface="Roboto"/>
              <a:ea typeface="Roboto"/>
              <a:cs typeface="Roboto"/>
              <a:sym typeface="Roboto"/>
            </a:endParaRPr>
          </a:p>
        </p:txBody>
      </p:sp>
      <p:cxnSp>
        <p:nvCxnSpPr>
          <p:cNvPr id="1318" name="Google Shape;1318;p51"/>
          <p:cNvCxnSpPr/>
          <p:nvPr/>
        </p:nvCxnSpPr>
        <p:spPr>
          <a:xfrm flipH="1" rot="10800000">
            <a:off x="3269475" y="4013475"/>
            <a:ext cx="676500" cy="291600"/>
          </a:xfrm>
          <a:prstGeom prst="straightConnector1">
            <a:avLst/>
          </a:prstGeom>
          <a:noFill/>
          <a:ln cap="flat" cmpd="sng" w="9525">
            <a:solidFill>
              <a:schemeClr val="dk2"/>
            </a:solidFill>
            <a:prstDash val="solid"/>
            <a:round/>
            <a:headEnd len="sm" w="sm" type="none"/>
            <a:tailEnd len="med" w="med" type="triangle"/>
          </a:ln>
        </p:spPr>
      </p:cxnSp>
      <p:sp>
        <p:nvSpPr>
          <p:cNvPr id="1319" name="Google Shape;1319;p51"/>
          <p:cNvSpPr txBox="1"/>
          <p:nvPr/>
        </p:nvSpPr>
        <p:spPr>
          <a:xfrm>
            <a:off x="4262950" y="3873425"/>
            <a:ext cx="139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320" name="Google Shape;1320;p51"/>
          <p:cNvSpPr txBox="1"/>
          <p:nvPr/>
        </p:nvSpPr>
        <p:spPr>
          <a:xfrm>
            <a:off x="4141175" y="3718150"/>
            <a:ext cx="145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RNN-based</a:t>
            </a:r>
            <a:endParaRPr b="0" i="0" sz="1400" u="none" cap="none" strike="noStrike">
              <a:solidFill>
                <a:srgbClr val="000000"/>
              </a:solidFill>
              <a:latin typeface="Roboto"/>
              <a:ea typeface="Roboto"/>
              <a:cs typeface="Roboto"/>
              <a:sym typeface="Roboto"/>
            </a:endParaRPr>
          </a:p>
        </p:txBody>
      </p:sp>
      <p:cxnSp>
        <p:nvCxnSpPr>
          <p:cNvPr id="1321" name="Google Shape;1321;p51"/>
          <p:cNvCxnSpPr/>
          <p:nvPr/>
        </p:nvCxnSpPr>
        <p:spPr>
          <a:xfrm>
            <a:off x="3306075" y="4457475"/>
            <a:ext cx="694800" cy="275100"/>
          </a:xfrm>
          <a:prstGeom prst="straightConnector1">
            <a:avLst/>
          </a:prstGeom>
          <a:noFill/>
          <a:ln cap="flat" cmpd="sng" w="9525">
            <a:solidFill>
              <a:schemeClr val="dk2"/>
            </a:solidFill>
            <a:prstDash val="solid"/>
            <a:round/>
            <a:headEnd len="sm" w="sm" type="none"/>
            <a:tailEnd len="med" w="med" type="triangle"/>
          </a:ln>
        </p:spPr>
      </p:cxnSp>
      <p:sp>
        <p:nvSpPr>
          <p:cNvPr id="1322" name="Google Shape;1322;p51"/>
          <p:cNvSpPr txBox="1"/>
          <p:nvPr/>
        </p:nvSpPr>
        <p:spPr>
          <a:xfrm>
            <a:off x="4092425" y="4492325"/>
            <a:ext cx="181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Transformer-based</a:t>
            </a:r>
            <a:endParaRPr b="0" i="0" sz="1400" u="none" cap="none" strike="noStrike">
              <a:solidFill>
                <a:srgbClr val="000000"/>
              </a:solidFill>
              <a:latin typeface="Roboto"/>
              <a:ea typeface="Roboto"/>
              <a:cs typeface="Roboto"/>
              <a:sym typeface="Roboto"/>
            </a:endParaRPr>
          </a:p>
        </p:txBody>
      </p:sp>
      <p:sp>
        <p:nvSpPr>
          <p:cNvPr id="1323" name="Google Shape;1323;p51"/>
          <p:cNvSpPr/>
          <p:nvPr/>
        </p:nvSpPr>
        <p:spPr>
          <a:xfrm>
            <a:off x="4173125" y="3736500"/>
            <a:ext cx="1151700" cy="3645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000"/>
                                        <p:tgtEl>
                                          <p:spTgt spid="1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1000"/>
                                        <p:tgtEl>
                                          <p:spTgt spid="1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par>
                                <p:cTn fill="hold" nodeType="with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par>
                                <p:cTn fill="hold" nodeType="with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par>
                                <p:cTn fill="hold" nodeType="with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par>
                                <p:cTn fill="hold" nodeType="with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par>
                                <p:cTn fill="hold" nodeType="with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000"/>
                                        <p:tgtEl>
                                          <p:spTgt spid="1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1" name="Shape 91"/>
        <p:cNvGrpSpPr/>
        <p:nvPr/>
      </p:nvGrpSpPr>
      <p:grpSpPr>
        <a:xfrm>
          <a:off x="0" y="0"/>
          <a:ext cx="0" cy="0"/>
          <a:chOff x="0" y="0"/>
          <a:chExt cx="0" cy="0"/>
        </a:xfrm>
      </p:grpSpPr>
      <p:sp>
        <p:nvSpPr>
          <p:cNvPr id="92" name="Google Shape;92;p16"/>
          <p:cNvSpPr txBox="1"/>
          <p:nvPr/>
        </p:nvSpPr>
        <p:spPr>
          <a:xfrm>
            <a:off x="1029900" y="1664675"/>
            <a:ext cx="74964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202124"/>
                </a:solidFill>
                <a:highlight>
                  <a:srgbClr val="FFFFFF"/>
                </a:highlight>
                <a:latin typeface="Arial"/>
                <a:ea typeface="Arial"/>
                <a:cs typeface="Arial"/>
                <a:sym typeface="Arial"/>
              </a:rPr>
              <a:t>Recurrent Neural Networks</a:t>
            </a:r>
            <a:endParaRPr b="0" i="0" sz="26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27" name="Shape 1327"/>
        <p:cNvGrpSpPr/>
        <p:nvPr/>
      </p:nvGrpSpPr>
      <p:grpSpPr>
        <a:xfrm>
          <a:off x="0" y="0"/>
          <a:ext cx="0" cy="0"/>
          <a:chOff x="0" y="0"/>
          <a:chExt cx="0" cy="0"/>
        </a:xfrm>
      </p:grpSpPr>
      <p:sp>
        <p:nvSpPr>
          <p:cNvPr id="1328" name="Google Shape;1328;p5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329" name="Google Shape;1329;p52"/>
          <p:cNvSpPr txBox="1"/>
          <p:nvPr/>
        </p:nvSpPr>
        <p:spPr>
          <a:xfrm>
            <a:off x="203400" y="790225"/>
            <a:ext cx="6920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simple way to use RNNs for sequence-to-sequence learning is the following:</a:t>
            </a:r>
            <a:endParaRPr b="0" i="0" sz="1400" u="none" cap="none" strike="noStrike">
              <a:solidFill>
                <a:srgbClr val="000000"/>
              </a:solidFill>
              <a:latin typeface="Roboto"/>
              <a:ea typeface="Roboto"/>
              <a:cs typeface="Roboto"/>
              <a:sym typeface="Roboto"/>
            </a:endParaRPr>
          </a:p>
        </p:txBody>
      </p:sp>
      <p:sp>
        <p:nvSpPr>
          <p:cNvPr id="1330" name="Google Shape;1330;p52"/>
          <p:cNvSpPr/>
          <p:nvPr/>
        </p:nvSpPr>
        <p:spPr>
          <a:xfrm>
            <a:off x="3503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331" name="Google Shape;1331;p52"/>
          <p:cNvSpPr/>
          <p:nvPr/>
        </p:nvSpPr>
        <p:spPr>
          <a:xfrm>
            <a:off x="3503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332" name="Google Shape;1332;p52"/>
          <p:cNvCxnSpPr>
            <a:stCxn id="1331" idx="0"/>
            <a:endCxn id="1330" idx="2"/>
          </p:cNvCxnSpPr>
          <p:nvPr/>
        </p:nvCxnSpPr>
        <p:spPr>
          <a:xfrm rot="10800000">
            <a:off x="7631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33" name="Google Shape;1333;p52"/>
          <p:cNvCxnSpPr/>
          <p:nvPr/>
        </p:nvCxnSpPr>
        <p:spPr>
          <a:xfrm rot="10800000">
            <a:off x="7631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334" name="Google Shape;1334;p52"/>
          <p:cNvSpPr txBox="1"/>
          <p:nvPr/>
        </p:nvSpPr>
        <p:spPr>
          <a:xfrm>
            <a:off x="597125" y="36354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1335" name="Google Shape;1335;p52"/>
          <p:cNvSpPr/>
          <p:nvPr/>
        </p:nvSpPr>
        <p:spPr>
          <a:xfrm>
            <a:off x="13409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336" name="Google Shape;1336;p52"/>
          <p:cNvSpPr/>
          <p:nvPr/>
        </p:nvSpPr>
        <p:spPr>
          <a:xfrm>
            <a:off x="13409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337" name="Google Shape;1337;p52"/>
          <p:cNvCxnSpPr>
            <a:stCxn id="1336" idx="0"/>
            <a:endCxn id="1335" idx="2"/>
          </p:cNvCxnSpPr>
          <p:nvPr/>
        </p:nvCxnSpPr>
        <p:spPr>
          <a:xfrm rot="10800000">
            <a:off x="17537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38" name="Google Shape;1338;p52"/>
          <p:cNvCxnSpPr/>
          <p:nvPr/>
        </p:nvCxnSpPr>
        <p:spPr>
          <a:xfrm rot="10800000">
            <a:off x="17537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339" name="Google Shape;1339;p52"/>
          <p:cNvSpPr txBox="1"/>
          <p:nvPr/>
        </p:nvSpPr>
        <p:spPr>
          <a:xfrm>
            <a:off x="15112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1340" name="Google Shape;1340;p52"/>
          <p:cNvCxnSpPr>
            <a:stCxn id="1330" idx="3"/>
            <a:endCxn id="1335" idx="1"/>
          </p:cNvCxnSpPr>
          <p:nvPr/>
        </p:nvCxnSpPr>
        <p:spPr>
          <a:xfrm>
            <a:off x="1175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341" name="Google Shape;1341;p52"/>
          <p:cNvSpPr/>
          <p:nvPr/>
        </p:nvSpPr>
        <p:spPr>
          <a:xfrm>
            <a:off x="23315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342" name="Google Shape;1342;p52"/>
          <p:cNvSpPr/>
          <p:nvPr/>
        </p:nvSpPr>
        <p:spPr>
          <a:xfrm>
            <a:off x="23315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343" name="Google Shape;1343;p52"/>
          <p:cNvCxnSpPr>
            <a:stCxn id="1342" idx="0"/>
            <a:endCxn id="1341" idx="2"/>
          </p:cNvCxnSpPr>
          <p:nvPr/>
        </p:nvCxnSpPr>
        <p:spPr>
          <a:xfrm rot="10800000">
            <a:off x="27443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44" name="Google Shape;1344;p52"/>
          <p:cNvCxnSpPr/>
          <p:nvPr/>
        </p:nvCxnSpPr>
        <p:spPr>
          <a:xfrm rot="10800000">
            <a:off x="27443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345" name="Google Shape;1345;p52"/>
          <p:cNvSpPr txBox="1"/>
          <p:nvPr/>
        </p:nvSpPr>
        <p:spPr>
          <a:xfrm>
            <a:off x="25018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1346" name="Google Shape;1346;p52"/>
          <p:cNvCxnSpPr>
            <a:endCxn id="1341" idx="1"/>
          </p:cNvCxnSpPr>
          <p:nvPr/>
        </p:nvCxnSpPr>
        <p:spPr>
          <a:xfrm>
            <a:off x="2166550" y="28003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1347" name="Google Shape;1347;p52"/>
          <p:cNvCxnSpPr/>
          <p:nvPr/>
        </p:nvCxnSpPr>
        <p:spPr>
          <a:xfrm>
            <a:off x="3157150" y="2800350"/>
            <a:ext cx="578400" cy="3000"/>
          </a:xfrm>
          <a:prstGeom prst="straightConnector1">
            <a:avLst/>
          </a:prstGeom>
          <a:noFill/>
          <a:ln cap="flat" cmpd="sng" w="9525">
            <a:solidFill>
              <a:schemeClr val="dk2"/>
            </a:solidFill>
            <a:prstDash val="solid"/>
            <a:round/>
            <a:headEnd len="sm" w="sm" type="none"/>
            <a:tailEnd len="med" w="med" type="triangle"/>
          </a:ln>
        </p:spPr>
      </p:cxnSp>
      <p:sp>
        <p:nvSpPr>
          <p:cNvPr id="1348" name="Google Shape;1348;p52"/>
          <p:cNvSpPr txBox="1"/>
          <p:nvPr/>
        </p:nvSpPr>
        <p:spPr>
          <a:xfrm>
            <a:off x="2098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349" name="Google Shape;1349;p52"/>
          <p:cNvSpPr txBox="1"/>
          <p:nvPr/>
        </p:nvSpPr>
        <p:spPr>
          <a:xfrm>
            <a:off x="1107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350" name="Google Shape;1350;p52"/>
          <p:cNvSpPr txBox="1"/>
          <p:nvPr/>
        </p:nvSpPr>
        <p:spPr>
          <a:xfrm>
            <a:off x="3088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351" name="Google Shape;1351;p52"/>
          <p:cNvSpPr/>
          <p:nvPr/>
        </p:nvSpPr>
        <p:spPr>
          <a:xfrm>
            <a:off x="37793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352" name="Google Shape;1352;p52"/>
          <p:cNvSpPr/>
          <p:nvPr/>
        </p:nvSpPr>
        <p:spPr>
          <a:xfrm>
            <a:off x="47699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353" name="Google Shape;1353;p52"/>
          <p:cNvCxnSpPr>
            <a:stCxn id="1351" idx="3"/>
            <a:endCxn id="1352" idx="1"/>
          </p:cNvCxnSpPr>
          <p:nvPr/>
        </p:nvCxnSpPr>
        <p:spPr>
          <a:xfrm>
            <a:off x="4604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354" name="Google Shape;1354;p52"/>
          <p:cNvSpPr/>
          <p:nvPr/>
        </p:nvSpPr>
        <p:spPr>
          <a:xfrm>
            <a:off x="57605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355" name="Google Shape;1355;p52"/>
          <p:cNvCxnSpPr>
            <a:endCxn id="1354" idx="1"/>
          </p:cNvCxnSpPr>
          <p:nvPr/>
        </p:nvCxnSpPr>
        <p:spPr>
          <a:xfrm>
            <a:off x="55955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356" name="Google Shape;1356;p52"/>
          <p:cNvSpPr txBox="1"/>
          <p:nvPr/>
        </p:nvSpPr>
        <p:spPr>
          <a:xfrm>
            <a:off x="5527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357" name="Google Shape;1357;p52"/>
          <p:cNvSpPr txBox="1"/>
          <p:nvPr/>
        </p:nvSpPr>
        <p:spPr>
          <a:xfrm>
            <a:off x="4536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358" name="Google Shape;1358;p52"/>
          <p:cNvSpPr/>
          <p:nvPr/>
        </p:nvSpPr>
        <p:spPr>
          <a:xfrm>
            <a:off x="67511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359" name="Google Shape;1359;p52"/>
          <p:cNvCxnSpPr>
            <a:endCxn id="1358" idx="1"/>
          </p:cNvCxnSpPr>
          <p:nvPr/>
        </p:nvCxnSpPr>
        <p:spPr>
          <a:xfrm>
            <a:off x="65861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360" name="Google Shape;1360;p52"/>
          <p:cNvSpPr txBox="1"/>
          <p:nvPr/>
        </p:nvSpPr>
        <p:spPr>
          <a:xfrm>
            <a:off x="6517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1361" name="Google Shape;1361;p52"/>
          <p:cNvCxnSpPr/>
          <p:nvPr/>
        </p:nvCxnSpPr>
        <p:spPr>
          <a:xfrm rot="10800000">
            <a:off x="41921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62" name="Google Shape;1362;p52"/>
          <p:cNvCxnSpPr/>
          <p:nvPr/>
        </p:nvCxnSpPr>
        <p:spPr>
          <a:xfrm rot="10800000">
            <a:off x="51827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63" name="Google Shape;1363;p52"/>
          <p:cNvCxnSpPr/>
          <p:nvPr/>
        </p:nvCxnSpPr>
        <p:spPr>
          <a:xfrm rot="10800000">
            <a:off x="61733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64" name="Google Shape;1364;p52"/>
          <p:cNvCxnSpPr/>
          <p:nvPr/>
        </p:nvCxnSpPr>
        <p:spPr>
          <a:xfrm rot="10800000">
            <a:off x="71639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365" name="Google Shape;1365;p52"/>
          <p:cNvSpPr/>
          <p:nvPr/>
        </p:nvSpPr>
        <p:spPr>
          <a:xfrm>
            <a:off x="77417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366" name="Google Shape;1366;p52"/>
          <p:cNvCxnSpPr>
            <a:endCxn id="1365" idx="1"/>
          </p:cNvCxnSpPr>
          <p:nvPr/>
        </p:nvCxnSpPr>
        <p:spPr>
          <a:xfrm>
            <a:off x="75767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367" name="Google Shape;1367;p52"/>
          <p:cNvSpPr txBox="1"/>
          <p:nvPr/>
        </p:nvSpPr>
        <p:spPr>
          <a:xfrm>
            <a:off x="75085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1368" name="Google Shape;1368;p52"/>
          <p:cNvCxnSpPr/>
          <p:nvPr/>
        </p:nvCxnSpPr>
        <p:spPr>
          <a:xfrm rot="10800000">
            <a:off x="81545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369" name="Google Shape;1369;p52"/>
          <p:cNvSpPr/>
          <p:nvPr/>
        </p:nvSpPr>
        <p:spPr>
          <a:xfrm>
            <a:off x="37793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370" name="Google Shape;1370;p52"/>
          <p:cNvSpPr/>
          <p:nvPr/>
        </p:nvSpPr>
        <p:spPr>
          <a:xfrm>
            <a:off x="47699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371" name="Google Shape;1371;p52"/>
          <p:cNvSpPr/>
          <p:nvPr/>
        </p:nvSpPr>
        <p:spPr>
          <a:xfrm>
            <a:off x="57605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372" name="Google Shape;1372;p52"/>
          <p:cNvSpPr/>
          <p:nvPr/>
        </p:nvSpPr>
        <p:spPr>
          <a:xfrm>
            <a:off x="67511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373" name="Google Shape;1373;p52"/>
          <p:cNvSpPr/>
          <p:nvPr/>
        </p:nvSpPr>
        <p:spPr>
          <a:xfrm>
            <a:off x="77417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374" name="Google Shape;1374;p52"/>
          <p:cNvCxnSpPr/>
          <p:nvPr/>
        </p:nvCxnSpPr>
        <p:spPr>
          <a:xfrm rot="10800000">
            <a:off x="41921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75" name="Google Shape;1375;p52"/>
          <p:cNvCxnSpPr/>
          <p:nvPr/>
        </p:nvCxnSpPr>
        <p:spPr>
          <a:xfrm rot="10800000">
            <a:off x="51827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76" name="Google Shape;1376;p52"/>
          <p:cNvCxnSpPr/>
          <p:nvPr/>
        </p:nvCxnSpPr>
        <p:spPr>
          <a:xfrm rot="10800000">
            <a:off x="61733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77" name="Google Shape;1377;p52"/>
          <p:cNvCxnSpPr/>
          <p:nvPr/>
        </p:nvCxnSpPr>
        <p:spPr>
          <a:xfrm rot="10800000">
            <a:off x="71639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78" name="Google Shape;1378;p52"/>
          <p:cNvCxnSpPr/>
          <p:nvPr/>
        </p:nvCxnSpPr>
        <p:spPr>
          <a:xfrm rot="10800000">
            <a:off x="8154550" y="1992600"/>
            <a:ext cx="0" cy="167700"/>
          </a:xfrm>
          <a:prstGeom prst="straightConnector1">
            <a:avLst/>
          </a:prstGeom>
          <a:noFill/>
          <a:ln cap="flat" cmpd="sng" w="9525">
            <a:solidFill>
              <a:schemeClr val="dk2"/>
            </a:solidFill>
            <a:prstDash val="solid"/>
            <a:round/>
            <a:headEnd len="sm" w="sm" type="none"/>
            <a:tailEnd len="med" w="med" type="triangle"/>
          </a:ln>
        </p:spPr>
      </p:cxnSp>
      <p:sp>
        <p:nvSpPr>
          <p:cNvPr id="1379" name="Google Shape;1379;p52"/>
          <p:cNvSpPr/>
          <p:nvPr/>
        </p:nvSpPr>
        <p:spPr>
          <a:xfrm>
            <a:off x="37793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380" name="Google Shape;1380;p52"/>
          <p:cNvSpPr/>
          <p:nvPr/>
        </p:nvSpPr>
        <p:spPr>
          <a:xfrm>
            <a:off x="47699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381" name="Google Shape;1381;p52"/>
          <p:cNvSpPr/>
          <p:nvPr/>
        </p:nvSpPr>
        <p:spPr>
          <a:xfrm>
            <a:off x="57605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382" name="Google Shape;1382;p52"/>
          <p:cNvSpPr/>
          <p:nvPr/>
        </p:nvSpPr>
        <p:spPr>
          <a:xfrm>
            <a:off x="67511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383" name="Google Shape;1383;p52"/>
          <p:cNvSpPr/>
          <p:nvPr/>
        </p:nvSpPr>
        <p:spPr>
          <a:xfrm>
            <a:off x="77417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384" name="Google Shape;1384;p52"/>
          <p:cNvCxnSpPr/>
          <p:nvPr/>
        </p:nvCxnSpPr>
        <p:spPr>
          <a:xfrm rot="10800000">
            <a:off x="41921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85" name="Google Shape;1385;p52"/>
          <p:cNvCxnSpPr/>
          <p:nvPr/>
        </p:nvCxnSpPr>
        <p:spPr>
          <a:xfrm rot="10800000">
            <a:off x="51827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86" name="Google Shape;1386;p52"/>
          <p:cNvCxnSpPr/>
          <p:nvPr/>
        </p:nvCxnSpPr>
        <p:spPr>
          <a:xfrm rot="10800000">
            <a:off x="61733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87" name="Google Shape;1387;p52"/>
          <p:cNvCxnSpPr/>
          <p:nvPr/>
        </p:nvCxnSpPr>
        <p:spPr>
          <a:xfrm rot="10800000">
            <a:off x="71639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388" name="Google Shape;1388;p52"/>
          <p:cNvCxnSpPr/>
          <p:nvPr/>
        </p:nvCxnSpPr>
        <p:spPr>
          <a:xfrm rot="10800000">
            <a:off x="8154550" y="1611600"/>
            <a:ext cx="0" cy="167700"/>
          </a:xfrm>
          <a:prstGeom prst="straightConnector1">
            <a:avLst/>
          </a:prstGeom>
          <a:noFill/>
          <a:ln cap="flat" cmpd="sng" w="9525">
            <a:solidFill>
              <a:schemeClr val="dk2"/>
            </a:solidFill>
            <a:prstDash val="solid"/>
            <a:round/>
            <a:headEnd len="sm" w="sm" type="none"/>
            <a:tailEnd len="med" w="med" type="triangle"/>
          </a:ln>
        </p:spPr>
      </p:cxnSp>
      <p:sp>
        <p:nvSpPr>
          <p:cNvPr id="1389" name="Google Shape;1389;p52"/>
          <p:cNvSpPr txBox="1"/>
          <p:nvPr/>
        </p:nvSpPr>
        <p:spPr>
          <a:xfrm>
            <a:off x="3978150" y="12657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390" name="Google Shape;1390;p52"/>
          <p:cNvSpPr txBox="1"/>
          <p:nvPr/>
        </p:nvSpPr>
        <p:spPr>
          <a:xfrm>
            <a:off x="48163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391" name="Google Shape;1391;p52"/>
          <p:cNvSpPr txBox="1"/>
          <p:nvPr/>
        </p:nvSpPr>
        <p:spPr>
          <a:xfrm>
            <a:off x="58831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392" name="Google Shape;1392;p52"/>
          <p:cNvSpPr txBox="1"/>
          <p:nvPr/>
        </p:nvSpPr>
        <p:spPr>
          <a:xfrm>
            <a:off x="67950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393" name="Google Shape;1393;p52"/>
          <p:cNvSpPr txBox="1"/>
          <p:nvPr/>
        </p:nvSpPr>
        <p:spPr>
          <a:xfrm>
            <a:off x="77856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1394" name="Google Shape;1394;p52"/>
          <p:cNvSpPr txBox="1"/>
          <p:nvPr/>
        </p:nvSpPr>
        <p:spPr>
          <a:xfrm>
            <a:off x="4034350" y="3629125"/>
            <a:ext cx="4436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decoder is fed by the </a:t>
            </a:r>
            <a:r>
              <a:rPr b="1" i="0" lang="en-GB" sz="1400" u="none" cap="none" strike="noStrike">
                <a:solidFill>
                  <a:srgbClr val="000000"/>
                </a:solidFill>
                <a:latin typeface="Roboto"/>
                <a:ea typeface="Roboto"/>
                <a:cs typeface="Roboto"/>
                <a:sym typeface="Roboto"/>
              </a:rPr>
              <a:t>last encoded state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id="1395" name="Google Shape;1395;p52"/>
          <p:cNvPicPr preferRelativeResize="0"/>
          <p:nvPr/>
        </p:nvPicPr>
        <p:blipFill rotWithShape="1">
          <a:blip r:embed="rId3">
            <a:alphaModFix/>
          </a:blip>
          <a:srcRect b="0" l="0" r="0" t="0"/>
          <a:stretch/>
        </p:blipFill>
        <p:spPr>
          <a:xfrm>
            <a:off x="5717000" y="3849525"/>
            <a:ext cx="869149" cy="869150"/>
          </a:xfrm>
          <a:prstGeom prst="rect">
            <a:avLst/>
          </a:prstGeom>
          <a:noFill/>
          <a:ln>
            <a:noFill/>
          </a:ln>
        </p:spPr>
      </p:pic>
      <p:sp>
        <p:nvSpPr>
          <p:cNvPr id="1396" name="Google Shape;1396;p52"/>
          <p:cNvSpPr txBox="1"/>
          <p:nvPr/>
        </p:nvSpPr>
        <p:spPr>
          <a:xfrm>
            <a:off x="4034350" y="4619725"/>
            <a:ext cx="4771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last encoded state depends on all the inputs</a:t>
            </a:r>
            <a:endParaRPr b="0" i="0" sz="1400" u="none" cap="none" strike="noStrike">
              <a:solidFill>
                <a:srgbClr val="000000"/>
              </a:solidFill>
              <a:latin typeface="Roboto"/>
              <a:ea typeface="Roboto"/>
              <a:cs typeface="Roboto"/>
              <a:sym typeface="Roboto"/>
            </a:endParaRPr>
          </a:p>
        </p:txBody>
      </p:sp>
      <p:sp>
        <p:nvSpPr>
          <p:cNvPr id="1397" name="Google Shape;1397;p52"/>
          <p:cNvSpPr txBox="1"/>
          <p:nvPr/>
        </p:nvSpPr>
        <p:spPr>
          <a:xfrm>
            <a:off x="350350" y="21289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Encoder</a:t>
            </a:r>
            <a:endParaRPr b="1" i="0" sz="1200" u="none" cap="none" strike="noStrike">
              <a:solidFill>
                <a:srgbClr val="000000"/>
              </a:solidFill>
              <a:latin typeface="Roboto"/>
              <a:ea typeface="Roboto"/>
              <a:cs typeface="Roboto"/>
              <a:sym typeface="Roboto"/>
            </a:endParaRPr>
          </a:p>
        </p:txBody>
      </p:sp>
      <p:sp>
        <p:nvSpPr>
          <p:cNvPr id="1398" name="Google Shape;1398;p52"/>
          <p:cNvSpPr txBox="1"/>
          <p:nvPr/>
        </p:nvSpPr>
        <p:spPr>
          <a:xfrm>
            <a:off x="3779350" y="30433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Decoder</a:t>
            </a:r>
            <a:endParaRPr b="1" i="0" sz="1200" u="none" cap="none" strike="noStrike">
              <a:solidFill>
                <a:srgbClr val="000000"/>
              </a:solidFill>
              <a:latin typeface="Roboto"/>
              <a:ea typeface="Roboto"/>
              <a:cs typeface="Roboto"/>
              <a:sym typeface="Roboto"/>
            </a:endParaRPr>
          </a:p>
        </p:txBody>
      </p:sp>
      <p:sp>
        <p:nvSpPr>
          <p:cNvPr id="1399" name="Google Shape;1399;p52"/>
          <p:cNvSpPr/>
          <p:nvPr/>
        </p:nvSpPr>
        <p:spPr>
          <a:xfrm>
            <a:off x="3148600" y="2400900"/>
            <a:ext cx="226500" cy="6612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par>
                                <p:cTn fill="hold" nodeType="with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0"/>
                                        <p:tgtEl>
                                          <p:spTgt spid="1336"/>
                                        </p:tgtEl>
                                      </p:cBhvr>
                                    </p:animEffec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000"/>
                                        <p:tgtEl>
                                          <p:spTgt spid="1339"/>
                                        </p:tgtEl>
                                      </p:cBhvr>
                                    </p:animEffect>
                                  </p:childTnLst>
                                </p:cTn>
                              </p:par>
                              <p:par>
                                <p:cTn fill="hold" nodeType="with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0"/>
                                        <p:tgtEl>
                                          <p:spTgt spid="1346"/>
                                        </p:tgtEl>
                                      </p:cBhvr>
                                    </p:animEffect>
                                  </p:childTnLst>
                                </p:cTn>
                              </p:par>
                              <p:par>
                                <p:cTn fill="hold" nodeType="with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par>
                                <p:cTn fill="hold" nodeType="with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000"/>
                                        <p:tgtEl>
                                          <p:spTgt spid="1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1000"/>
                                        <p:tgtEl>
                                          <p:spTgt spid="1342"/>
                                        </p:tgtEl>
                                      </p:cBhvr>
                                    </p:animEffect>
                                  </p:childTnLst>
                                </p:cTn>
                              </p:par>
                              <p:par>
                                <p:cTn fill="hold" nodeType="with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par>
                                <p:cTn fill="hold" nodeType="with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1000"/>
                                        <p:tgtEl>
                                          <p:spTgt spid="1344"/>
                                        </p:tgtEl>
                                      </p:cBhvr>
                                    </p:animEffect>
                                  </p:childTnLst>
                                </p:cTn>
                              </p:par>
                              <p:par>
                                <p:cTn fill="hold" nodeType="with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1000"/>
                                        <p:tgtEl>
                                          <p:spTgt spid="1345"/>
                                        </p:tgtEl>
                                      </p:cBhvr>
                                    </p:animEffect>
                                  </p:childTnLst>
                                </p:cTn>
                              </p:par>
                              <p:par>
                                <p:cTn fill="hold" nodeType="with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1000"/>
                                        <p:tgtEl>
                                          <p:spTgt spid="1347"/>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000"/>
                                        <p:tgtEl>
                                          <p:spTgt spid="1351"/>
                                        </p:tgtEl>
                                      </p:cBhvr>
                                    </p:animEffect>
                                  </p:childTnLst>
                                </p:cTn>
                              </p:par>
                              <p:par>
                                <p:cTn fill="hold" nodeType="with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1000"/>
                                        <p:tgtEl>
                                          <p:spTgt spid="1353"/>
                                        </p:tgtEl>
                                      </p:cBhvr>
                                    </p:animEffect>
                                  </p:childTnLst>
                                </p:cTn>
                              </p:par>
                              <p:par>
                                <p:cTn fill="hold" nodeType="with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1000"/>
                                        <p:tgtEl>
                                          <p:spTgt spid="1357"/>
                                        </p:tgtEl>
                                      </p:cBhvr>
                                    </p:animEffect>
                                  </p:childTnLst>
                                </p:cTn>
                              </p:par>
                              <p:par>
                                <p:cTn fill="hold" nodeType="with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1000"/>
                                        <p:tgtEl>
                                          <p:spTgt spid="1369"/>
                                        </p:tgtEl>
                                      </p:cBhvr>
                                    </p:animEffect>
                                  </p:childTnLst>
                                </p:cTn>
                              </p:par>
                              <p:par>
                                <p:cTn fill="hold" nodeType="with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par>
                                <p:cTn fill="hold" nodeType="with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000"/>
                                        <p:tgtEl>
                                          <p:spTgt spid="1379"/>
                                        </p:tgtEl>
                                      </p:cBhvr>
                                    </p:animEffect>
                                  </p:childTnLst>
                                </p:cTn>
                              </p:par>
                              <p:par>
                                <p:cTn fill="hold" nodeType="with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1000"/>
                                        <p:tgtEl>
                                          <p:spTgt spid="1384"/>
                                        </p:tgtEl>
                                      </p:cBhvr>
                                    </p:animEffect>
                                  </p:childTnLst>
                                </p:cTn>
                              </p:par>
                              <p:par>
                                <p:cTn fill="hold" nodeType="with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1000"/>
                                        <p:tgtEl>
                                          <p:spTgt spid="1352"/>
                                        </p:tgtEl>
                                      </p:cBhvr>
                                    </p:animEffect>
                                  </p:childTnLst>
                                </p:cTn>
                              </p:par>
                              <p:par>
                                <p:cTn fill="hold" nodeType="with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par>
                                <p:cTn fill="hold" nodeType="with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000"/>
                                        <p:tgtEl>
                                          <p:spTgt spid="1370"/>
                                        </p:tgtEl>
                                      </p:cBhvr>
                                    </p:animEffect>
                                  </p:childTnLst>
                                </p:cTn>
                              </p:par>
                              <p:par>
                                <p:cTn fill="hold" nodeType="with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000"/>
                                        <p:tgtEl>
                                          <p:spTgt spid="1375"/>
                                        </p:tgtEl>
                                      </p:cBhvr>
                                    </p:animEffect>
                                  </p:childTnLst>
                                </p:cTn>
                              </p:par>
                              <p:par>
                                <p:cTn fill="hold" nodeType="with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par>
                                <p:cTn fill="hold" nodeType="with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1000"/>
                                        <p:tgtEl>
                                          <p:spTgt spid="1385"/>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par>
                                <p:cTn fill="hold" nodeType="with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par>
                                <p:cTn fill="hold" nodeType="with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par>
                                <p:cTn fill="hold" nodeType="with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par>
                                <p:cTn fill="hold" nodeType="with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1000"/>
                                        <p:tgtEl>
                                          <p:spTgt spid="1386"/>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par>
                                <p:cTn fill="hold" nodeType="with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1000"/>
                                        <p:tgtEl>
                                          <p:spTgt spid="1364"/>
                                        </p:tgtEl>
                                      </p:cBhvr>
                                    </p:animEffect>
                                  </p:childTnLst>
                                </p:cTn>
                              </p:par>
                              <p:par>
                                <p:cTn fill="hold" nodeType="with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par>
                                <p:cTn fill="hold" nodeType="with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1000"/>
                                        <p:tgtEl>
                                          <p:spTgt spid="1367"/>
                                        </p:tgtEl>
                                      </p:cBhvr>
                                    </p:animEffect>
                                  </p:childTnLst>
                                </p:cTn>
                              </p:par>
                              <p:par>
                                <p:cTn fill="hold" nodeType="with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par>
                                <p:cTn fill="hold" nodeType="with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par>
                                <p:cTn fill="hold" nodeType="with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1000"/>
                                        <p:tgtEl>
                                          <p:spTgt spid="1382"/>
                                        </p:tgtEl>
                                      </p:cBhvr>
                                    </p:animEffect>
                                  </p:childTnLst>
                                </p:cTn>
                              </p:par>
                              <p:par>
                                <p:cTn fill="hold" nodeType="with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1000"/>
                                        <p:tgtEl>
                                          <p:spTgt spid="1387"/>
                                        </p:tgtEl>
                                      </p:cBhvr>
                                    </p:animEffect>
                                  </p:childTnLst>
                                </p:cTn>
                              </p:par>
                              <p:par>
                                <p:cTn fill="hold" nodeType="with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000"/>
                                        <p:tgtEl>
                                          <p:spTgt spid="1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1000"/>
                                        <p:tgtEl>
                                          <p:spTgt spid="1365"/>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1000"/>
                                        <p:tgtEl>
                                          <p:spTgt spid="1368"/>
                                        </p:tgtEl>
                                      </p:cBhvr>
                                    </p:animEffect>
                                  </p:childTnLst>
                                </p:cTn>
                              </p:par>
                              <p:par>
                                <p:cTn fill="hold" nodeType="with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par>
                                <p:cTn fill="hold" nodeType="with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par>
                                <p:cTn fill="hold" nodeType="with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1000"/>
                                        <p:tgtEl>
                                          <p:spTgt spid="1383"/>
                                        </p:tgtEl>
                                      </p:cBhvr>
                                    </p:animEffect>
                                  </p:childTnLst>
                                </p:cTn>
                              </p:par>
                              <p:par>
                                <p:cTn fill="hold" nodeType="with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1000"/>
                                        <p:tgtEl>
                                          <p:spTgt spid="1388"/>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1000"/>
                                        <p:tgtEl>
                                          <p:spTgt spid="1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1000"/>
                                        <p:tgtEl>
                                          <p:spTgt spid="1394"/>
                                        </p:tgtEl>
                                      </p:cBhvr>
                                    </p:animEffect>
                                  </p:childTnLst>
                                </p:cTn>
                              </p:par>
                              <p:par>
                                <p:cTn fill="hold" nodeType="with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1000"/>
                                        <p:tgtEl>
                                          <p:spTgt spid="1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1000"/>
                                        <p:tgtEl>
                                          <p:spTgt spid="1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03" name="Shape 1403"/>
        <p:cNvGrpSpPr/>
        <p:nvPr/>
      </p:nvGrpSpPr>
      <p:grpSpPr>
        <a:xfrm>
          <a:off x="0" y="0"/>
          <a:ext cx="0" cy="0"/>
          <a:chOff x="0" y="0"/>
          <a:chExt cx="0" cy="0"/>
        </a:xfrm>
      </p:grpSpPr>
      <p:sp>
        <p:nvSpPr>
          <p:cNvPr id="1404" name="Google Shape;1404;p5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405" name="Google Shape;1405;p53"/>
          <p:cNvSpPr txBox="1"/>
          <p:nvPr/>
        </p:nvSpPr>
        <p:spPr>
          <a:xfrm>
            <a:off x="203400" y="790225"/>
            <a:ext cx="69207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simple way to use RNNs for sequence-to-sequence learning is the following:</a:t>
            </a:r>
            <a:endParaRPr b="0" i="0" sz="1400" u="none" cap="none" strike="noStrike">
              <a:solidFill>
                <a:srgbClr val="000000"/>
              </a:solidFill>
              <a:latin typeface="Roboto"/>
              <a:ea typeface="Roboto"/>
              <a:cs typeface="Roboto"/>
              <a:sym typeface="Roboto"/>
            </a:endParaRPr>
          </a:p>
        </p:txBody>
      </p:sp>
      <p:sp>
        <p:nvSpPr>
          <p:cNvPr id="1406" name="Google Shape;1406;p53"/>
          <p:cNvSpPr/>
          <p:nvPr/>
        </p:nvSpPr>
        <p:spPr>
          <a:xfrm>
            <a:off x="3503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407" name="Google Shape;1407;p53"/>
          <p:cNvSpPr/>
          <p:nvPr/>
        </p:nvSpPr>
        <p:spPr>
          <a:xfrm>
            <a:off x="3503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408" name="Google Shape;1408;p53"/>
          <p:cNvCxnSpPr>
            <a:stCxn id="1407" idx="0"/>
            <a:endCxn id="1406" idx="2"/>
          </p:cNvCxnSpPr>
          <p:nvPr/>
        </p:nvCxnSpPr>
        <p:spPr>
          <a:xfrm rot="10800000">
            <a:off x="7631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09" name="Google Shape;1409;p53"/>
          <p:cNvCxnSpPr/>
          <p:nvPr/>
        </p:nvCxnSpPr>
        <p:spPr>
          <a:xfrm rot="10800000">
            <a:off x="7631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410" name="Google Shape;1410;p53"/>
          <p:cNvSpPr txBox="1"/>
          <p:nvPr/>
        </p:nvSpPr>
        <p:spPr>
          <a:xfrm>
            <a:off x="597125" y="36354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1411" name="Google Shape;1411;p53"/>
          <p:cNvSpPr/>
          <p:nvPr/>
        </p:nvSpPr>
        <p:spPr>
          <a:xfrm>
            <a:off x="13409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412" name="Google Shape;1412;p53"/>
          <p:cNvSpPr/>
          <p:nvPr/>
        </p:nvSpPr>
        <p:spPr>
          <a:xfrm>
            <a:off x="13409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413" name="Google Shape;1413;p53"/>
          <p:cNvCxnSpPr>
            <a:stCxn id="1412" idx="0"/>
            <a:endCxn id="1411" idx="2"/>
          </p:cNvCxnSpPr>
          <p:nvPr/>
        </p:nvCxnSpPr>
        <p:spPr>
          <a:xfrm rot="10800000">
            <a:off x="17537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14" name="Google Shape;1414;p53"/>
          <p:cNvCxnSpPr/>
          <p:nvPr/>
        </p:nvCxnSpPr>
        <p:spPr>
          <a:xfrm rot="10800000">
            <a:off x="17537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415" name="Google Shape;1415;p53"/>
          <p:cNvSpPr txBox="1"/>
          <p:nvPr/>
        </p:nvSpPr>
        <p:spPr>
          <a:xfrm>
            <a:off x="15112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1416" name="Google Shape;1416;p53"/>
          <p:cNvCxnSpPr>
            <a:stCxn id="1406" idx="3"/>
            <a:endCxn id="1411" idx="1"/>
          </p:cNvCxnSpPr>
          <p:nvPr/>
        </p:nvCxnSpPr>
        <p:spPr>
          <a:xfrm>
            <a:off x="1175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417" name="Google Shape;1417;p53"/>
          <p:cNvSpPr/>
          <p:nvPr/>
        </p:nvSpPr>
        <p:spPr>
          <a:xfrm>
            <a:off x="23315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418" name="Google Shape;1418;p53"/>
          <p:cNvSpPr/>
          <p:nvPr/>
        </p:nvSpPr>
        <p:spPr>
          <a:xfrm>
            <a:off x="23315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419" name="Google Shape;1419;p53"/>
          <p:cNvCxnSpPr>
            <a:stCxn id="1418" idx="0"/>
            <a:endCxn id="1417" idx="2"/>
          </p:cNvCxnSpPr>
          <p:nvPr/>
        </p:nvCxnSpPr>
        <p:spPr>
          <a:xfrm rot="10800000">
            <a:off x="27443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20" name="Google Shape;1420;p53"/>
          <p:cNvCxnSpPr/>
          <p:nvPr/>
        </p:nvCxnSpPr>
        <p:spPr>
          <a:xfrm rot="10800000">
            <a:off x="27443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421" name="Google Shape;1421;p53"/>
          <p:cNvSpPr txBox="1"/>
          <p:nvPr/>
        </p:nvSpPr>
        <p:spPr>
          <a:xfrm>
            <a:off x="25018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1422" name="Google Shape;1422;p53"/>
          <p:cNvCxnSpPr>
            <a:endCxn id="1417" idx="1"/>
          </p:cNvCxnSpPr>
          <p:nvPr/>
        </p:nvCxnSpPr>
        <p:spPr>
          <a:xfrm>
            <a:off x="2166550" y="28003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1423" name="Google Shape;1423;p53"/>
          <p:cNvCxnSpPr/>
          <p:nvPr/>
        </p:nvCxnSpPr>
        <p:spPr>
          <a:xfrm>
            <a:off x="3157150" y="2800350"/>
            <a:ext cx="578400" cy="3000"/>
          </a:xfrm>
          <a:prstGeom prst="straightConnector1">
            <a:avLst/>
          </a:prstGeom>
          <a:noFill/>
          <a:ln cap="flat" cmpd="sng" w="9525">
            <a:solidFill>
              <a:schemeClr val="dk2"/>
            </a:solidFill>
            <a:prstDash val="solid"/>
            <a:round/>
            <a:headEnd len="sm" w="sm" type="none"/>
            <a:tailEnd len="med" w="med" type="triangle"/>
          </a:ln>
        </p:spPr>
      </p:cxnSp>
      <p:sp>
        <p:nvSpPr>
          <p:cNvPr id="1424" name="Google Shape;1424;p53"/>
          <p:cNvSpPr txBox="1"/>
          <p:nvPr/>
        </p:nvSpPr>
        <p:spPr>
          <a:xfrm>
            <a:off x="2098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425" name="Google Shape;1425;p53"/>
          <p:cNvSpPr txBox="1"/>
          <p:nvPr/>
        </p:nvSpPr>
        <p:spPr>
          <a:xfrm>
            <a:off x="1107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426" name="Google Shape;1426;p53"/>
          <p:cNvSpPr txBox="1"/>
          <p:nvPr/>
        </p:nvSpPr>
        <p:spPr>
          <a:xfrm>
            <a:off x="3088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427" name="Google Shape;1427;p53"/>
          <p:cNvSpPr/>
          <p:nvPr/>
        </p:nvSpPr>
        <p:spPr>
          <a:xfrm>
            <a:off x="37793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428" name="Google Shape;1428;p53"/>
          <p:cNvSpPr/>
          <p:nvPr/>
        </p:nvSpPr>
        <p:spPr>
          <a:xfrm>
            <a:off x="47699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429" name="Google Shape;1429;p53"/>
          <p:cNvCxnSpPr>
            <a:stCxn id="1427" idx="3"/>
            <a:endCxn id="1428" idx="1"/>
          </p:cNvCxnSpPr>
          <p:nvPr/>
        </p:nvCxnSpPr>
        <p:spPr>
          <a:xfrm>
            <a:off x="4604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430" name="Google Shape;1430;p53"/>
          <p:cNvSpPr/>
          <p:nvPr/>
        </p:nvSpPr>
        <p:spPr>
          <a:xfrm>
            <a:off x="57605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431" name="Google Shape;1431;p53"/>
          <p:cNvCxnSpPr>
            <a:endCxn id="1430" idx="1"/>
          </p:cNvCxnSpPr>
          <p:nvPr/>
        </p:nvCxnSpPr>
        <p:spPr>
          <a:xfrm>
            <a:off x="55955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432" name="Google Shape;1432;p53"/>
          <p:cNvSpPr txBox="1"/>
          <p:nvPr/>
        </p:nvSpPr>
        <p:spPr>
          <a:xfrm>
            <a:off x="5527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433" name="Google Shape;1433;p53"/>
          <p:cNvSpPr txBox="1"/>
          <p:nvPr/>
        </p:nvSpPr>
        <p:spPr>
          <a:xfrm>
            <a:off x="4536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434" name="Google Shape;1434;p53"/>
          <p:cNvSpPr/>
          <p:nvPr/>
        </p:nvSpPr>
        <p:spPr>
          <a:xfrm>
            <a:off x="67511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435" name="Google Shape;1435;p53"/>
          <p:cNvCxnSpPr>
            <a:endCxn id="1434" idx="1"/>
          </p:cNvCxnSpPr>
          <p:nvPr/>
        </p:nvCxnSpPr>
        <p:spPr>
          <a:xfrm>
            <a:off x="65861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436" name="Google Shape;1436;p53"/>
          <p:cNvSpPr txBox="1"/>
          <p:nvPr/>
        </p:nvSpPr>
        <p:spPr>
          <a:xfrm>
            <a:off x="6517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1437" name="Google Shape;1437;p53"/>
          <p:cNvCxnSpPr/>
          <p:nvPr/>
        </p:nvCxnSpPr>
        <p:spPr>
          <a:xfrm rot="10800000">
            <a:off x="41921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38" name="Google Shape;1438;p53"/>
          <p:cNvCxnSpPr/>
          <p:nvPr/>
        </p:nvCxnSpPr>
        <p:spPr>
          <a:xfrm rot="10800000">
            <a:off x="51827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39" name="Google Shape;1439;p53"/>
          <p:cNvCxnSpPr/>
          <p:nvPr/>
        </p:nvCxnSpPr>
        <p:spPr>
          <a:xfrm rot="10800000">
            <a:off x="61733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40" name="Google Shape;1440;p53"/>
          <p:cNvCxnSpPr/>
          <p:nvPr/>
        </p:nvCxnSpPr>
        <p:spPr>
          <a:xfrm rot="10800000">
            <a:off x="71639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441" name="Google Shape;1441;p53"/>
          <p:cNvSpPr/>
          <p:nvPr/>
        </p:nvSpPr>
        <p:spPr>
          <a:xfrm>
            <a:off x="77417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442" name="Google Shape;1442;p53"/>
          <p:cNvCxnSpPr>
            <a:endCxn id="1441" idx="1"/>
          </p:cNvCxnSpPr>
          <p:nvPr/>
        </p:nvCxnSpPr>
        <p:spPr>
          <a:xfrm>
            <a:off x="75767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443" name="Google Shape;1443;p53"/>
          <p:cNvSpPr txBox="1"/>
          <p:nvPr/>
        </p:nvSpPr>
        <p:spPr>
          <a:xfrm>
            <a:off x="75085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1444" name="Google Shape;1444;p53"/>
          <p:cNvCxnSpPr/>
          <p:nvPr/>
        </p:nvCxnSpPr>
        <p:spPr>
          <a:xfrm rot="10800000">
            <a:off x="81545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445" name="Google Shape;1445;p53"/>
          <p:cNvSpPr/>
          <p:nvPr/>
        </p:nvSpPr>
        <p:spPr>
          <a:xfrm>
            <a:off x="37793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446" name="Google Shape;1446;p53"/>
          <p:cNvSpPr/>
          <p:nvPr/>
        </p:nvSpPr>
        <p:spPr>
          <a:xfrm>
            <a:off x="47699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447" name="Google Shape;1447;p53"/>
          <p:cNvSpPr/>
          <p:nvPr/>
        </p:nvSpPr>
        <p:spPr>
          <a:xfrm>
            <a:off x="57605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448" name="Google Shape;1448;p53"/>
          <p:cNvSpPr/>
          <p:nvPr/>
        </p:nvSpPr>
        <p:spPr>
          <a:xfrm>
            <a:off x="67511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449" name="Google Shape;1449;p53"/>
          <p:cNvSpPr/>
          <p:nvPr/>
        </p:nvSpPr>
        <p:spPr>
          <a:xfrm>
            <a:off x="77417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450" name="Google Shape;1450;p53"/>
          <p:cNvCxnSpPr/>
          <p:nvPr/>
        </p:nvCxnSpPr>
        <p:spPr>
          <a:xfrm rot="10800000">
            <a:off x="41921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51" name="Google Shape;1451;p53"/>
          <p:cNvCxnSpPr/>
          <p:nvPr/>
        </p:nvCxnSpPr>
        <p:spPr>
          <a:xfrm rot="10800000">
            <a:off x="51827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52" name="Google Shape;1452;p53"/>
          <p:cNvCxnSpPr/>
          <p:nvPr/>
        </p:nvCxnSpPr>
        <p:spPr>
          <a:xfrm rot="10800000">
            <a:off x="61733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53" name="Google Shape;1453;p53"/>
          <p:cNvCxnSpPr/>
          <p:nvPr/>
        </p:nvCxnSpPr>
        <p:spPr>
          <a:xfrm rot="10800000">
            <a:off x="71639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54" name="Google Shape;1454;p53"/>
          <p:cNvCxnSpPr/>
          <p:nvPr/>
        </p:nvCxnSpPr>
        <p:spPr>
          <a:xfrm rot="10800000">
            <a:off x="8154550" y="1992600"/>
            <a:ext cx="0" cy="167700"/>
          </a:xfrm>
          <a:prstGeom prst="straightConnector1">
            <a:avLst/>
          </a:prstGeom>
          <a:noFill/>
          <a:ln cap="flat" cmpd="sng" w="9525">
            <a:solidFill>
              <a:schemeClr val="dk2"/>
            </a:solidFill>
            <a:prstDash val="solid"/>
            <a:round/>
            <a:headEnd len="sm" w="sm" type="none"/>
            <a:tailEnd len="med" w="med" type="triangle"/>
          </a:ln>
        </p:spPr>
      </p:cxnSp>
      <p:sp>
        <p:nvSpPr>
          <p:cNvPr id="1455" name="Google Shape;1455;p53"/>
          <p:cNvSpPr/>
          <p:nvPr/>
        </p:nvSpPr>
        <p:spPr>
          <a:xfrm>
            <a:off x="37793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456" name="Google Shape;1456;p53"/>
          <p:cNvSpPr/>
          <p:nvPr/>
        </p:nvSpPr>
        <p:spPr>
          <a:xfrm>
            <a:off x="47699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457" name="Google Shape;1457;p53"/>
          <p:cNvSpPr/>
          <p:nvPr/>
        </p:nvSpPr>
        <p:spPr>
          <a:xfrm>
            <a:off x="57605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458" name="Google Shape;1458;p53"/>
          <p:cNvSpPr/>
          <p:nvPr/>
        </p:nvSpPr>
        <p:spPr>
          <a:xfrm>
            <a:off x="67511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459" name="Google Shape;1459;p53"/>
          <p:cNvSpPr/>
          <p:nvPr/>
        </p:nvSpPr>
        <p:spPr>
          <a:xfrm>
            <a:off x="77417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460" name="Google Shape;1460;p53"/>
          <p:cNvCxnSpPr/>
          <p:nvPr/>
        </p:nvCxnSpPr>
        <p:spPr>
          <a:xfrm rot="10800000">
            <a:off x="41921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61" name="Google Shape;1461;p53"/>
          <p:cNvCxnSpPr/>
          <p:nvPr/>
        </p:nvCxnSpPr>
        <p:spPr>
          <a:xfrm rot="10800000">
            <a:off x="51827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62" name="Google Shape;1462;p53"/>
          <p:cNvCxnSpPr/>
          <p:nvPr/>
        </p:nvCxnSpPr>
        <p:spPr>
          <a:xfrm rot="10800000">
            <a:off x="61733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63" name="Google Shape;1463;p53"/>
          <p:cNvCxnSpPr/>
          <p:nvPr/>
        </p:nvCxnSpPr>
        <p:spPr>
          <a:xfrm rot="10800000">
            <a:off x="71639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64" name="Google Shape;1464;p53"/>
          <p:cNvCxnSpPr/>
          <p:nvPr/>
        </p:nvCxnSpPr>
        <p:spPr>
          <a:xfrm rot="10800000">
            <a:off x="8154550" y="1611600"/>
            <a:ext cx="0" cy="167700"/>
          </a:xfrm>
          <a:prstGeom prst="straightConnector1">
            <a:avLst/>
          </a:prstGeom>
          <a:noFill/>
          <a:ln cap="flat" cmpd="sng" w="9525">
            <a:solidFill>
              <a:schemeClr val="dk2"/>
            </a:solidFill>
            <a:prstDash val="solid"/>
            <a:round/>
            <a:headEnd len="sm" w="sm" type="none"/>
            <a:tailEnd len="med" w="med" type="triangle"/>
          </a:ln>
        </p:spPr>
      </p:cxnSp>
      <p:sp>
        <p:nvSpPr>
          <p:cNvPr id="1465" name="Google Shape;1465;p53"/>
          <p:cNvSpPr txBox="1"/>
          <p:nvPr/>
        </p:nvSpPr>
        <p:spPr>
          <a:xfrm>
            <a:off x="3978150" y="12657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466" name="Google Shape;1466;p53"/>
          <p:cNvSpPr txBox="1"/>
          <p:nvPr/>
        </p:nvSpPr>
        <p:spPr>
          <a:xfrm>
            <a:off x="48163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467" name="Google Shape;1467;p53"/>
          <p:cNvSpPr txBox="1"/>
          <p:nvPr/>
        </p:nvSpPr>
        <p:spPr>
          <a:xfrm>
            <a:off x="58831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468" name="Google Shape;1468;p53"/>
          <p:cNvSpPr txBox="1"/>
          <p:nvPr/>
        </p:nvSpPr>
        <p:spPr>
          <a:xfrm>
            <a:off x="67950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469" name="Google Shape;1469;p53"/>
          <p:cNvSpPr txBox="1"/>
          <p:nvPr/>
        </p:nvSpPr>
        <p:spPr>
          <a:xfrm>
            <a:off x="77856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1470" name="Google Shape;1470;p53"/>
          <p:cNvSpPr txBox="1"/>
          <p:nvPr/>
        </p:nvSpPr>
        <p:spPr>
          <a:xfrm>
            <a:off x="4034350" y="3476725"/>
            <a:ext cx="4436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need a special token to signal the end-of-sentence &lt;eos&gt;</a:t>
            </a:r>
            <a:endParaRPr b="0" i="0" sz="1400" u="none" cap="none" strike="noStrike">
              <a:solidFill>
                <a:srgbClr val="000000"/>
              </a:solidFill>
              <a:latin typeface="Roboto"/>
              <a:ea typeface="Roboto"/>
              <a:cs typeface="Roboto"/>
              <a:sym typeface="Roboto"/>
            </a:endParaRPr>
          </a:p>
        </p:txBody>
      </p:sp>
      <p:pic>
        <p:nvPicPr>
          <p:cNvPr id="1471" name="Google Shape;1471;p53"/>
          <p:cNvPicPr preferRelativeResize="0"/>
          <p:nvPr/>
        </p:nvPicPr>
        <p:blipFill rotWithShape="1">
          <a:blip r:embed="rId3">
            <a:alphaModFix/>
          </a:blip>
          <a:srcRect b="0" l="0" r="0" t="0"/>
          <a:stretch/>
        </p:blipFill>
        <p:spPr>
          <a:xfrm>
            <a:off x="5147850" y="3995675"/>
            <a:ext cx="735300" cy="735300"/>
          </a:xfrm>
          <a:prstGeom prst="rect">
            <a:avLst/>
          </a:prstGeom>
          <a:noFill/>
          <a:ln>
            <a:noFill/>
          </a:ln>
        </p:spPr>
      </p:pic>
      <p:sp>
        <p:nvSpPr>
          <p:cNvPr id="1472" name="Google Shape;1472;p53"/>
          <p:cNvSpPr txBox="1"/>
          <p:nvPr/>
        </p:nvSpPr>
        <p:spPr>
          <a:xfrm>
            <a:off x="274250" y="4509650"/>
            <a:ext cx="87513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some application, such as speech recognition or machine translation, you don’t know how long is the output sequence. At inference time, you need to stop decoding when the model outputs &lt;eos&gt;.</a:t>
            </a:r>
            <a:endParaRPr b="0" i="0" sz="1400" u="none" cap="none" strike="noStrike">
              <a:solidFill>
                <a:srgbClr val="000000"/>
              </a:solidFill>
              <a:latin typeface="Roboto"/>
              <a:ea typeface="Roboto"/>
              <a:cs typeface="Roboto"/>
              <a:sym typeface="Roboto"/>
            </a:endParaRPr>
          </a:p>
        </p:txBody>
      </p:sp>
      <p:sp>
        <p:nvSpPr>
          <p:cNvPr id="1473" name="Google Shape;1473;p53"/>
          <p:cNvSpPr txBox="1"/>
          <p:nvPr/>
        </p:nvSpPr>
        <p:spPr>
          <a:xfrm>
            <a:off x="350350" y="21289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Encoder</a:t>
            </a:r>
            <a:endParaRPr b="1" i="0" sz="1200" u="none" cap="none" strike="noStrike">
              <a:solidFill>
                <a:srgbClr val="000000"/>
              </a:solidFill>
              <a:latin typeface="Roboto"/>
              <a:ea typeface="Roboto"/>
              <a:cs typeface="Roboto"/>
              <a:sym typeface="Roboto"/>
            </a:endParaRPr>
          </a:p>
        </p:txBody>
      </p:sp>
      <p:sp>
        <p:nvSpPr>
          <p:cNvPr id="1474" name="Google Shape;1474;p53"/>
          <p:cNvSpPr txBox="1"/>
          <p:nvPr/>
        </p:nvSpPr>
        <p:spPr>
          <a:xfrm>
            <a:off x="3779350" y="30433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Decoder</a:t>
            </a:r>
            <a:endParaRPr b="1" i="0" sz="1200" u="none" cap="none" strike="noStrike">
              <a:solidFill>
                <a:srgbClr val="000000"/>
              </a:solidFill>
              <a:latin typeface="Roboto"/>
              <a:ea typeface="Roboto"/>
              <a:cs typeface="Roboto"/>
              <a:sym typeface="Roboto"/>
            </a:endParaRPr>
          </a:p>
        </p:txBody>
      </p:sp>
      <p:sp>
        <p:nvSpPr>
          <p:cNvPr id="1475" name="Google Shape;1475;p53"/>
          <p:cNvSpPr/>
          <p:nvPr/>
        </p:nvSpPr>
        <p:spPr>
          <a:xfrm>
            <a:off x="7774350" y="1300200"/>
            <a:ext cx="655200" cy="3387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par>
                                <p:cTn fill="hold" nodeType="with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1000"/>
                                        <p:tgtEl>
                                          <p:spTgt spid="1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79" name="Shape 1479"/>
        <p:cNvGrpSpPr/>
        <p:nvPr/>
      </p:nvGrpSpPr>
      <p:grpSpPr>
        <a:xfrm>
          <a:off x="0" y="0"/>
          <a:ext cx="0" cy="0"/>
          <a:chOff x="0" y="0"/>
          <a:chExt cx="0" cy="0"/>
        </a:xfrm>
      </p:grpSpPr>
      <p:sp>
        <p:nvSpPr>
          <p:cNvPr id="1480" name="Google Shape;1480;p5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481" name="Google Shape;1481;p54"/>
          <p:cNvSpPr txBox="1"/>
          <p:nvPr/>
        </p:nvSpPr>
        <p:spPr>
          <a:xfrm>
            <a:off x="1367350" y="790225"/>
            <a:ext cx="416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simple model </a:t>
            </a:r>
            <a:r>
              <a:rPr b="1" i="0" lang="en-GB" sz="1400" u="none" cap="none" strike="noStrike">
                <a:solidFill>
                  <a:srgbClr val="000000"/>
                </a:solidFill>
                <a:latin typeface="Roboto"/>
                <a:ea typeface="Roboto"/>
                <a:cs typeface="Roboto"/>
                <a:sym typeface="Roboto"/>
              </a:rPr>
              <a:t>does not work well</a:t>
            </a:r>
            <a:r>
              <a:rPr b="0" i="0" lang="en-GB" sz="1400" u="none" cap="none" strike="noStrike">
                <a:solidFill>
                  <a:srgbClr val="000000"/>
                </a:solidFill>
                <a:latin typeface="Roboto"/>
                <a:ea typeface="Roboto"/>
                <a:cs typeface="Roboto"/>
                <a:sym typeface="Roboto"/>
              </a:rPr>
              <a:t> in practice.</a:t>
            </a:r>
            <a:endParaRPr b="0" i="0" sz="1400" u="none" cap="none" strike="noStrike">
              <a:solidFill>
                <a:srgbClr val="000000"/>
              </a:solidFill>
              <a:latin typeface="Roboto"/>
              <a:ea typeface="Roboto"/>
              <a:cs typeface="Roboto"/>
              <a:sym typeface="Roboto"/>
            </a:endParaRPr>
          </a:p>
        </p:txBody>
      </p:sp>
      <p:sp>
        <p:nvSpPr>
          <p:cNvPr id="1482" name="Google Shape;1482;p54"/>
          <p:cNvSpPr/>
          <p:nvPr/>
        </p:nvSpPr>
        <p:spPr>
          <a:xfrm>
            <a:off x="3503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483" name="Google Shape;1483;p54"/>
          <p:cNvSpPr/>
          <p:nvPr/>
        </p:nvSpPr>
        <p:spPr>
          <a:xfrm>
            <a:off x="3503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484" name="Google Shape;1484;p54"/>
          <p:cNvCxnSpPr>
            <a:stCxn id="1483" idx="0"/>
            <a:endCxn id="1482" idx="2"/>
          </p:cNvCxnSpPr>
          <p:nvPr/>
        </p:nvCxnSpPr>
        <p:spPr>
          <a:xfrm rot="10800000">
            <a:off x="7631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85" name="Google Shape;1485;p54"/>
          <p:cNvCxnSpPr/>
          <p:nvPr/>
        </p:nvCxnSpPr>
        <p:spPr>
          <a:xfrm rot="10800000">
            <a:off x="7631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486" name="Google Shape;1486;p54"/>
          <p:cNvSpPr txBox="1"/>
          <p:nvPr/>
        </p:nvSpPr>
        <p:spPr>
          <a:xfrm>
            <a:off x="597125" y="36354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1487" name="Google Shape;1487;p54"/>
          <p:cNvSpPr/>
          <p:nvPr/>
        </p:nvSpPr>
        <p:spPr>
          <a:xfrm>
            <a:off x="13409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488" name="Google Shape;1488;p54"/>
          <p:cNvSpPr/>
          <p:nvPr/>
        </p:nvSpPr>
        <p:spPr>
          <a:xfrm>
            <a:off x="13409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489" name="Google Shape;1489;p54"/>
          <p:cNvCxnSpPr>
            <a:stCxn id="1488" idx="0"/>
            <a:endCxn id="1487" idx="2"/>
          </p:cNvCxnSpPr>
          <p:nvPr/>
        </p:nvCxnSpPr>
        <p:spPr>
          <a:xfrm rot="10800000">
            <a:off x="17537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90" name="Google Shape;1490;p54"/>
          <p:cNvCxnSpPr/>
          <p:nvPr/>
        </p:nvCxnSpPr>
        <p:spPr>
          <a:xfrm rot="10800000">
            <a:off x="17537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491" name="Google Shape;1491;p54"/>
          <p:cNvSpPr txBox="1"/>
          <p:nvPr/>
        </p:nvSpPr>
        <p:spPr>
          <a:xfrm>
            <a:off x="15112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1492" name="Google Shape;1492;p54"/>
          <p:cNvCxnSpPr>
            <a:stCxn id="1482" idx="3"/>
            <a:endCxn id="1487" idx="1"/>
          </p:cNvCxnSpPr>
          <p:nvPr/>
        </p:nvCxnSpPr>
        <p:spPr>
          <a:xfrm>
            <a:off x="1175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493" name="Google Shape;1493;p54"/>
          <p:cNvSpPr/>
          <p:nvPr/>
        </p:nvSpPr>
        <p:spPr>
          <a:xfrm>
            <a:off x="23315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494" name="Google Shape;1494;p54"/>
          <p:cNvSpPr/>
          <p:nvPr/>
        </p:nvSpPr>
        <p:spPr>
          <a:xfrm>
            <a:off x="23315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495" name="Google Shape;1495;p54"/>
          <p:cNvCxnSpPr>
            <a:stCxn id="1494" idx="0"/>
            <a:endCxn id="1493" idx="2"/>
          </p:cNvCxnSpPr>
          <p:nvPr/>
        </p:nvCxnSpPr>
        <p:spPr>
          <a:xfrm rot="10800000">
            <a:off x="27443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496" name="Google Shape;1496;p54"/>
          <p:cNvCxnSpPr/>
          <p:nvPr/>
        </p:nvCxnSpPr>
        <p:spPr>
          <a:xfrm rot="10800000">
            <a:off x="27443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497" name="Google Shape;1497;p54"/>
          <p:cNvSpPr txBox="1"/>
          <p:nvPr/>
        </p:nvSpPr>
        <p:spPr>
          <a:xfrm>
            <a:off x="25018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1498" name="Google Shape;1498;p54"/>
          <p:cNvCxnSpPr>
            <a:endCxn id="1493" idx="1"/>
          </p:cNvCxnSpPr>
          <p:nvPr/>
        </p:nvCxnSpPr>
        <p:spPr>
          <a:xfrm>
            <a:off x="2166550" y="28003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1499" name="Google Shape;1499;p54"/>
          <p:cNvCxnSpPr/>
          <p:nvPr/>
        </p:nvCxnSpPr>
        <p:spPr>
          <a:xfrm>
            <a:off x="3157150" y="2800350"/>
            <a:ext cx="578400" cy="3000"/>
          </a:xfrm>
          <a:prstGeom prst="straightConnector1">
            <a:avLst/>
          </a:prstGeom>
          <a:noFill/>
          <a:ln cap="flat" cmpd="sng" w="9525">
            <a:solidFill>
              <a:schemeClr val="dk2"/>
            </a:solidFill>
            <a:prstDash val="solid"/>
            <a:round/>
            <a:headEnd len="sm" w="sm" type="none"/>
            <a:tailEnd len="med" w="med" type="triangle"/>
          </a:ln>
        </p:spPr>
      </p:cxnSp>
      <p:sp>
        <p:nvSpPr>
          <p:cNvPr id="1500" name="Google Shape;1500;p54"/>
          <p:cNvSpPr txBox="1"/>
          <p:nvPr/>
        </p:nvSpPr>
        <p:spPr>
          <a:xfrm>
            <a:off x="2098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501" name="Google Shape;1501;p54"/>
          <p:cNvSpPr txBox="1"/>
          <p:nvPr/>
        </p:nvSpPr>
        <p:spPr>
          <a:xfrm>
            <a:off x="1107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502" name="Google Shape;1502;p54"/>
          <p:cNvSpPr txBox="1"/>
          <p:nvPr/>
        </p:nvSpPr>
        <p:spPr>
          <a:xfrm>
            <a:off x="3088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503" name="Google Shape;1503;p54"/>
          <p:cNvSpPr/>
          <p:nvPr/>
        </p:nvSpPr>
        <p:spPr>
          <a:xfrm>
            <a:off x="37793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504" name="Google Shape;1504;p54"/>
          <p:cNvSpPr/>
          <p:nvPr/>
        </p:nvSpPr>
        <p:spPr>
          <a:xfrm>
            <a:off x="47699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505" name="Google Shape;1505;p54"/>
          <p:cNvCxnSpPr>
            <a:stCxn id="1503" idx="3"/>
            <a:endCxn id="1504" idx="1"/>
          </p:cNvCxnSpPr>
          <p:nvPr/>
        </p:nvCxnSpPr>
        <p:spPr>
          <a:xfrm>
            <a:off x="4604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506" name="Google Shape;1506;p54"/>
          <p:cNvSpPr/>
          <p:nvPr/>
        </p:nvSpPr>
        <p:spPr>
          <a:xfrm>
            <a:off x="57605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507" name="Google Shape;1507;p54"/>
          <p:cNvCxnSpPr>
            <a:endCxn id="1506" idx="1"/>
          </p:cNvCxnSpPr>
          <p:nvPr/>
        </p:nvCxnSpPr>
        <p:spPr>
          <a:xfrm>
            <a:off x="55955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508" name="Google Shape;1508;p54"/>
          <p:cNvSpPr txBox="1"/>
          <p:nvPr/>
        </p:nvSpPr>
        <p:spPr>
          <a:xfrm>
            <a:off x="5527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509" name="Google Shape;1509;p54"/>
          <p:cNvSpPr txBox="1"/>
          <p:nvPr/>
        </p:nvSpPr>
        <p:spPr>
          <a:xfrm>
            <a:off x="4536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510" name="Google Shape;1510;p54"/>
          <p:cNvSpPr/>
          <p:nvPr/>
        </p:nvSpPr>
        <p:spPr>
          <a:xfrm>
            <a:off x="67511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511" name="Google Shape;1511;p54"/>
          <p:cNvCxnSpPr>
            <a:endCxn id="1510" idx="1"/>
          </p:cNvCxnSpPr>
          <p:nvPr/>
        </p:nvCxnSpPr>
        <p:spPr>
          <a:xfrm>
            <a:off x="65861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512" name="Google Shape;1512;p54"/>
          <p:cNvSpPr txBox="1"/>
          <p:nvPr/>
        </p:nvSpPr>
        <p:spPr>
          <a:xfrm>
            <a:off x="6517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1513" name="Google Shape;1513;p54"/>
          <p:cNvCxnSpPr/>
          <p:nvPr/>
        </p:nvCxnSpPr>
        <p:spPr>
          <a:xfrm rot="10800000">
            <a:off x="41921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14" name="Google Shape;1514;p54"/>
          <p:cNvCxnSpPr/>
          <p:nvPr/>
        </p:nvCxnSpPr>
        <p:spPr>
          <a:xfrm rot="10800000">
            <a:off x="51827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15" name="Google Shape;1515;p54"/>
          <p:cNvCxnSpPr/>
          <p:nvPr/>
        </p:nvCxnSpPr>
        <p:spPr>
          <a:xfrm rot="10800000">
            <a:off x="61733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16" name="Google Shape;1516;p54"/>
          <p:cNvCxnSpPr/>
          <p:nvPr/>
        </p:nvCxnSpPr>
        <p:spPr>
          <a:xfrm rot="10800000">
            <a:off x="71639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517" name="Google Shape;1517;p54"/>
          <p:cNvSpPr/>
          <p:nvPr/>
        </p:nvSpPr>
        <p:spPr>
          <a:xfrm>
            <a:off x="77417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518" name="Google Shape;1518;p54"/>
          <p:cNvCxnSpPr>
            <a:endCxn id="1517" idx="1"/>
          </p:cNvCxnSpPr>
          <p:nvPr/>
        </p:nvCxnSpPr>
        <p:spPr>
          <a:xfrm>
            <a:off x="75767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519" name="Google Shape;1519;p54"/>
          <p:cNvSpPr txBox="1"/>
          <p:nvPr/>
        </p:nvSpPr>
        <p:spPr>
          <a:xfrm>
            <a:off x="75085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1520" name="Google Shape;1520;p54"/>
          <p:cNvCxnSpPr/>
          <p:nvPr/>
        </p:nvCxnSpPr>
        <p:spPr>
          <a:xfrm rot="10800000">
            <a:off x="81545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521" name="Google Shape;1521;p54"/>
          <p:cNvSpPr/>
          <p:nvPr/>
        </p:nvSpPr>
        <p:spPr>
          <a:xfrm>
            <a:off x="37793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522" name="Google Shape;1522;p54"/>
          <p:cNvSpPr/>
          <p:nvPr/>
        </p:nvSpPr>
        <p:spPr>
          <a:xfrm>
            <a:off x="47699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523" name="Google Shape;1523;p54"/>
          <p:cNvSpPr/>
          <p:nvPr/>
        </p:nvSpPr>
        <p:spPr>
          <a:xfrm>
            <a:off x="57605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524" name="Google Shape;1524;p54"/>
          <p:cNvSpPr/>
          <p:nvPr/>
        </p:nvSpPr>
        <p:spPr>
          <a:xfrm>
            <a:off x="67511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525" name="Google Shape;1525;p54"/>
          <p:cNvSpPr/>
          <p:nvPr/>
        </p:nvSpPr>
        <p:spPr>
          <a:xfrm>
            <a:off x="77417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526" name="Google Shape;1526;p54"/>
          <p:cNvCxnSpPr/>
          <p:nvPr/>
        </p:nvCxnSpPr>
        <p:spPr>
          <a:xfrm rot="10800000">
            <a:off x="41921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27" name="Google Shape;1527;p54"/>
          <p:cNvCxnSpPr/>
          <p:nvPr/>
        </p:nvCxnSpPr>
        <p:spPr>
          <a:xfrm rot="10800000">
            <a:off x="51827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28" name="Google Shape;1528;p54"/>
          <p:cNvCxnSpPr/>
          <p:nvPr/>
        </p:nvCxnSpPr>
        <p:spPr>
          <a:xfrm rot="10800000">
            <a:off x="61733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29" name="Google Shape;1529;p54"/>
          <p:cNvCxnSpPr/>
          <p:nvPr/>
        </p:nvCxnSpPr>
        <p:spPr>
          <a:xfrm rot="10800000">
            <a:off x="71639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30" name="Google Shape;1530;p54"/>
          <p:cNvCxnSpPr/>
          <p:nvPr/>
        </p:nvCxnSpPr>
        <p:spPr>
          <a:xfrm rot="10800000">
            <a:off x="8154550" y="1992600"/>
            <a:ext cx="0" cy="167700"/>
          </a:xfrm>
          <a:prstGeom prst="straightConnector1">
            <a:avLst/>
          </a:prstGeom>
          <a:noFill/>
          <a:ln cap="flat" cmpd="sng" w="9525">
            <a:solidFill>
              <a:schemeClr val="dk2"/>
            </a:solidFill>
            <a:prstDash val="solid"/>
            <a:round/>
            <a:headEnd len="sm" w="sm" type="none"/>
            <a:tailEnd len="med" w="med" type="triangle"/>
          </a:ln>
        </p:spPr>
      </p:cxnSp>
      <p:sp>
        <p:nvSpPr>
          <p:cNvPr id="1531" name="Google Shape;1531;p54"/>
          <p:cNvSpPr/>
          <p:nvPr/>
        </p:nvSpPr>
        <p:spPr>
          <a:xfrm>
            <a:off x="37793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532" name="Google Shape;1532;p54"/>
          <p:cNvSpPr/>
          <p:nvPr/>
        </p:nvSpPr>
        <p:spPr>
          <a:xfrm>
            <a:off x="47699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533" name="Google Shape;1533;p54"/>
          <p:cNvSpPr/>
          <p:nvPr/>
        </p:nvSpPr>
        <p:spPr>
          <a:xfrm>
            <a:off x="57605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534" name="Google Shape;1534;p54"/>
          <p:cNvSpPr/>
          <p:nvPr/>
        </p:nvSpPr>
        <p:spPr>
          <a:xfrm>
            <a:off x="67511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535" name="Google Shape;1535;p54"/>
          <p:cNvSpPr/>
          <p:nvPr/>
        </p:nvSpPr>
        <p:spPr>
          <a:xfrm>
            <a:off x="77417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536" name="Google Shape;1536;p54"/>
          <p:cNvCxnSpPr/>
          <p:nvPr/>
        </p:nvCxnSpPr>
        <p:spPr>
          <a:xfrm rot="10800000">
            <a:off x="41921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37" name="Google Shape;1537;p54"/>
          <p:cNvCxnSpPr/>
          <p:nvPr/>
        </p:nvCxnSpPr>
        <p:spPr>
          <a:xfrm rot="10800000">
            <a:off x="51827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38" name="Google Shape;1538;p54"/>
          <p:cNvCxnSpPr/>
          <p:nvPr/>
        </p:nvCxnSpPr>
        <p:spPr>
          <a:xfrm rot="10800000">
            <a:off x="61733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39" name="Google Shape;1539;p54"/>
          <p:cNvCxnSpPr/>
          <p:nvPr/>
        </p:nvCxnSpPr>
        <p:spPr>
          <a:xfrm rot="10800000">
            <a:off x="71639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40" name="Google Shape;1540;p54"/>
          <p:cNvCxnSpPr/>
          <p:nvPr/>
        </p:nvCxnSpPr>
        <p:spPr>
          <a:xfrm rot="10800000">
            <a:off x="8154550" y="1611600"/>
            <a:ext cx="0" cy="167700"/>
          </a:xfrm>
          <a:prstGeom prst="straightConnector1">
            <a:avLst/>
          </a:prstGeom>
          <a:noFill/>
          <a:ln cap="flat" cmpd="sng" w="9525">
            <a:solidFill>
              <a:schemeClr val="dk2"/>
            </a:solidFill>
            <a:prstDash val="solid"/>
            <a:round/>
            <a:headEnd len="sm" w="sm" type="none"/>
            <a:tailEnd len="med" w="med" type="triangle"/>
          </a:ln>
        </p:spPr>
      </p:cxnSp>
      <p:sp>
        <p:nvSpPr>
          <p:cNvPr id="1541" name="Google Shape;1541;p54"/>
          <p:cNvSpPr txBox="1"/>
          <p:nvPr/>
        </p:nvSpPr>
        <p:spPr>
          <a:xfrm>
            <a:off x="3978150" y="12657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542" name="Google Shape;1542;p54"/>
          <p:cNvSpPr txBox="1"/>
          <p:nvPr/>
        </p:nvSpPr>
        <p:spPr>
          <a:xfrm>
            <a:off x="48163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543" name="Google Shape;1543;p54"/>
          <p:cNvSpPr txBox="1"/>
          <p:nvPr/>
        </p:nvSpPr>
        <p:spPr>
          <a:xfrm>
            <a:off x="58831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544" name="Google Shape;1544;p54"/>
          <p:cNvSpPr txBox="1"/>
          <p:nvPr/>
        </p:nvSpPr>
        <p:spPr>
          <a:xfrm>
            <a:off x="67950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545" name="Google Shape;1545;p54"/>
          <p:cNvSpPr txBox="1"/>
          <p:nvPr/>
        </p:nvSpPr>
        <p:spPr>
          <a:xfrm>
            <a:off x="77856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1546" name="Google Shape;1546;p54"/>
          <p:cNvSpPr txBox="1"/>
          <p:nvPr/>
        </p:nvSpPr>
        <p:spPr>
          <a:xfrm>
            <a:off x="350350" y="21289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Encoder</a:t>
            </a:r>
            <a:endParaRPr b="1" i="0" sz="1200" u="none" cap="none" strike="noStrike">
              <a:solidFill>
                <a:srgbClr val="000000"/>
              </a:solidFill>
              <a:latin typeface="Roboto"/>
              <a:ea typeface="Roboto"/>
              <a:cs typeface="Roboto"/>
              <a:sym typeface="Roboto"/>
            </a:endParaRPr>
          </a:p>
        </p:txBody>
      </p:sp>
      <p:sp>
        <p:nvSpPr>
          <p:cNvPr id="1547" name="Google Shape;1547;p54"/>
          <p:cNvSpPr txBox="1"/>
          <p:nvPr/>
        </p:nvSpPr>
        <p:spPr>
          <a:xfrm>
            <a:off x="3779350" y="30433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Decoder</a:t>
            </a:r>
            <a:endParaRPr b="1" i="0" sz="1200" u="none" cap="none" strike="noStrike">
              <a:solidFill>
                <a:srgbClr val="000000"/>
              </a:solidFill>
              <a:latin typeface="Roboto"/>
              <a:ea typeface="Roboto"/>
              <a:cs typeface="Roboto"/>
              <a:sym typeface="Roboto"/>
            </a:endParaRPr>
          </a:p>
        </p:txBody>
      </p:sp>
      <p:sp>
        <p:nvSpPr>
          <p:cNvPr id="1548" name="Google Shape;1548;p54"/>
          <p:cNvSpPr/>
          <p:nvPr/>
        </p:nvSpPr>
        <p:spPr>
          <a:xfrm>
            <a:off x="4731000" y="3655688"/>
            <a:ext cx="1818936" cy="910224"/>
          </a:xfrm>
          <a:prstGeom prst="cloud">
            <a:avLst/>
          </a:prstGeom>
          <a:solidFill>
            <a:srgbClr val="00B6FF">
              <a:alpha val="23921"/>
            </a:srgbClr>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What is missing?</a:t>
            </a:r>
            <a:endParaRPr b="0" i="0" sz="1400" u="none" cap="none" strike="noStrike">
              <a:solidFill>
                <a:srgbClr val="000000"/>
              </a:solidFill>
              <a:latin typeface="Arial"/>
              <a:ea typeface="Arial"/>
              <a:cs typeface="Arial"/>
              <a:sym typeface="Arial"/>
            </a:endParaRPr>
          </a:p>
        </p:txBody>
      </p:sp>
      <p:pic>
        <p:nvPicPr>
          <p:cNvPr id="1549" name="Google Shape;1549;p54"/>
          <p:cNvPicPr preferRelativeResize="0"/>
          <p:nvPr/>
        </p:nvPicPr>
        <p:blipFill rotWithShape="1">
          <a:blip r:embed="rId3">
            <a:alphaModFix/>
          </a:blip>
          <a:srcRect b="0" l="0" r="0" t="0"/>
          <a:stretch/>
        </p:blipFill>
        <p:spPr>
          <a:xfrm>
            <a:off x="265350" y="731275"/>
            <a:ext cx="910600" cy="51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8"/>
                                        </p:tgtEl>
                                        <p:attrNameLst>
                                          <p:attrName>style.visibility</p:attrName>
                                        </p:attrNameLst>
                                      </p:cBhvr>
                                      <p:to>
                                        <p:strVal val="visible"/>
                                      </p:to>
                                    </p:set>
                                    <p:animEffect filter="fade" transition="in">
                                      <p:cBhvr>
                                        <p:cTn dur="1000"/>
                                        <p:tgtEl>
                                          <p:spTgt spid="1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53" name="Shape 1553"/>
        <p:cNvGrpSpPr/>
        <p:nvPr/>
      </p:nvGrpSpPr>
      <p:grpSpPr>
        <a:xfrm>
          <a:off x="0" y="0"/>
          <a:ext cx="0" cy="0"/>
          <a:chOff x="0" y="0"/>
          <a:chExt cx="0" cy="0"/>
        </a:xfrm>
      </p:grpSpPr>
      <p:sp>
        <p:nvSpPr>
          <p:cNvPr id="1554" name="Google Shape;1554;p5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555" name="Google Shape;1555;p55"/>
          <p:cNvSpPr txBox="1"/>
          <p:nvPr/>
        </p:nvSpPr>
        <p:spPr>
          <a:xfrm>
            <a:off x="1367350" y="790225"/>
            <a:ext cx="416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simple model </a:t>
            </a:r>
            <a:r>
              <a:rPr b="1" i="0" lang="en-GB" sz="1400" u="none" cap="none" strike="noStrike">
                <a:solidFill>
                  <a:srgbClr val="000000"/>
                </a:solidFill>
                <a:latin typeface="Roboto"/>
                <a:ea typeface="Roboto"/>
                <a:cs typeface="Roboto"/>
                <a:sym typeface="Roboto"/>
              </a:rPr>
              <a:t>does not work well</a:t>
            </a:r>
            <a:r>
              <a:rPr b="0" i="0" lang="en-GB" sz="1400" u="none" cap="none" strike="noStrike">
                <a:solidFill>
                  <a:srgbClr val="000000"/>
                </a:solidFill>
                <a:latin typeface="Roboto"/>
                <a:ea typeface="Roboto"/>
                <a:cs typeface="Roboto"/>
                <a:sym typeface="Roboto"/>
              </a:rPr>
              <a:t> in practice.</a:t>
            </a:r>
            <a:endParaRPr b="0" i="0" sz="1400" u="none" cap="none" strike="noStrike">
              <a:solidFill>
                <a:srgbClr val="000000"/>
              </a:solidFill>
              <a:latin typeface="Roboto"/>
              <a:ea typeface="Roboto"/>
              <a:cs typeface="Roboto"/>
              <a:sym typeface="Roboto"/>
            </a:endParaRPr>
          </a:p>
        </p:txBody>
      </p:sp>
      <p:sp>
        <p:nvSpPr>
          <p:cNvPr id="1556" name="Google Shape;1556;p55"/>
          <p:cNvSpPr/>
          <p:nvPr/>
        </p:nvSpPr>
        <p:spPr>
          <a:xfrm>
            <a:off x="3503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557" name="Google Shape;1557;p55"/>
          <p:cNvSpPr/>
          <p:nvPr/>
        </p:nvSpPr>
        <p:spPr>
          <a:xfrm>
            <a:off x="3503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558" name="Google Shape;1558;p55"/>
          <p:cNvCxnSpPr>
            <a:stCxn id="1557" idx="0"/>
            <a:endCxn id="1556" idx="2"/>
          </p:cNvCxnSpPr>
          <p:nvPr/>
        </p:nvCxnSpPr>
        <p:spPr>
          <a:xfrm rot="10800000">
            <a:off x="7631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59" name="Google Shape;1559;p55"/>
          <p:cNvCxnSpPr/>
          <p:nvPr/>
        </p:nvCxnSpPr>
        <p:spPr>
          <a:xfrm rot="10800000">
            <a:off x="7631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560" name="Google Shape;1560;p55"/>
          <p:cNvSpPr txBox="1"/>
          <p:nvPr/>
        </p:nvSpPr>
        <p:spPr>
          <a:xfrm>
            <a:off x="597125" y="36354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1561" name="Google Shape;1561;p55"/>
          <p:cNvSpPr/>
          <p:nvPr/>
        </p:nvSpPr>
        <p:spPr>
          <a:xfrm>
            <a:off x="13409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562" name="Google Shape;1562;p55"/>
          <p:cNvSpPr/>
          <p:nvPr/>
        </p:nvSpPr>
        <p:spPr>
          <a:xfrm>
            <a:off x="13409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563" name="Google Shape;1563;p55"/>
          <p:cNvCxnSpPr>
            <a:stCxn id="1562" idx="0"/>
            <a:endCxn id="1561" idx="2"/>
          </p:cNvCxnSpPr>
          <p:nvPr/>
        </p:nvCxnSpPr>
        <p:spPr>
          <a:xfrm rot="10800000">
            <a:off x="17537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64" name="Google Shape;1564;p55"/>
          <p:cNvCxnSpPr/>
          <p:nvPr/>
        </p:nvCxnSpPr>
        <p:spPr>
          <a:xfrm rot="10800000">
            <a:off x="17537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565" name="Google Shape;1565;p55"/>
          <p:cNvSpPr txBox="1"/>
          <p:nvPr/>
        </p:nvSpPr>
        <p:spPr>
          <a:xfrm>
            <a:off x="15112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1566" name="Google Shape;1566;p55"/>
          <p:cNvCxnSpPr>
            <a:stCxn id="1556" idx="3"/>
            <a:endCxn id="1561" idx="1"/>
          </p:cNvCxnSpPr>
          <p:nvPr/>
        </p:nvCxnSpPr>
        <p:spPr>
          <a:xfrm>
            <a:off x="1175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567" name="Google Shape;1567;p55"/>
          <p:cNvSpPr/>
          <p:nvPr/>
        </p:nvSpPr>
        <p:spPr>
          <a:xfrm>
            <a:off x="23315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568" name="Google Shape;1568;p55"/>
          <p:cNvSpPr/>
          <p:nvPr/>
        </p:nvSpPr>
        <p:spPr>
          <a:xfrm>
            <a:off x="23315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569" name="Google Shape;1569;p55"/>
          <p:cNvCxnSpPr>
            <a:stCxn id="1568" idx="0"/>
            <a:endCxn id="1567" idx="2"/>
          </p:cNvCxnSpPr>
          <p:nvPr/>
        </p:nvCxnSpPr>
        <p:spPr>
          <a:xfrm rot="10800000">
            <a:off x="27443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70" name="Google Shape;1570;p55"/>
          <p:cNvCxnSpPr/>
          <p:nvPr/>
        </p:nvCxnSpPr>
        <p:spPr>
          <a:xfrm rot="10800000">
            <a:off x="27443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571" name="Google Shape;1571;p55"/>
          <p:cNvSpPr txBox="1"/>
          <p:nvPr/>
        </p:nvSpPr>
        <p:spPr>
          <a:xfrm>
            <a:off x="25018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1572" name="Google Shape;1572;p55"/>
          <p:cNvCxnSpPr>
            <a:endCxn id="1567" idx="1"/>
          </p:cNvCxnSpPr>
          <p:nvPr/>
        </p:nvCxnSpPr>
        <p:spPr>
          <a:xfrm>
            <a:off x="2166550" y="28003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1573" name="Google Shape;1573;p55"/>
          <p:cNvCxnSpPr/>
          <p:nvPr/>
        </p:nvCxnSpPr>
        <p:spPr>
          <a:xfrm>
            <a:off x="3157150" y="2800350"/>
            <a:ext cx="578400" cy="3000"/>
          </a:xfrm>
          <a:prstGeom prst="straightConnector1">
            <a:avLst/>
          </a:prstGeom>
          <a:noFill/>
          <a:ln cap="flat" cmpd="sng" w="9525">
            <a:solidFill>
              <a:schemeClr val="dk2"/>
            </a:solidFill>
            <a:prstDash val="solid"/>
            <a:round/>
            <a:headEnd len="sm" w="sm" type="none"/>
            <a:tailEnd len="med" w="med" type="triangle"/>
          </a:ln>
        </p:spPr>
      </p:cxnSp>
      <p:sp>
        <p:nvSpPr>
          <p:cNvPr id="1574" name="Google Shape;1574;p55"/>
          <p:cNvSpPr txBox="1"/>
          <p:nvPr/>
        </p:nvSpPr>
        <p:spPr>
          <a:xfrm>
            <a:off x="2098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575" name="Google Shape;1575;p55"/>
          <p:cNvSpPr txBox="1"/>
          <p:nvPr/>
        </p:nvSpPr>
        <p:spPr>
          <a:xfrm>
            <a:off x="1107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576" name="Google Shape;1576;p55"/>
          <p:cNvSpPr txBox="1"/>
          <p:nvPr/>
        </p:nvSpPr>
        <p:spPr>
          <a:xfrm>
            <a:off x="3088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577" name="Google Shape;1577;p55"/>
          <p:cNvSpPr/>
          <p:nvPr/>
        </p:nvSpPr>
        <p:spPr>
          <a:xfrm>
            <a:off x="37793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578" name="Google Shape;1578;p55"/>
          <p:cNvSpPr/>
          <p:nvPr/>
        </p:nvSpPr>
        <p:spPr>
          <a:xfrm>
            <a:off x="47699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579" name="Google Shape;1579;p55"/>
          <p:cNvCxnSpPr>
            <a:stCxn id="1577" idx="3"/>
            <a:endCxn id="1578" idx="1"/>
          </p:cNvCxnSpPr>
          <p:nvPr/>
        </p:nvCxnSpPr>
        <p:spPr>
          <a:xfrm>
            <a:off x="4604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580" name="Google Shape;1580;p55"/>
          <p:cNvSpPr/>
          <p:nvPr/>
        </p:nvSpPr>
        <p:spPr>
          <a:xfrm>
            <a:off x="57605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581" name="Google Shape;1581;p55"/>
          <p:cNvCxnSpPr>
            <a:endCxn id="1580" idx="1"/>
          </p:cNvCxnSpPr>
          <p:nvPr/>
        </p:nvCxnSpPr>
        <p:spPr>
          <a:xfrm>
            <a:off x="55955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582" name="Google Shape;1582;p55"/>
          <p:cNvSpPr txBox="1"/>
          <p:nvPr/>
        </p:nvSpPr>
        <p:spPr>
          <a:xfrm>
            <a:off x="5527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583" name="Google Shape;1583;p55"/>
          <p:cNvSpPr txBox="1"/>
          <p:nvPr/>
        </p:nvSpPr>
        <p:spPr>
          <a:xfrm>
            <a:off x="4536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584" name="Google Shape;1584;p55"/>
          <p:cNvSpPr/>
          <p:nvPr/>
        </p:nvSpPr>
        <p:spPr>
          <a:xfrm>
            <a:off x="67511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585" name="Google Shape;1585;p55"/>
          <p:cNvCxnSpPr>
            <a:endCxn id="1584" idx="1"/>
          </p:cNvCxnSpPr>
          <p:nvPr/>
        </p:nvCxnSpPr>
        <p:spPr>
          <a:xfrm>
            <a:off x="65861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586" name="Google Shape;1586;p55"/>
          <p:cNvSpPr txBox="1"/>
          <p:nvPr/>
        </p:nvSpPr>
        <p:spPr>
          <a:xfrm>
            <a:off x="6517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1587" name="Google Shape;1587;p55"/>
          <p:cNvCxnSpPr/>
          <p:nvPr/>
        </p:nvCxnSpPr>
        <p:spPr>
          <a:xfrm rot="10800000">
            <a:off x="41921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88" name="Google Shape;1588;p55"/>
          <p:cNvCxnSpPr/>
          <p:nvPr/>
        </p:nvCxnSpPr>
        <p:spPr>
          <a:xfrm rot="10800000">
            <a:off x="51827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89" name="Google Shape;1589;p55"/>
          <p:cNvCxnSpPr/>
          <p:nvPr/>
        </p:nvCxnSpPr>
        <p:spPr>
          <a:xfrm rot="10800000">
            <a:off x="61733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590" name="Google Shape;1590;p55"/>
          <p:cNvCxnSpPr/>
          <p:nvPr/>
        </p:nvCxnSpPr>
        <p:spPr>
          <a:xfrm rot="10800000">
            <a:off x="71639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591" name="Google Shape;1591;p55"/>
          <p:cNvSpPr/>
          <p:nvPr/>
        </p:nvSpPr>
        <p:spPr>
          <a:xfrm>
            <a:off x="77417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592" name="Google Shape;1592;p55"/>
          <p:cNvCxnSpPr>
            <a:endCxn id="1591" idx="1"/>
          </p:cNvCxnSpPr>
          <p:nvPr/>
        </p:nvCxnSpPr>
        <p:spPr>
          <a:xfrm>
            <a:off x="75767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593" name="Google Shape;1593;p55"/>
          <p:cNvSpPr txBox="1"/>
          <p:nvPr/>
        </p:nvSpPr>
        <p:spPr>
          <a:xfrm>
            <a:off x="75085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1594" name="Google Shape;1594;p55"/>
          <p:cNvCxnSpPr/>
          <p:nvPr/>
        </p:nvCxnSpPr>
        <p:spPr>
          <a:xfrm rot="10800000">
            <a:off x="81545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595" name="Google Shape;1595;p55"/>
          <p:cNvSpPr/>
          <p:nvPr/>
        </p:nvSpPr>
        <p:spPr>
          <a:xfrm>
            <a:off x="37793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596" name="Google Shape;1596;p55"/>
          <p:cNvSpPr/>
          <p:nvPr/>
        </p:nvSpPr>
        <p:spPr>
          <a:xfrm>
            <a:off x="47699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597" name="Google Shape;1597;p55"/>
          <p:cNvSpPr/>
          <p:nvPr/>
        </p:nvSpPr>
        <p:spPr>
          <a:xfrm>
            <a:off x="57605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598" name="Google Shape;1598;p55"/>
          <p:cNvSpPr/>
          <p:nvPr/>
        </p:nvSpPr>
        <p:spPr>
          <a:xfrm>
            <a:off x="67511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599" name="Google Shape;1599;p55"/>
          <p:cNvSpPr/>
          <p:nvPr/>
        </p:nvSpPr>
        <p:spPr>
          <a:xfrm>
            <a:off x="77417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600" name="Google Shape;1600;p55"/>
          <p:cNvCxnSpPr/>
          <p:nvPr/>
        </p:nvCxnSpPr>
        <p:spPr>
          <a:xfrm rot="10800000">
            <a:off x="41921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01" name="Google Shape;1601;p55"/>
          <p:cNvCxnSpPr/>
          <p:nvPr/>
        </p:nvCxnSpPr>
        <p:spPr>
          <a:xfrm rot="10800000">
            <a:off x="51827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02" name="Google Shape;1602;p55"/>
          <p:cNvCxnSpPr/>
          <p:nvPr/>
        </p:nvCxnSpPr>
        <p:spPr>
          <a:xfrm rot="10800000">
            <a:off x="61733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03" name="Google Shape;1603;p55"/>
          <p:cNvCxnSpPr/>
          <p:nvPr/>
        </p:nvCxnSpPr>
        <p:spPr>
          <a:xfrm rot="10800000">
            <a:off x="71639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04" name="Google Shape;1604;p55"/>
          <p:cNvCxnSpPr/>
          <p:nvPr/>
        </p:nvCxnSpPr>
        <p:spPr>
          <a:xfrm rot="10800000">
            <a:off x="8154550" y="1992600"/>
            <a:ext cx="0" cy="167700"/>
          </a:xfrm>
          <a:prstGeom prst="straightConnector1">
            <a:avLst/>
          </a:prstGeom>
          <a:noFill/>
          <a:ln cap="flat" cmpd="sng" w="9525">
            <a:solidFill>
              <a:schemeClr val="dk2"/>
            </a:solidFill>
            <a:prstDash val="solid"/>
            <a:round/>
            <a:headEnd len="sm" w="sm" type="none"/>
            <a:tailEnd len="med" w="med" type="triangle"/>
          </a:ln>
        </p:spPr>
      </p:cxnSp>
      <p:sp>
        <p:nvSpPr>
          <p:cNvPr id="1605" name="Google Shape;1605;p55"/>
          <p:cNvSpPr/>
          <p:nvPr/>
        </p:nvSpPr>
        <p:spPr>
          <a:xfrm>
            <a:off x="37793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606" name="Google Shape;1606;p55"/>
          <p:cNvSpPr/>
          <p:nvPr/>
        </p:nvSpPr>
        <p:spPr>
          <a:xfrm>
            <a:off x="47699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607" name="Google Shape;1607;p55"/>
          <p:cNvSpPr/>
          <p:nvPr/>
        </p:nvSpPr>
        <p:spPr>
          <a:xfrm>
            <a:off x="57605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608" name="Google Shape;1608;p55"/>
          <p:cNvSpPr/>
          <p:nvPr/>
        </p:nvSpPr>
        <p:spPr>
          <a:xfrm>
            <a:off x="67511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609" name="Google Shape;1609;p55"/>
          <p:cNvSpPr/>
          <p:nvPr/>
        </p:nvSpPr>
        <p:spPr>
          <a:xfrm>
            <a:off x="77417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610" name="Google Shape;1610;p55"/>
          <p:cNvCxnSpPr/>
          <p:nvPr/>
        </p:nvCxnSpPr>
        <p:spPr>
          <a:xfrm rot="10800000">
            <a:off x="41921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11" name="Google Shape;1611;p55"/>
          <p:cNvCxnSpPr/>
          <p:nvPr/>
        </p:nvCxnSpPr>
        <p:spPr>
          <a:xfrm rot="10800000">
            <a:off x="51827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12" name="Google Shape;1612;p55"/>
          <p:cNvCxnSpPr/>
          <p:nvPr/>
        </p:nvCxnSpPr>
        <p:spPr>
          <a:xfrm rot="10800000">
            <a:off x="61733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13" name="Google Shape;1613;p55"/>
          <p:cNvCxnSpPr/>
          <p:nvPr/>
        </p:nvCxnSpPr>
        <p:spPr>
          <a:xfrm rot="10800000">
            <a:off x="71639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14" name="Google Shape;1614;p55"/>
          <p:cNvCxnSpPr/>
          <p:nvPr/>
        </p:nvCxnSpPr>
        <p:spPr>
          <a:xfrm rot="10800000">
            <a:off x="8154550" y="1611600"/>
            <a:ext cx="0" cy="167700"/>
          </a:xfrm>
          <a:prstGeom prst="straightConnector1">
            <a:avLst/>
          </a:prstGeom>
          <a:noFill/>
          <a:ln cap="flat" cmpd="sng" w="9525">
            <a:solidFill>
              <a:schemeClr val="dk2"/>
            </a:solidFill>
            <a:prstDash val="solid"/>
            <a:round/>
            <a:headEnd len="sm" w="sm" type="none"/>
            <a:tailEnd len="med" w="med" type="triangle"/>
          </a:ln>
        </p:spPr>
      </p:cxnSp>
      <p:sp>
        <p:nvSpPr>
          <p:cNvPr id="1615" name="Google Shape;1615;p55"/>
          <p:cNvSpPr txBox="1"/>
          <p:nvPr/>
        </p:nvSpPr>
        <p:spPr>
          <a:xfrm>
            <a:off x="3978150" y="12657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616" name="Google Shape;1616;p55"/>
          <p:cNvSpPr txBox="1"/>
          <p:nvPr/>
        </p:nvSpPr>
        <p:spPr>
          <a:xfrm>
            <a:off x="48163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617" name="Google Shape;1617;p55"/>
          <p:cNvSpPr txBox="1"/>
          <p:nvPr/>
        </p:nvSpPr>
        <p:spPr>
          <a:xfrm>
            <a:off x="58831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618" name="Google Shape;1618;p55"/>
          <p:cNvSpPr txBox="1"/>
          <p:nvPr/>
        </p:nvSpPr>
        <p:spPr>
          <a:xfrm>
            <a:off x="67950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619" name="Google Shape;1619;p55"/>
          <p:cNvSpPr txBox="1"/>
          <p:nvPr/>
        </p:nvSpPr>
        <p:spPr>
          <a:xfrm>
            <a:off x="77856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1620" name="Google Shape;1620;p55"/>
          <p:cNvSpPr txBox="1"/>
          <p:nvPr/>
        </p:nvSpPr>
        <p:spPr>
          <a:xfrm>
            <a:off x="350350" y="21289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Encoder</a:t>
            </a:r>
            <a:endParaRPr b="1" i="0" sz="1200" u="none" cap="none" strike="noStrike">
              <a:solidFill>
                <a:srgbClr val="000000"/>
              </a:solidFill>
              <a:latin typeface="Roboto"/>
              <a:ea typeface="Roboto"/>
              <a:cs typeface="Roboto"/>
              <a:sym typeface="Roboto"/>
            </a:endParaRPr>
          </a:p>
        </p:txBody>
      </p:sp>
      <p:sp>
        <p:nvSpPr>
          <p:cNvPr id="1621" name="Google Shape;1621;p55"/>
          <p:cNvSpPr txBox="1"/>
          <p:nvPr/>
        </p:nvSpPr>
        <p:spPr>
          <a:xfrm>
            <a:off x="3779350" y="30433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Decoder</a:t>
            </a:r>
            <a:endParaRPr b="1" i="0" sz="1200" u="none" cap="none" strike="noStrike">
              <a:solidFill>
                <a:srgbClr val="000000"/>
              </a:solidFill>
              <a:latin typeface="Roboto"/>
              <a:ea typeface="Roboto"/>
              <a:cs typeface="Roboto"/>
              <a:sym typeface="Roboto"/>
            </a:endParaRPr>
          </a:p>
        </p:txBody>
      </p:sp>
      <p:pic>
        <p:nvPicPr>
          <p:cNvPr id="1622" name="Google Shape;1622;p55"/>
          <p:cNvPicPr preferRelativeResize="0"/>
          <p:nvPr/>
        </p:nvPicPr>
        <p:blipFill rotWithShape="1">
          <a:blip r:embed="rId3">
            <a:alphaModFix/>
          </a:blip>
          <a:srcRect b="0" l="0" r="0" t="0"/>
          <a:stretch/>
        </p:blipFill>
        <p:spPr>
          <a:xfrm>
            <a:off x="265350" y="731275"/>
            <a:ext cx="910600" cy="518100"/>
          </a:xfrm>
          <a:prstGeom prst="rect">
            <a:avLst/>
          </a:prstGeom>
          <a:noFill/>
          <a:ln>
            <a:noFill/>
          </a:ln>
        </p:spPr>
      </p:pic>
      <p:sp>
        <p:nvSpPr>
          <p:cNvPr id="1623" name="Google Shape;1623;p55"/>
          <p:cNvSpPr txBox="1"/>
          <p:nvPr/>
        </p:nvSpPr>
        <p:spPr>
          <a:xfrm>
            <a:off x="3577450" y="3440400"/>
            <a:ext cx="50943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fed into the decoder only the </a:t>
            </a:r>
            <a:r>
              <a:rPr b="1" i="0" lang="en-GB" sz="1400" u="none" cap="none" strike="noStrike">
                <a:solidFill>
                  <a:srgbClr val="000000"/>
                </a:solidFill>
                <a:latin typeface="Roboto"/>
                <a:ea typeface="Roboto"/>
                <a:cs typeface="Roboto"/>
                <a:sym typeface="Roboto"/>
              </a:rPr>
              <a:t>last hidden state</a:t>
            </a:r>
            <a:r>
              <a:rPr b="0" i="0" lang="en-GB" sz="1400" u="none" cap="none" strike="noStrike">
                <a:solidFill>
                  <a:srgbClr val="000000"/>
                </a:solidFill>
                <a:latin typeface="Roboto"/>
                <a:ea typeface="Roboto"/>
                <a:cs typeface="Roboto"/>
                <a:sym typeface="Roboto"/>
              </a:rPr>
              <a:t>  h</a:t>
            </a:r>
            <a:r>
              <a:rPr b="0" i="0" lang="en-GB" sz="1000" u="none" cap="none" strike="noStrike">
                <a:solidFill>
                  <a:srgbClr val="000000"/>
                </a:solidFill>
                <a:latin typeface="Roboto"/>
                <a:ea typeface="Roboto"/>
                <a:cs typeface="Roboto"/>
                <a:sym typeface="Roboto"/>
              </a:rPr>
              <a:t>T</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“theory” this summarizes the information of </a:t>
            </a:r>
            <a:r>
              <a:rPr b="1" i="0" lang="en-GB" sz="1400" u="none" cap="none" strike="noStrike">
                <a:solidFill>
                  <a:srgbClr val="000000"/>
                </a:solidFill>
                <a:latin typeface="Roboto"/>
                <a:ea typeface="Roboto"/>
                <a:cs typeface="Roboto"/>
                <a:sym typeface="Roboto"/>
              </a:rPr>
              <a:t>all the time steps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624" name="Google Shape;1624;p55"/>
          <p:cNvSpPr txBox="1"/>
          <p:nvPr/>
        </p:nvSpPr>
        <p:spPr>
          <a:xfrm>
            <a:off x="210900" y="4443900"/>
            <a:ext cx="8826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“practice” the information about the </a:t>
            </a:r>
            <a:r>
              <a:rPr b="1" i="0" lang="en-GB" sz="1400" u="none" cap="none" strike="noStrike">
                <a:solidFill>
                  <a:srgbClr val="000000"/>
                </a:solidFill>
                <a:latin typeface="Roboto"/>
                <a:ea typeface="Roboto"/>
                <a:cs typeface="Roboto"/>
                <a:sym typeface="Roboto"/>
              </a:rPr>
              <a:t>first elements of the sequence</a:t>
            </a:r>
            <a:r>
              <a:rPr b="0" i="0" lang="en-GB" sz="1400" u="none" cap="none" strike="noStrike">
                <a:solidFill>
                  <a:srgbClr val="000000"/>
                </a:solidFill>
                <a:latin typeface="Roboto"/>
                <a:ea typeface="Roboto"/>
                <a:cs typeface="Roboto"/>
                <a:sym typeface="Roboto"/>
              </a:rPr>
              <a:t> depends more strongly on the most </a:t>
            </a:r>
            <a:r>
              <a:rPr b="1" i="0" lang="en-GB" sz="1400" u="none" cap="none" strike="noStrike">
                <a:solidFill>
                  <a:srgbClr val="000000"/>
                </a:solidFill>
                <a:latin typeface="Roboto"/>
                <a:ea typeface="Roboto"/>
                <a:cs typeface="Roboto"/>
                <a:sym typeface="Roboto"/>
              </a:rPr>
              <a:t>recent</a:t>
            </a:r>
            <a:r>
              <a:rPr b="0" i="0" lang="en-GB" sz="1400" u="none" cap="none" strike="noStrike">
                <a:solidFill>
                  <a:srgbClr val="000000"/>
                </a:solidFill>
                <a:latin typeface="Roboto"/>
                <a:ea typeface="Roboto"/>
                <a:cs typeface="Roboto"/>
                <a:sym typeface="Roboto"/>
              </a:rPr>
              <a:t> elements.  We may have </a:t>
            </a:r>
            <a:r>
              <a:rPr b="1" i="0" lang="en-GB" sz="1400" u="none" cap="none" strike="noStrike">
                <a:solidFill>
                  <a:srgbClr val="000000"/>
                </a:solidFill>
                <a:latin typeface="Roboto"/>
                <a:ea typeface="Roboto"/>
                <a:cs typeface="Roboto"/>
                <a:sym typeface="Roboto"/>
              </a:rPr>
              <a:t>forgotten</a:t>
            </a:r>
            <a:r>
              <a:rPr b="0" i="0" lang="en-GB" sz="1400" u="none" cap="none" strike="noStrike">
                <a:solidFill>
                  <a:srgbClr val="000000"/>
                </a:solidFill>
                <a:latin typeface="Roboto"/>
                <a:ea typeface="Roboto"/>
                <a:cs typeface="Roboto"/>
                <a:sym typeface="Roboto"/>
              </a:rPr>
              <a:t> the </a:t>
            </a:r>
            <a:r>
              <a:rPr b="1" i="0" lang="en-GB" sz="1400" u="none" cap="none" strike="noStrike">
                <a:solidFill>
                  <a:srgbClr val="000000"/>
                </a:solidFill>
                <a:latin typeface="Roboto"/>
                <a:ea typeface="Roboto"/>
                <a:cs typeface="Roboto"/>
                <a:sym typeface="Roboto"/>
              </a:rPr>
              <a:t>first elements</a:t>
            </a:r>
            <a:r>
              <a:rPr b="0" i="0" lang="en-GB" sz="1400" u="none" cap="none" strike="noStrike">
                <a:solidFill>
                  <a:srgbClr val="000000"/>
                </a:solidFill>
                <a:latin typeface="Roboto"/>
                <a:ea typeface="Roboto"/>
                <a:cs typeface="Roboto"/>
                <a:sym typeface="Roboto"/>
              </a:rPr>
              <a:t> of the sequence.</a:t>
            </a:r>
            <a:endParaRPr b="0" i="0" sz="1400" u="none" cap="none" strike="noStrike">
              <a:solidFill>
                <a:srgbClr val="000000"/>
              </a:solidFill>
              <a:latin typeface="Arial"/>
              <a:ea typeface="Arial"/>
              <a:cs typeface="Arial"/>
              <a:sym typeface="Arial"/>
            </a:endParaRPr>
          </a:p>
        </p:txBody>
      </p:sp>
      <p:cxnSp>
        <p:nvCxnSpPr>
          <p:cNvPr id="1625" name="Google Shape;1625;p55"/>
          <p:cNvCxnSpPr/>
          <p:nvPr/>
        </p:nvCxnSpPr>
        <p:spPr>
          <a:xfrm>
            <a:off x="3390400" y="3054900"/>
            <a:ext cx="341400" cy="585000"/>
          </a:xfrm>
          <a:prstGeom prst="straightConnector1">
            <a:avLst/>
          </a:prstGeom>
          <a:noFill/>
          <a:ln cap="flat" cmpd="sng" w="9525">
            <a:solidFill>
              <a:schemeClr val="accent3"/>
            </a:solidFill>
            <a:prstDash val="solid"/>
            <a:round/>
            <a:headEnd len="sm" w="sm" type="none"/>
            <a:tailEnd len="med" w="med" type="triangle"/>
          </a:ln>
        </p:spPr>
      </p:cxnSp>
      <p:sp>
        <p:nvSpPr>
          <p:cNvPr id="1626" name="Google Shape;1626;p55"/>
          <p:cNvSpPr/>
          <p:nvPr/>
        </p:nvSpPr>
        <p:spPr>
          <a:xfrm>
            <a:off x="3157075" y="2465250"/>
            <a:ext cx="272700" cy="5181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5"/>
                                        </p:tgtEl>
                                        <p:attrNameLst>
                                          <p:attrName>style.visibility</p:attrName>
                                        </p:attrNameLst>
                                      </p:cBhvr>
                                      <p:to>
                                        <p:strVal val="visible"/>
                                      </p:to>
                                    </p:set>
                                    <p:animEffect filter="fade" transition="in">
                                      <p:cBhvr>
                                        <p:cTn dur="1000"/>
                                        <p:tgtEl>
                                          <p:spTgt spid="1625"/>
                                        </p:tgtEl>
                                      </p:cBhvr>
                                    </p:animEffect>
                                  </p:childTnLst>
                                </p:cTn>
                              </p:par>
                              <p:par>
                                <p:cTn fill="hold" nodeType="withEffect" presetClass="entr" presetID="10" presetSubtype="0">
                                  <p:stCondLst>
                                    <p:cond delay="0"/>
                                  </p:stCondLst>
                                  <p:childTnLst>
                                    <p:set>
                                      <p:cBhvr>
                                        <p:cTn dur="1" fill="hold">
                                          <p:stCondLst>
                                            <p:cond delay="0"/>
                                          </p:stCondLst>
                                        </p:cTn>
                                        <p:tgtEl>
                                          <p:spTgt spid="1626"/>
                                        </p:tgtEl>
                                        <p:attrNameLst>
                                          <p:attrName>style.visibility</p:attrName>
                                        </p:attrNameLst>
                                      </p:cBhvr>
                                      <p:to>
                                        <p:strVal val="visible"/>
                                      </p:to>
                                    </p:set>
                                    <p:animEffect filter="fade" transition="in">
                                      <p:cBhvr>
                                        <p:cTn dur="1000"/>
                                        <p:tgtEl>
                                          <p:spTgt spid="1626"/>
                                        </p:tgtEl>
                                      </p:cBhvr>
                                    </p:animEffect>
                                  </p:childTnLst>
                                </p:cTn>
                              </p:par>
                              <p:par>
                                <p:cTn fill="hold" nodeType="with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1000"/>
                                        <p:tgtEl>
                                          <p:spTgt spid="1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30" name="Shape 1630"/>
        <p:cNvGrpSpPr/>
        <p:nvPr/>
      </p:nvGrpSpPr>
      <p:grpSpPr>
        <a:xfrm>
          <a:off x="0" y="0"/>
          <a:ext cx="0" cy="0"/>
          <a:chOff x="0" y="0"/>
          <a:chExt cx="0" cy="0"/>
        </a:xfrm>
      </p:grpSpPr>
      <p:sp>
        <p:nvSpPr>
          <p:cNvPr id="1631" name="Google Shape;1631;p5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632" name="Google Shape;1632;p56"/>
          <p:cNvSpPr txBox="1"/>
          <p:nvPr/>
        </p:nvSpPr>
        <p:spPr>
          <a:xfrm>
            <a:off x="1367350" y="790225"/>
            <a:ext cx="416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simple model </a:t>
            </a:r>
            <a:r>
              <a:rPr b="1" i="0" lang="en-GB" sz="1400" u="none" cap="none" strike="noStrike">
                <a:solidFill>
                  <a:srgbClr val="000000"/>
                </a:solidFill>
                <a:latin typeface="Roboto"/>
                <a:ea typeface="Roboto"/>
                <a:cs typeface="Roboto"/>
                <a:sym typeface="Roboto"/>
              </a:rPr>
              <a:t>does not work well</a:t>
            </a:r>
            <a:r>
              <a:rPr b="0" i="0" lang="en-GB" sz="1400" u="none" cap="none" strike="noStrike">
                <a:solidFill>
                  <a:srgbClr val="000000"/>
                </a:solidFill>
                <a:latin typeface="Roboto"/>
                <a:ea typeface="Roboto"/>
                <a:cs typeface="Roboto"/>
                <a:sym typeface="Roboto"/>
              </a:rPr>
              <a:t> in practice.</a:t>
            </a:r>
            <a:endParaRPr b="0" i="0" sz="1400" u="none" cap="none" strike="noStrike">
              <a:solidFill>
                <a:srgbClr val="000000"/>
              </a:solidFill>
              <a:latin typeface="Roboto"/>
              <a:ea typeface="Roboto"/>
              <a:cs typeface="Roboto"/>
              <a:sym typeface="Roboto"/>
            </a:endParaRPr>
          </a:p>
        </p:txBody>
      </p:sp>
      <p:sp>
        <p:nvSpPr>
          <p:cNvPr id="1633" name="Google Shape;1633;p56"/>
          <p:cNvSpPr/>
          <p:nvPr/>
        </p:nvSpPr>
        <p:spPr>
          <a:xfrm>
            <a:off x="3503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634" name="Google Shape;1634;p56"/>
          <p:cNvSpPr/>
          <p:nvPr/>
        </p:nvSpPr>
        <p:spPr>
          <a:xfrm>
            <a:off x="3503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635" name="Google Shape;1635;p56"/>
          <p:cNvCxnSpPr>
            <a:stCxn id="1634" idx="0"/>
            <a:endCxn id="1633" idx="2"/>
          </p:cNvCxnSpPr>
          <p:nvPr/>
        </p:nvCxnSpPr>
        <p:spPr>
          <a:xfrm rot="10800000">
            <a:off x="7631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36" name="Google Shape;1636;p56"/>
          <p:cNvCxnSpPr/>
          <p:nvPr/>
        </p:nvCxnSpPr>
        <p:spPr>
          <a:xfrm rot="10800000">
            <a:off x="7631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637" name="Google Shape;1637;p56"/>
          <p:cNvSpPr txBox="1"/>
          <p:nvPr/>
        </p:nvSpPr>
        <p:spPr>
          <a:xfrm>
            <a:off x="597125" y="36354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1638" name="Google Shape;1638;p56"/>
          <p:cNvSpPr/>
          <p:nvPr/>
        </p:nvSpPr>
        <p:spPr>
          <a:xfrm>
            <a:off x="13409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639" name="Google Shape;1639;p56"/>
          <p:cNvSpPr/>
          <p:nvPr/>
        </p:nvSpPr>
        <p:spPr>
          <a:xfrm>
            <a:off x="13409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640" name="Google Shape;1640;p56"/>
          <p:cNvCxnSpPr>
            <a:stCxn id="1639" idx="0"/>
            <a:endCxn id="1638" idx="2"/>
          </p:cNvCxnSpPr>
          <p:nvPr/>
        </p:nvCxnSpPr>
        <p:spPr>
          <a:xfrm rot="10800000">
            <a:off x="17537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41" name="Google Shape;1641;p56"/>
          <p:cNvCxnSpPr/>
          <p:nvPr/>
        </p:nvCxnSpPr>
        <p:spPr>
          <a:xfrm rot="10800000">
            <a:off x="17537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642" name="Google Shape;1642;p56"/>
          <p:cNvSpPr txBox="1"/>
          <p:nvPr/>
        </p:nvSpPr>
        <p:spPr>
          <a:xfrm>
            <a:off x="15112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1643" name="Google Shape;1643;p56"/>
          <p:cNvCxnSpPr>
            <a:stCxn id="1633" idx="3"/>
            <a:endCxn id="1638" idx="1"/>
          </p:cNvCxnSpPr>
          <p:nvPr/>
        </p:nvCxnSpPr>
        <p:spPr>
          <a:xfrm>
            <a:off x="1175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644" name="Google Shape;1644;p56"/>
          <p:cNvSpPr/>
          <p:nvPr/>
        </p:nvSpPr>
        <p:spPr>
          <a:xfrm>
            <a:off x="23315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645" name="Google Shape;1645;p56"/>
          <p:cNvSpPr/>
          <p:nvPr/>
        </p:nvSpPr>
        <p:spPr>
          <a:xfrm>
            <a:off x="23315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646" name="Google Shape;1646;p56"/>
          <p:cNvCxnSpPr>
            <a:stCxn id="1645" idx="0"/>
            <a:endCxn id="1644" idx="2"/>
          </p:cNvCxnSpPr>
          <p:nvPr/>
        </p:nvCxnSpPr>
        <p:spPr>
          <a:xfrm rot="10800000">
            <a:off x="27443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47" name="Google Shape;1647;p56"/>
          <p:cNvCxnSpPr/>
          <p:nvPr/>
        </p:nvCxnSpPr>
        <p:spPr>
          <a:xfrm rot="10800000">
            <a:off x="27443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1648" name="Google Shape;1648;p56"/>
          <p:cNvSpPr txBox="1"/>
          <p:nvPr/>
        </p:nvSpPr>
        <p:spPr>
          <a:xfrm>
            <a:off x="25018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1649" name="Google Shape;1649;p56"/>
          <p:cNvCxnSpPr>
            <a:endCxn id="1644" idx="1"/>
          </p:cNvCxnSpPr>
          <p:nvPr/>
        </p:nvCxnSpPr>
        <p:spPr>
          <a:xfrm>
            <a:off x="2166550" y="28003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1650" name="Google Shape;1650;p56"/>
          <p:cNvCxnSpPr/>
          <p:nvPr/>
        </p:nvCxnSpPr>
        <p:spPr>
          <a:xfrm>
            <a:off x="3157150" y="2800350"/>
            <a:ext cx="578400" cy="3000"/>
          </a:xfrm>
          <a:prstGeom prst="straightConnector1">
            <a:avLst/>
          </a:prstGeom>
          <a:noFill/>
          <a:ln cap="flat" cmpd="sng" w="9525">
            <a:solidFill>
              <a:schemeClr val="dk2"/>
            </a:solidFill>
            <a:prstDash val="solid"/>
            <a:round/>
            <a:headEnd len="sm" w="sm" type="none"/>
            <a:tailEnd len="med" w="med" type="triangle"/>
          </a:ln>
        </p:spPr>
      </p:cxnSp>
      <p:sp>
        <p:nvSpPr>
          <p:cNvPr id="1651" name="Google Shape;1651;p56"/>
          <p:cNvSpPr txBox="1"/>
          <p:nvPr/>
        </p:nvSpPr>
        <p:spPr>
          <a:xfrm>
            <a:off x="2098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652" name="Google Shape;1652;p56"/>
          <p:cNvSpPr txBox="1"/>
          <p:nvPr/>
        </p:nvSpPr>
        <p:spPr>
          <a:xfrm>
            <a:off x="1107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653" name="Google Shape;1653;p56"/>
          <p:cNvSpPr txBox="1"/>
          <p:nvPr/>
        </p:nvSpPr>
        <p:spPr>
          <a:xfrm>
            <a:off x="3088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654" name="Google Shape;1654;p56"/>
          <p:cNvSpPr/>
          <p:nvPr/>
        </p:nvSpPr>
        <p:spPr>
          <a:xfrm>
            <a:off x="37793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655" name="Google Shape;1655;p56"/>
          <p:cNvSpPr/>
          <p:nvPr/>
        </p:nvSpPr>
        <p:spPr>
          <a:xfrm>
            <a:off x="47699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656" name="Google Shape;1656;p56"/>
          <p:cNvCxnSpPr>
            <a:stCxn id="1654" idx="3"/>
            <a:endCxn id="1655" idx="1"/>
          </p:cNvCxnSpPr>
          <p:nvPr/>
        </p:nvCxnSpPr>
        <p:spPr>
          <a:xfrm>
            <a:off x="4604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657" name="Google Shape;1657;p56"/>
          <p:cNvSpPr/>
          <p:nvPr/>
        </p:nvSpPr>
        <p:spPr>
          <a:xfrm>
            <a:off x="57605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658" name="Google Shape;1658;p56"/>
          <p:cNvCxnSpPr>
            <a:endCxn id="1657" idx="1"/>
          </p:cNvCxnSpPr>
          <p:nvPr/>
        </p:nvCxnSpPr>
        <p:spPr>
          <a:xfrm>
            <a:off x="55955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659" name="Google Shape;1659;p56"/>
          <p:cNvSpPr txBox="1"/>
          <p:nvPr/>
        </p:nvSpPr>
        <p:spPr>
          <a:xfrm>
            <a:off x="5527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660" name="Google Shape;1660;p56"/>
          <p:cNvSpPr txBox="1"/>
          <p:nvPr/>
        </p:nvSpPr>
        <p:spPr>
          <a:xfrm>
            <a:off x="4536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661" name="Google Shape;1661;p56"/>
          <p:cNvSpPr/>
          <p:nvPr/>
        </p:nvSpPr>
        <p:spPr>
          <a:xfrm>
            <a:off x="67511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662" name="Google Shape;1662;p56"/>
          <p:cNvCxnSpPr>
            <a:endCxn id="1661" idx="1"/>
          </p:cNvCxnSpPr>
          <p:nvPr/>
        </p:nvCxnSpPr>
        <p:spPr>
          <a:xfrm>
            <a:off x="65861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663" name="Google Shape;1663;p56"/>
          <p:cNvSpPr txBox="1"/>
          <p:nvPr/>
        </p:nvSpPr>
        <p:spPr>
          <a:xfrm>
            <a:off x="6517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1664" name="Google Shape;1664;p56"/>
          <p:cNvCxnSpPr/>
          <p:nvPr/>
        </p:nvCxnSpPr>
        <p:spPr>
          <a:xfrm rot="10800000">
            <a:off x="41921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65" name="Google Shape;1665;p56"/>
          <p:cNvCxnSpPr/>
          <p:nvPr/>
        </p:nvCxnSpPr>
        <p:spPr>
          <a:xfrm rot="10800000">
            <a:off x="51827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66" name="Google Shape;1666;p56"/>
          <p:cNvCxnSpPr/>
          <p:nvPr/>
        </p:nvCxnSpPr>
        <p:spPr>
          <a:xfrm rot="10800000">
            <a:off x="61733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67" name="Google Shape;1667;p56"/>
          <p:cNvCxnSpPr/>
          <p:nvPr/>
        </p:nvCxnSpPr>
        <p:spPr>
          <a:xfrm rot="10800000">
            <a:off x="71639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668" name="Google Shape;1668;p56"/>
          <p:cNvSpPr/>
          <p:nvPr/>
        </p:nvSpPr>
        <p:spPr>
          <a:xfrm>
            <a:off x="77417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669" name="Google Shape;1669;p56"/>
          <p:cNvCxnSpPr>
            <a:endCxn id="1668" idx="1"/>
          </p:cNvCxnSpPr>
          <p:nvPr/>
        </p:nvCxnSpPr>
        <p:spPr>
          <a:xfrm>
            <a:off x="75767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1670" name="Google Shape;1670;p56"/>
          <p:cNvSpPr txBox="1"/>
          <p:nvPr/>
        </p:nvSpPr>
        <p:spPr>
          <a:xfrm>
            <a:off x="75085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1671" name="Google Shape;1671;p56"/>
          <p:cNvCxnSpPr/>
          <p:nvPr/>
        </p:nvCxnSpPr>
        <p:spPr>
          <a:xfrm rot="10800000">
            <a:off x="81545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1672" name="Google Shape;1672;p56"/>
          <p:cNvSpPr/>
          <p:nvPr/>
        </p:nvSpPr>
        <p:spPr>
          <a:xfrm>
            <a:off x="37793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673" name="Google Shape;1673;p56"/>
          <p:cNvSpPr/>
          <p:nvPr/>
        </p:nvSpPr>
        <p:spPr>
          <a:xfrm>
            <a:off x="47699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674" name="Google Shape;1674;p56"/>
          <p:cNvSpPr/>
          <p:nvPr/>
        </p:nvSpPr>
        <p:spPr>
          <a:xfrm>
            <a:off x="57605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675" name="Google Shape;1675;p56"/>
          <p:cNvSpPr/>
          <p:nvPr/>
        </p:nvSpPr>
        <p:spPr>
          <a:xfrm>
            <a:off x="67511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676" name="Google Shape;1676;p56"/>
          <p:cNvSpPr/>
          <p:nvPr/>
        </p:nvSpPr>
        <p:spPr>
          <a:xfrm>
            <a:off x="77417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677" name="Google Shape;1677;p56"/>
          <p:cNvCxnSpPr/>
          <p:nvPr/>
        </p:nvCxnSpPr>
        <p:spPr>
          <a:xfrm rot="10800000">
            <a:off x="41921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78" name="Google Shape;1678;p56"/>
          <p:cNvCxnSpPr/>
          <p:nvPr/>
        </p:nvCxnSpPr>
        <p:spPr>
          <a:xfrm rot="10800000">
            <a:off x="51827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79" name="Google Shape;1679;p56"/>
          <p:cNvCxnSpPr/>
          <p:nvPr/>
        </p:nvCxnSpPr>
        <p:spPr>
          <a:xfrm rot="10800000">
            <a:off x="61733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80" name="Google Shape;1680;p56"/>
          <p:cNvCxnSpPr/>
          <p:nvPr/>
        </p:nvCxnSpPr>
        <p:spPr>
          <a:xfrm rot="10800000">
            <a:off x="71639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81" name="Google Shape;1681;p56"/>
          <p:cNvCxnSpPr/>
          <p:nvPr/>
        </p:nvCxnSpPr>
        <p:spPr>
          <a:xfrm rot="10800000">
            <a:off x="8154550" y="1992600"/>
            <a:ext cx="0" cy="167700"/>
          </a:xfrm>
          <a:prstGeom prst="straightConnector1">
            <a:avLst/>
          </a:prstGeom>
          <a:noFill/>
          <a:ln cap="flat" cmpd="sng" w="9525">
            <a:solidFill>
              <a:schemeClr val="dk2"/>
            </a:solidFill>
            <a:prstDash val="solid"/>
            <a:round/>
            <a:headEnd len="sm" w="sm" type="none"/>
            <a:tailEnd len="med" w="med" type="triangle"/>
          </a:ln>
        </p:spPr>
      </p:cxnSp>
      <p:sp>
        <p:nvSpPr>
          <p:cNvPr id="1682" name="Google Shape;1682;p56"/>
          <p:cNvSpPr/>
          <p:nvPr/>
        </p:nvSpPr>
        <p:spPr>
          <a:xfrm>
            <a:off x="37793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683" name="Google Shape;1683;p56"/>
          <p:cNvSpPr/>
          <p:nvPr/>
        </p:nvSpPr>
        <p:spPr>
          <a:xfrm>
            <a:off x="47699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684" name="Google Shape;1684;p56"/>
          <p:cNvSpPr/>
          <p:nvPr/>
        </p:nvSpPr>
        <p:spPr>
          <a:xfrm>
            <a:off x="57605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685" name="Google Shape;1685;p56"/>
          <p:cNvSpPr/>
          <p:nvPr/>
        </p:nvSpPr>
        <p:spPr>
          <a:xfrm>
            <a:off x="67511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686" name="Google Shape;1686;p56"/>
          <p:cNvSpPr/>
          <p:nvPr/>
        </p:nvSpPr>
        <p:spPr>
          <a:xfrm>
            <a:off x="77417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687" name="Google Shape;1687;p56"/>
          <p:cNvCxnSpPr/>
          <p:nvPr/>
        </p:nvCxnSpPr>
        <p:spPr>
          <a:xfrm rot="10800000">
            <a:off x="41921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88" name="Google Shape;1688;p56"/>
          <p:cNvCxnSpPr/>
          <p:nvPr/>
        </p:nvCxnSpPr>
        <p:spPr>
          <a:xfrm rot="10800000">
            <a:off x="51827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89" name="Google Shape;1689;p56"/>
          <p:cNvCxnSpPr/>
          <p:nvPr/>
        </p:nvCxnSpPr>
        <p:spPr>
          <a:xfrm rot="10800000">
            <a:off x="61733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90" name="Google Shape;1690;p56"/>
          <p:cNvCxnSpPr/>
          <p:nvPr/>
        </p:nvCxnSpPr>
        <p:spPr>
          <a:xfrm rot="10800000">
            <a:off x="71639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691" name="Google Shape;1691;p56"/>
          <p:cNvCxnSpPr/>
          <p:nvPr/>
        </p:nvCxnSpPr>
        <p:spPr>
          <a:xfrm rot="10800000">
            <a:off x="8154550" y="1611600"/>
            <a:ext cx="0" cy="167700"/>
          </a:xfrm>
          <a:prstGeom prst="straightConnector1">
            <a:avLst/>
          </a:prstGeom>
          <a:noFill/>
          <a:ln cap="flat" cmpd="sng" w="9525">
            <a:solidFill>
              <a:schemeClr val="dk2"/>
            </a:solidFill>
            <a:prstDash val="solid"/>
            <a:round/>
            <a:headEnd len="sm" w="sm" type="none"/>
            <a:tailEnd len="med" w="med" type="triangle"/>
          </a:ln>
        </p:spPr>
      </p:cxnSp>
      <p:sp>
        <p:nvSpPr>
          <p:cNvPr id="1692" name="Google Shape;1692;p56"/>
          <p:cNvSpPr txBox="1"/>
          <p:nvPr/>
        </p:nvSpPr>
        <p:spPr>
          <a:xfrm>
            <a:off x="3978150" y="12657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693" name="Google Shape;1693;p56"/>
          <p:cNvSpPr txBox="1"/>
          <p:nvPr/>
        </p:nvSpPr>
        <p:spPr>
          <a:xfrm>
            <a:off x="48163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694" name="Google Shape;1694;p56"/>
          <p:cNvSpPr txBox="1"/>
          <p:nvPr/>
        </p:nvSpPr>
        <p:spPr>
          <a:xfrm>
            <a:off x="58831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695" name="Google Shape;1695;p56"/>
          <p:cNvSpPr txBox="1"/>
          <p:nvPr/>
        </p:nvSpPr>
        <p:spPr>
          <a:xfrm>
            <a:off x="67950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696" name="Google Shape;1696;p56"/>
          <p:cNvSpPr txBox="1"/>
          <p:nvPr/>
        </p:nvSpPr>
        <p:spPr>
          <a:xfrm>
            <a:off x="77856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1697" name="Google Shape;1697;p56"/>
          <p:cNvSpPr txBox="1"/>
          <p:nvPr/>
        </p:nvSpPr>
        <p:spPr>
          <a:xfrm>
            <a:off x="350350" y="21289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Encoder</a:t>
            </a:r>
            <a:endParaRPr b="1" i="0" sz="1200" u="none" cap="none" strike="noStrike">
              <a:solidFill>
                <a:srgbClr val="000000"/>
              </a:solidFill>
              <a:latin typeface="Roboto"/>
              <a:ea typeface="Roboto"/>
              <a:cs typeface="Roboto"/>
              <a:sym typeface="Roboto"/>
            </a:endParaRPr>
          </a:p>
        </p:txBody>
      </p:sp>
      <p:sp>
        <p:nvSpPr>
          <p:cNvPr id="1698" name="Google Shape;1698;p56"/>
          <p:cNvSpPr txBox="1"/>
          <p:nvPr/>
        </p:nvSpPr>
        <p:spPr>
          <a:xfrm>
            <a:off x="3779350" y="30433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Decoder</a:t>
            </a:r>
            <a:endParaRPr b="1" i="0" sz="1200" u="none" cap="none" strike="noStrike">
              <a:solidFill>
                <a:srgbClr val="000000"/>
              </a:solidFill>
              <a:latin typeface="Roboto"/>
              <a:ea typeface="Roboto"/>
              <a:cs typeface="Roboto"/>
              <a:sym typeface="Roboto"/>
            </a:endParaRPr>
          </a:p>
        </p:txBody>
      </p:sp>
      <p:pic>
        <p:nvPicPr>
          <p:cNvPr id="1699" name="Google Shape;1699;p56"/>
          <p:cNvPicPr preferRelativeResize="0"/>
          <p:nvPr/>
        </p:nvPicPr>
        <p:blipFill rotWithShape="1">
          <a:blip r:embed="rId3">
            <a:alphaModFix/>
          </a:blip>
          <a:srcRect b="0" l="0" r="0" t="0"/>
          <a:stretch/>
        </p:blipFill>
        <p:spPr>
          <a:xfrm>
            <a:off x="265350" y="731275"/>
            <a:ext cx="910600" cy="518100"/>
          </a:xfrm>
          <a:prstGeom prst="rect">
            <a:avLst/>
          </a:prstGeom>
          <a:noFill/>
          <a:ln>
            <a:noFill/>
          </a:ln>
        </p:spPr>
      </p:pic>
      <p:sp>
        <p:nvSpPr>
          <p:cNvPr id="1700" name="Google Shape;1700;p56"/>
          <p:cNvSpPr/>
          <p:nvPr/>
        </p:nvSpPr>
        <p:spPr>
          <a:xfrm>
            <a:off x="3157075" y="2465250"/>
            <a:ext cx="272700" cy="5181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56"/>
          <p:cNvSpPr txBox="1"/>
          <p:nvPr/>
        </p:nvSpPr>
        <p:spPr>
          <a:xfrm>
            <a:off x="4885300" y="3907113"/>
            <a:ext cx="193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fix that?</a:t>
            </a:r>
            <a:endParaRPr b="0" i="1" sz="1400" u="none" cap="none" strike="noStrike">
              <a:solidFill>
                <a:srgbClr val="000000"/>
              </a:solidFill>
              <a:latin typeface="Roboto"/>
              <a:ea typeface="Roboto"/>
              <a:cs typeface="Roboto"/>
              <a:sym typeface="Roboto"/>
            </a:endParaRPr>
          </a:p>
        </p:txBody>
      </p:sp>
      <p:pic>
        <p:nvPicPr>
          <p:cNvPr id="1702" name="Google Shape;1702;p56"/>
          <p:cNvPicPr preferRelativeResize="0"/>
          <p:nvPr/>
        </p:nvPicPr>
        <p:blipFill rotWithShape="1">
          <a:blip r:embed="rId4">
            <a:alphaModFix/>
          </a:blip>
          <a:srcRect b="0" l="0" r="0" t="0"/>
          <a:stretch/>
        </p:blipFill>
        <p:spPr>
          <a:xfrm>
            <a:off x="3839348" y="3762350"/>
            <a:ext cx="825600" cy="76506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06" name="Shape 1706"/>
        <p:cNvGrpSpPr/>
        <p:nvPr/>
      </p:nvGrpSpPr>
      <p:grpSpPr>
        <a:xfrm>
          <a:off x="0" y="0"/>
          <a:ext cx="0" cy="0"/>
          <a:chOff x="0" y="0"/>
          <a:chExt cx="0" cy="0"/>
        </a:xfrm>
      </p:grpSpPr>
      <p:sp>
        <p:nvSpPr>
          <p:cNvPr id="1707" name="Google Shape;1707;p5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708" name="Google Shape;1708;p57"/>
          <p:cNvSpPr/>
          <p:nvPr/>
        </p:nvSpPr>
        <p:spPr>
          <a:xfrm>
            <a:off x="3503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709" name="Google Shape;1709;p57"/>
          <p:cNvSpPr/>
          <p:nvPr/>
        </p:nvSpPr>
        <p:spPr>
          <a:xfrm>
            <a:off x="3503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710" name="Google Shape;1710;p57"/>
          <p:cNvCxnSpPr>
            <a:stCxn id="1709" idx="0"/>
            <a:endCxn id="1708" idx="2"/>
          </p:cNvCxnSpPr>
          <p:nvPr/>
        </p:nvCxnSpPr>
        <p:spPr>
          <a:xfrm rot="10800000">
            <a:off x="7631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11" name="Google Shape;1711;p57"/>
          <p:cNvCxnSpPr/>
          <p:nvPr/>
        </p:nvCxnSpPr>
        <p:spPr>
          <a:xfrm rot="10800000">
            <a:off x="7631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1712" name="Google Shape;1712;p57"/>
          <p:cNvSpPr txBox="1"/>
          <p:nvPr/>
        </p:nvSpPr>
        <p:spPr>
          <a:xfrm>
            <a:off x="597125" y="30258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1713" name="Google Shape;1713;p57"/>
          <p:cNvSpPr/>
          <p:nvPr/>
        </p:nvSpPr>
        <p:spPr>
          <a:xfrm>
            <a:off x="13409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714" name="Google Shape;1714;p57"/>
          <p:cNvSpPr/>
          <p:nvPr/>
        </p:nvSpPr>
        <p:spPr>
          <a:xfrm>
            <a:off x="13409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715" name="Google Shape;1715;p57"/>
          <p:cNvCxnSpPr>
            <a:stCxn id="1714" idx="0"/>
            <a:endCxn id="1713" idx="2"/>
          </p:cNvCxnSpPr>
          <p:nvPr/>
        </p:nvCxnSpPr>
        <p:spPr>
          <a:xfrm rot="10800000">
            <a:off x="17537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16" name="Google Shape;1716;p57"/>
          <p:cNvCxnSpPr/>
          <p:nvPr/>
        </p:nvCxnSpPr>
        <p:spPr>
          <a:xfrm rot="10800000">
            <a:off x="17537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1717" name="Google Shape;1717;p57"/>
          <p:cNvSpPr txBox="1"/>
          <p:nvPr/>
        </p:nvSpPr>
        <p:spPr>
          <a:xfrm>
            <a:off x="1511275" y="30258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1718" name="Google Shape;1718;p57"/>
          <p:cNvCxnSpPr>
            <a:stCxn id="1708" idx="3"/>
            <a:endCxn id="1713" idx="1"/>
          </p:cNvCxnSpPr>
          <p:nvPr/>
        </p:nvCxnSpPr>
        <p:spPr>
          <a:xfrm>
            <a:off x="11759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719" name="Google Shape;1719;p57"/>
          <p:cNvSpPr/>
          <p:nvPr/>
        </p:nvSpPr>
        <p:spPr>
          <a:xfrm>
            <a:off x="23315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720" name="Google Shape;1720;p57"/>
          <p:cNvSpPr/>
          <p:nvPr/>
        </p:nvSpPr>
        <p:spPr>
          <a:xfrm>
            <a:off x="23315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721" name="Google Shape;1721;p57"/>
          <p:cNvCxnSpPr>
            <a:stCxn id="1720" idx="0"/>
            <a:endCxn id="1719" idx="2"/>
          </p:cNvCxnSpPr>
          <p:nvPr/>
        </p:nvCxnSpPr>
        <p:spPr>
          <a:xfrm rot="10800000">
            <a:off x="27443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22" name="Google Shape;1722;p57"/>
          <p:cNvCxnSpPr/>
          <p:nvPr/>
        </p:nvCxnSpPr>
        <p:spPr>
          <a:xfrm rot="10800000">
            <a:off x="27443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1723" name="Google Shape;1723;p57"/>
          <p:cNvSpPr txBox="1"/>
          <p:nvPr/>
        </p:nvSpPr>
        <p:spPr>
          <a:xfrm>
            <a:off x="2501875" y="30258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1724" name="Google Shape;1724;p57"/>
          <p:cNvCxnSpPr>
            <a:endCxn id="1719" idx="1"/>
          </p:cNvCxnSpPr>
          <p:nvPr/>
        </p:nvCxnSpPr>
        <p:spPr>
          <a:xfrm>
            <a:off x="2166550" y="21907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1725" name="Google Shape;1725;p57"/>
          <p:cNvCxnSpPr/>
          <p:nvPr/>
        </p:nvCxnSpPr>
        <p:spPr>
          <a:xfrm flipH="1" rot="10800000">
            <a:off x="3157150" y="2184750"/>
            <a:ext cx="231300" cy="6000"/>
          </a:xfrm>
          <a:prstGeom prst="straightConnector1">
            <a:avLst/>
          </a:prstGeom>
          <a:noFill/>
          <a:ln cap="flat" cmpd="sng" w="9525">
            <a:solidFill>
              <a:schemeClr val="dk2"/>
            </a:solidFill>
            <a:prstDash val="solid"/>
            <a:round/>
            <a:headEnd len="sm" w="sm" type="none"/>
            <a:tailEnd len="med" w="med" type="triangle"/>
          </a:ln>
        </p:spPr>
      </p:cxnSp>
      <p:sp>
        <p:nvSpPr>
          <p:cNvPr id="1726" name="Google Shape;1726;p57"/>
          <p:cNvSpPr txBox="1"/>
          <p:nvPr/>
        </p:nvSpPr>
        <p:spPr>
          <a:xfrm>
            <a:off x="20983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727" name="Google Shape;1727;p57"/>
          <p:cNvSpPr txBox="1"/>
          <p:nvPr/>
        </p:nvSpPr>
        <p:spPr>
          <a:xfrm>
            <a:off x="11077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728" name="Google Shape;1728;p57"/>
          <p:cNvSpPr txBox="1"/>
          <p:nvPr/>
        </p:nvSpPr>
        <p:spPr>
          <a:xfrm>
            <a:off x="30889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729" name="Google Shape;1729;p57"/>
          <p:cNvSpPr/>
          <p:nvPr/>
        </p:nvSpPr>
        <p:spPr>
          <a:xfrm>
            <a:off x="37793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730" name="Google Shape;1730;p57"/>
          <p:cNvSpPr/>
          <p:nvPr/>
        </p:nvSpPr>
        <p:spPr>
          <a:xfrm>
            <a:off x="47699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731" name="Google Shape;1731;p57"/>
          <p:cNvCxnSpPr>
            <a:stCxn id="1729" idx="3"/>
            <a:endCxn id="1730" idx="1"/>
          </p:cNvCxnSpPr>
          <p:nvPr/>
        </p:nvCxnSpPr>
        <p:spPr>
          <a:xfrm>
            <a:off x="46049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732" name="Google Shape;1732;p57"/>
          <p:cNvSpPr/>
          <p:nvPr/>
        </p:nvSpPr>
        <p:spPr>
          <a:xfrm>
            <a:off x="57605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733" name="Google Shape;1733;p57"/>
          <p:cNvCxnSpPr>
            <a:endCxn id="1732" idx="1"/>
          </p:cNvCxnSpPr>
          <p:nvPr/>
        </p:nvCxnSpPr>
        <p:spPr>
          <a:xfrm>
            <a:off x="55955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734" name="Google Shape;1734;p57"/>
          <p:cNvSpPr txBox="1"/>
          <p:nvPr/>
        </p:nvSpPr>
        <p:spPr>
          <a:xfrm>
            <a:off x="55273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735" name="Google Shape;1735;p57"/>
          <p:cNvSpPr txBox="1"/>
          <p:nvPr/>
        </p:nvSpPr>
        <p:spPr>
          <a:xfrm>
            <a:off x="45367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736" name="Google Shape;1736;p57"/>
          <p:cNvSpPr/>
          <p:nvPr/>
        </p:nvSpPr>
        <p:spPr>
          <a:xfrm>
            <a:off x="67511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737" name="Google Shape;1737;p57"/>
          <p:cNvCxnSpPr>
            <a:endCxn id="1736" idx="1"/>
          </p:cNvCxnSpPr>
          <p:nvPr/>
        </p:nvCxnSpPr>
        <p:spPr>
          <a:xfrm>
            <a:off x="65861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738" name="Google Shape;1738;p57"/>
          <p:cNvSpPr txBox="1"/>
          <p:nvPr/>
        </p:nvSpPr>
        <p:spPr>
          <a:xfrm>
            <a:off x="65179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1739" name="Google Shape;1739;p57"/>
          <p:cNvCxnSpPr/>
          <p:nvPr/>
        </p:nvCxnSpPr>
        <p:spPr>
          <a:xfrm rot="10800000">
            <a:off x="41921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40" name="Google Shape;1740;p57"/>
          <p:cNvCxnSpPr/>
          <p:nvPr/>
        </p:nvCxnSpPr>
        <p:spPr>
          <a:xfrm rot="10800000">
            <a:off x="51827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41" name="Google Shape;1741;p57"/>
          <p:cNvCxnSpPr/>
          <p:nvPr/>
        </p:nvCxnSpPr>
        <p:spPr>
          <a:xfrm rot="10800000">
            <a:off x="61733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42" name="Google Shape;1742;p57"/>
          <p:cNvCxnSpPr/>
          <p:nvPr/>
        </p:nvCxnSpPr>
        <p:spPr>
          <a:xfrm rot="10800000">
            <a:off x="7163950" y="1764000"/>
            <a:ext cx="0" cy="167700"/>
          </a:xfrm>
          <a:prstGeom prst="straightConnector1">
            <a:avLst/>
          </a:prstGeom>
          <a:noFill/>
          <a:ln cap="flat" cmpd="sng" w="9525">
            <a:solidFill>
              <a:schemeClr val="dk2"/>
            </a:solidFill>
            <a:prstDash val="solid"/>
            <a:round/>
            <a:headEnd len="sm" w="sm" type="none"/>
            <a:tailEnd len="med" w="med" type="triangle"/>
          </a:ln>
        </p:spPr>
      </p:cxnSp>
      <p:sp>
        <p:nvSpPr>
          <p:cNvPr id="1743" name="Google Shape;1743;p57"/>
          <p:cNvSpPr/>
          <p:nvPr/>
        </p:nvSpPr>
        <p:spPr>
          <a:xfrm>
            <a:off x="77417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744" name="Google Shape;1744;p57"/>
          <p:cNvCxnSpPr>
            <a:endCxn id="1743" idx="1"/>
          </p:cNvCxnSpPr>
          <p:nvPr/>
        </p:nvCxnSpPr>
        <p:spPr>
          <a:xfrm>
            <a:off x="75767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745" name="Google Shape;1745;p57"/>
          <p:cNvSpPr txBox="1"/>
          <p:nvPr/>
        </p:nvSpPr>
        <p:spPr>
          <a:xfrm>
            <a:off x="75085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1746" name="Google Shape;1746;p57"/>
          <p:cNvCxnSpPr/>
          <p:nvPr/>
        </p:nvCxnSpPr>
        <p:spPr>
          <a:xfrm rot="10800000">
            <a:off x="8154550" y="1764000"/>
            <a:ext cx="0" cy="167700"/>
          </a:xfrm>
          <a:prstGeom prst="straightConnector1">
            <a:avLst/>
          </a:prstGeom>
          <a:noFill/>
          <a:ln cap="flat" cmpd="sng" w="9525">
            <a:solidFill>
              <a:schemeClr val="dk2"/>
            </a:solidFill>
            <a:prstDash val="solid"/>
            <a:round/>
            <a:headEnd len="sm" w="sm" type="none"/>
            <a:tailEnd len="med" w="med" type="triangle"/>
          </a:ln>
        </p:spPr>
      </p:cxnSp>
      <p:sp>
        <p:nvSpPr>
          <p:cNvPr id="1747" name="Google Shape;1747;p57"/>
          <p:cNvSpPr/>
          <p:nvPr/>
        </p:nvSpPr>
        <p:spPr>
          <a:xfrm>
            <a:off x="37793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748" name="Google Shape;1748;p57"/>
          <p:cNvSpPr/>
          <p:nvPr/>
        </p:nvSpPr>
        <p:spPr>
          <a:xfrm>
            <a:off x="47699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749" name="Google Shape;1749;p57"/>
          <p:cNvSpPr/>
          <p:nvPr/>
        </p:nvSpPr>
        <p:spPr>
          <a:xfrm>
            <a:off x="57605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750" name="Google Shape;1750;p57"/>
          <p:cNvSpPr/>
          <p:nvPr/>
        </p:nvSpPr>
        <p:spPr>
          <a:xfrm>
            <a:off x="67511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751" name="Google Shape;1751;p57"/>
          <p:cNvSpPr/>
          <p:nvPr/>
        </p:nvSpPr>
        <p:spPr>
          <a:xfrm>
            <a:off x="77417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752" name="Google Shape;1752;p57"/>
          <p:cNvCxnSpPr/>
          <p:nvPr/>
        </p:nvCxnSpPr>
        <p:spPr>
          <a:xfrm rot="10800000">
            <a:off x="41921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53" name="Google Shape;1753;p57"/>
          <p:cNvCxnSpPr/>
          <p:nvPr/>
        </p:nvCxnSpPr>
        <p:spPr>
          <a:xfrm rot="10800000">
            <a:off x="51827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54" name="Google Shape;1754;p57"/>
          <p:cNvCxnSpPr/>
          <p:nvPr/>
        </p:nvCxnSpPr>
        <p:spPr>
          <a:xfrm rot="10800000">
            <a:off x="61733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55" name="Google Shape;1755;p57"/>
          <p:cNvCxnSpPr/>
          <p:nvPr/>
        </p:nvCxnSpPr>
        <p:spPr>
          <a:xfrm rot="10800000">
            <a:off x="71639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56" name="Google Shape;1756;p57"/>
          <p:cNvCxnSpPr/>
          <p:nvPr/>
        </p:nvCxnSpPr>
        <p:spPr>
          <a:xfrm rot="10800000">
            <a:off x="8154550" y="1383000"/>
            <a:ext cx="0" cy="167700"/>
          </a:xfrm>
          <a:prstGeom prst="straightConnector1">
            <a:avLst/>
          </a:prstGeom>
          <a:noFill/>
          <a:ln cap="flat" cmpd="sng" w="9525">
            <a:solidFill>
              <a:schemeClr val="dk2"/>
            </a:solidFill>
            <a:prstDash val="solid"/>
            <a:round/>
            <a:headEnd len="sm" w="sm" type="none"/>
            <a:tailEnd len="med" w="med" type="triangle"/>
          </a:ln>
        </p:spPr>
      </p:cxnSp>
      <p:sp>
        <p:nvSpPr>
          <p:cNvPr id="1757" name="Google Shape;1757;p57"/>
          <p:cNvSpPr/>
          <p:nvPr/>
        </p:nvSpPr>
        <p:spPr>
          <a:xfrm>
            <a:off x="37793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758" name="Google Shape;1758;p57"/>
          <p:cNvSpPr/>
          <p:nvPr/>
        </p:nvSpPr>
        <p:spPr>
          <a:xfrm>
            <a:off x="47699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759" name="Google Shape;1759;p57"/>
          <p:cNvSpPr/>
          <p:nvPr/>
        </p:nvSpPr>
        <p:spPr>
          <a:xfrm>
            <a:off x="57605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760" name="Google Shape;1760;p57"/>
          <p:cNvSpPr/>
          <p:nvPr/>
        </p:nvSpPr>
        <p:spPr>
          <a:xfrm>
            <a:off x="67511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761" name="Google Shape;1761;p57"/>
          <p:cNvSpPr/>
          <p:nvPr/>
        </p:nvSpPr>
        <p:spPr>
          <a:xfrm>
            <a:off x="77417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762" name="Google Shape;1762;p57"/>
          <p:cNvCxnSpPr/>
          <p:nvPr/>
        </p:nvCxnSpPr>
        <p:spPr>
          <a:xfrm rot="10800000">
            <a:off x="41921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63" name="Google Shape;1763;p57"/>
          <p:cNvCxnSpPr/>
          <p:nvPr/>
        </p:nvCxnSpPr>
        <p:spPr>
          <a:xfrm rot="10800000">
            <a:off x="51827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64" name="Google Shape;1764;p57"/>
          <p:cNvCxnSpPr/>
          <p:nvPr/>
        </p:nvCxnSpPr>
        <p:spPr>
          <a:xfrm rot="10800000">
            <a:off x="61733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65" name="Google Shape;1765;p57"/>
          <p:cNvCxnSpPr/>
          <p:nvPr/>
        </p:nvCxnSpPr>
        <p:spPr>
          <a:xfrm rot="10800000">
            <a:off x="71639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66" name="Google Shape;1766;p57"/>
          <p:cNvCxnSpPr/>
          <p:nvPr/>
        </p:nvCxnSpPr>
        <p:spPr>
          <a:xfrm rot="10800000">
            <a:off x="8154550" y="1002000"/>
            <a:ext cx="0" cy="167700"/>
          </a:xfrm>
          <a:prstGeom prst="straightConnector1">
            <a:avLst/>
          </a:prstGeom>
          <a:noFill/>
          <a:ln cap="flat" cmpd="sng" w="9525">
            <a:solidFill>
              <a:schemeClr val="dk2"/>
            </a:solidFill>
            <a:prstDash val="solid"/>
            <a:round/>
            <a:headEnd len="sm" w="sm" type="none"/>
            <a:tailEnd len="med" w="med" type="triangle"/>
          </a:ln>
        </p:spPr>
      </p:cxnSp>
      <p:sp>
        <p:nvSpPr>
          <p:cNvPr id="1767" name="Google Shape;1767;p57"/>
          <p:cNvSpPr txBox="1"/>
          <p:nvPr/>
        </p:nvSpPr>
        <p:spPr>
          <a:xfrm>
            <a:off x="3978150" y="6561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768" name="Google Shape;1768;p57"/>
          <p:cNvSpPr txBox="1"/>
          <p:nvPr/>
        </p:nvSpPr>
        <p:spPr>
          <a:xfrm>
            <a:off x="4816350" y="6561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769" name="Google Shape;1769;p57"/>
          <p:cNvSpPr txBox="1"/>
          <p:nvPr/>
        </p:nvSpPr>
        <p:spPr>
          <a:xfrm>
            <a:off x="5883150" y="6561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770" name="Google Shape;1770;p57"/>
          <p:cNvSpPr txBox="1"/>
          <p:nvPr/>
        </p:nvSpPr>
        <p:spPr>
          <a:xfrm>
            <a:off x="6795050" y="6561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771" name="Google Shape;1771;p57"/>
          <p:cNvSpPr txBox="1"/>
          <p:nvPr/>
        </p:nvSpPr>
        <p:spPr>
          <a:xfrm>
            <a:off x="7785650" y="6561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1772" name="Google Shape;1772;p57"/>
          <p:cNvSpPr txBox="1"/>
          <p:nvPr/>
        </p:nvSpPr>
        <p:spPr>
          <a:xfrm>
            <a:off x="350350" y="15193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Encoder</a:t>
            </a:r>
            <a:endParaRPr b="1" i="0" sz="1200" u="none" cap="none" strike="noStrike">
              <a:solidFill>
                <a:srgbClr val="000000"/>
              </a:solidFill>
              <a:latin typeface="Roboto"/>
              <a:ea typeface="Roboto"/>
              <a:cs typeface="Roboto"/>
              <a:sym typeface="Roboto"/>
            </a:endParaRPr>
          </a:p>
        </p:txBody>
      </p:sp>
      <p:sp>
        <p:nvSpPr>
          <p:cNvPr id="1773" name="Google Shape;1773;p57"/>
          <p:cNvSpPr txBox="1"/>
          <p:nvPr/>
        </p:nvSpPr>
        <p:spPr>
          <a:xfrm>
            <a:off x="936950" y="3774350"/>
            <a:ext cx="842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about</a:t>
            </a:r>
            <a:r>
              <a:rPr i="1" lang="en-GB">
                <a:latin typeface="Roboto"/>
                <a:ea typeface="Roboto"/>
                <a:cs typeface="Roboto"/>
                <a:sym typeface="Roboto"/>
              </a:rPr>
              <a:t> concatenating</a:t>
            </a:r>
            <a:r>
              <a:rPr b="0" i="1" lang="en-GB" sz="1400" u="none" cap="none" strike="noStrike">
                <a:solidFill>
                  <a:srgbClr val="000000"/>
                </a:solidFill>
                <a:latin typeface="Roboto"/>
                <a:ea typeface="Roboto"/>
                <a:cs typeface="Roboto"/>
                <a:sym typeface="Roboto"/>
              </a:rPr>
              <a:t> all the encoded states and feeding them into the decoder RNNs in all steps?</a:t>
            </a:r>
            <a:endParaRPr b="0" i="1" sz="1400" u="none" cap="none" strike="noStrike">
              <a:solidFill>
                <a:srgbClr val="000000"/>
              </a:solidFill>
              <a:latin typeface="Roboto"/>
              <a:ea typeface="Roboto"/>
              <a:cs typeface="Roboto"/>
              <a:sym typeface="Roboto"/>
            </a:endParaRPr>
          </a:p>
        </p:txBody>
      </p:sp>
      <p:cxnSp>
        <p:nvCxnSpPr>
          <p:cNvPr id="1774" name="Google Shape;1774;p57"/>
          <p:cNvCxnSpPr/>
          <p:nvPr/>
        </p:nvCxnSpPr>
        <p:spPr>
          <a:xfrm rot="10800000">
            <a:off x="41921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75" name="Google Shape;1775;p57"/>
          <p:cNvCxnSpPr/>
          <p:nvPr/>
        </p:nvCxnSpPr>
        <p:spPr>
          <a:xfrm rot="10800000">
            <a:off x="51827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76" name="Google Shape;1776;p57"/>
          <p:cNvCxnSpPr/>
          <p:nvPr/>
        </p:nvCxnSpPr>
        <p:spPr>
          <a:xfrm rot="10800000">
            <a:off x="61733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77" name="Google Shape;1777;p57"/>
          <p:cNvCxnSpPr/>
          <p:nvPr/>
        </p:nvCxnSpPr>
        <p:spPr>
          <a:xfrm rot="10800000">
            <a:off x="71639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778" name="Google Shape;1778;p57"/>
          <p:cNvCxnSpPr/>
          <p:nvPr/>
        </p:nvCxnSpPr>
        <p:spPr>
          <a:xfrm rot="10800000">
            <a:off x="8078350" y="2449800"/>
            <a:ext cx="0" cy="167700"/>
          </a:xfrm>
          <a:prstGeom prst="straightConnector1">
            <a:avLst/>
          </a:prstGeom>
          <a:noFill/>
          <a:ln cap="flat" cmpd="sng" w="9525">
            <a:solidFill>
              <a:schemeClr val="dk2"/>
            </a:solidFill>
            <a:prstDash val="solid"/>
            <a:round/>
            <a:headEnd len="sm" w="sm" type="none"/>
            <a:tailEnd len="med" w="med" type="triangle"/>
          </a:ln>
        </p:spPr>
      </p:cxnSp>
      <p:sp>
        <p:nvSpPr>
          <p:cNvPr id="1779" name="Google Shape;1779;p57"/>
          <p:cNvSpPr txBox="1"/>
          <p:nvPr/>
        </p:nvSpPr>
        <p:spPr>
          <a:xfrm>
            <a:off x="40560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780" name="Google Shape;1780;p57"/>
          <p:cNvSpPr txBox="1"/>
          <p:nvPr/>
        </p:nvSpPr>
        <p:spPr>
          <a:xfrm>
            <a:off x="40560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sz="1000">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781" name="Google Shape;1781;p57"/>
          <p:cNvSpPr txBox="1"/>
          <p:nvPr/>
        </p:nvSpPr>
        <p:spPr>
          <a:xfrm>
            <a:off x="40560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pic>
        <p:nvPicPr>
          <p:cNvPr id="1782" name="Google Shape;1782;p57"/>
          <p:cNvPicPr preferRelativeResize="0"/>
          <p:nvPr/>
        </p:nvPicPr>
        <p:blipFill rotWithShape="1">
          <a:blip r:embed="rId3">
            <a:alphaModFix/>
          </a:blip>
          <a:srcRect b="0" l="0" r="0" t="0"/>
          <a:stretch/>
        </p:blipFill>
        <p:spPr>
          <a:xfrm>
            <a:off x="388975" y="3729600"/>
            <a:ext cx="457200" cy="457200"/>
          </a:xfrm>
          <a:prstGeom prst="rect">
            <a:avLst/>
          </a:prstGeom>
          <a:noFill/>
          <a:ln>
            <a:noFill/>
          </a:ln>
        </p:spPr>
      </p:pic>
      <p:pic>
        <p:nvPicPr>
          <p:cNvPr id="1783" name="Google Shape;1783;p57"/>
          <p:cNvPicPr preferRelativeResize="0"/>
          <p:nvPr/>
        </p:nvPicPr>
        <p:blipFill rotWithShape="1">
          <a:blip r:embed="rId4">
            <a:alphaModFix/>
          </a:blip>
          <a:srcRect b="0" l="0" r="0" t="0"/>
          <a:stretch/>
        </p:blipFill>
        <p:spPr>
          <a:xfrm>
            <a:off x="358513" y="4490400"/>
            <a:ext cx="518100" cy="518100"/>
          </a:xfrm>
          <a:prstGeom prst="rect">
            <a:avLst/>
          </a:prstGeom>
          <a:noFill/>
          <a:ln>
            <a:noFill/>
          </a:ln>
        </p:spPr>
      </p:pic>
      <p:sp>
        <p:nvSpPr>
          <p:cNvPr id="1784" name="Google Shape;1784;p57"/>
          <p:cNvSpPr txBox="1"/>
          <p:nvPr/>
        </p:nvSpPr>
        <p:spPr>
          <a:xfrm flipH="1" rot="10800000">
            <a:off x="4061200" y="3053200"/>
            <a:ext cx="2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0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57"/>
          <p:cNvSpPr txBox="1"/>
          <p:nvPr/>
        </p:nvSpPr>
        <p:spPr>
          <a:xfrm>
            <a:off x="50466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786" name="Google Shape;1786;p57"/>
          <p:cNvSpPr txBox="1"/>
          <p:nvPr/>
        </p:nvSpPr>
        <p:spPr>
          <a:xfrm>
            <a:off x="50466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sz="1000">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787" name="Google Shape;1787;p57"/>
          <p:cNvSpPr txBox="1"/>
          <p:nvPr/>
        </p:nvSpPr>
        <p:spPr>
          <a:xfrm>
            <a:off x="50466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788" name="Google Shape;1788;p57"/>
          <p:cNvSpPr txBox="1"/>
          <p:nvPr/>
        </p:nvSpPr>
        <p:spPr>
          <a:xfrm>
            <a:off x="60372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789" name="Google Shape;1789;p57"/>
          <p:cNvSpPr txBox="1"/>
          <p:nvPr/>
        </p:nvSpPr>
        <p:spPr>
          <a:xfrm>
            <a:off x="60372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sz="1000">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790" name="Google Shape;1790;p57"/>
          <p:cNvSpPr txBox="1"/>
          <p:nvPr/>
        </p:nvSpPr>
        <p:spPr>
          <a:xfrm>
            <a:off x="60372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791" name="Google Shape;1791;p57"/>
          <p:cNvSpPr txBox="1"/>
          <p:nvPr/>
        </p:nvSpPr>
        <p:spPr>
          <a:xfrm>
            <a:off x="70278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792" name="Google Shape;1792;p57"/>
          <p:cNvSpPr txBox="1"/>
          <p:nvPr/>
        </p:nvSpPr>
        <p:spPr>
          <a:xfrm>
            <a:off x="70278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sz="1000">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793" name="Google Shape;1793;p57"/>
          <p:cNvSpPr txBox="1"/>
          <p:nvPr/>
        </p:nvSpPr>
        <p:spPr>
          <a:xfrm>
            <a:off x="70278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794" name="Google Shape;1794;p57"/>
          <p:cNvSpPr txBox="1"/>
          <p:nvPr/>
        </p:nvSpPr>
        <p:spPr>
          <a:xfrm>
            <a:off x="79422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795" name="Google Shape;1795;p57"/>
          <p:cNvSpPr txBox="1"/>
          <p:nvPr/>
        </p:nvSpPr>
        <p:spPr>
          <a:xfrm>
            <a:off x="79422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sz="1000">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796" name="Google Shape;1796;p57"/>
          <p:cNvSpPr txBox="1"/>
          <p:nvPr/>
        </p:nvSpPr>
        <p:spPr>
          <a:xfrm>
            <a:off x="79422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797" name="Google Shape;1797;p57"/>
          <p:cNvSpPr txBox="1"/>
          <p:nvPr/>
        </p:nvSpPr>
        <p:spPr>
          <a:xfrm>
            <a:off x="1002801" y="4334200"/>
            <a:ext cx="8173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E101A"/>
                </a:solidFill>
                <a:latin typeface="Roboto"/>
                <a:ea typeface="Roboto"/>
                <a:cs typeface="Roboto"/>
                <a:sym typeface="Roboto"/>
              </a:rPr>
              <a:t>Different inputs might have </a:t>
            </a:r>
            <a:r>
              <a:rPr b="1" lang="en-GB">
                <a:solidFill>
                  <a:srgbClr val="0E101A"/>
                </a:solidFill>
                <a:latin typeface="Roboto"/>
                <a:ea typeface="Roboto"/>
                <a:cs typeface="Roboto"/>
                <a:sym typeface="Roboto"/>
              </a:rPr>
              <a:t>different lengths</a:t>
            </a:r>
            <a:r>
              <a:rPr lang="en-GB">
                <a:solidFill>
                  <a:srgbClr val="0E101A"/>
                </a:solidFill>
                <a:latin typeface="Roboto"/>
                <a:ea typeface="Roboto"/>
                <a:cs typeface="Roboto"/>
                <a:sym typeface="Roboto"/>
              </a:rPr>
              <a:t>, causing the number of encoded states to fluctuate. </a:t>
            </a:r>
            <a:endParaRPr>
              <a:latin typeface="Roboto"/>
              <a:ea typeface="Roboto"/>
              <a:cs typeface="Roboto"/>
              <a:sym typeface="Roboto"/>
            </a:endParaRPr>
          </a:p>
        </p:txBody>
      </p:sp>
      <p:cxnSp>
        <p:nvCxnSpPr>
          <p:cNvPr id="1798" name="Google Shape;1798;p57"/>
          <p:cNvCxnSpPr/>
          <p:nvPr/>
        </p:nvCxnSpPr>
        <p:spPr>
          <a:xfrm>
            <a:off x="36143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799" name="Google Shape;1799;p57"/>
          <p:cNvSpPr txBox="1"/>
          <p:nvPr/>
        </p:nvSpPr>
        <p:spPr>
          <a:xfrm>
            <a:off x="35461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0</a:t>
            </a:r>
            <a:endParaRPr b="0" i="0" sz="600" u="none" cap="none" strike="noStrike">
              <a:solidFill>
                <a:srgbClr val="000000"/>
              </a:solidFill>
              <a:latin typeface="Roboto"/>
              <a:ea typeface="Roboto"/>
              <a:cs typeface="Roboto"/>
              <a:sym typeface="Roboto"/>
            </a:endParaRPr>
          </a:p>
        </p:txBody>
      </p:sp>
      <p:sp>
        <p:nvSpPr>
          <p:cNvPr id="1800" name="Google Shape;1800;p57"/>
          <p:cNvSpPr/>
          <p:nvPr/>
        </p:nvSpPr>
        <p:spPr>
          <a:xfrm>
            <a:off x="3996900" y="2651425"/>
            <a:ext cx="403800" cy="925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1" name="Google Shape;1801;p57"/>
          <p:cNvSpPr/>
          <p:nvPr/>
        </p:nvSpPr>
        <p:spPr>
          <a:xfrm>
            <a:off x="4987500" y="2651425"/>
            <a:ext cx="403800" cy="925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2" name="Google Shape;1802;p57"/>
          <p:cNvSpPr/>
          <p:nvPr/>
        </p:nvSpPr>
        <p:spPr>
          <a:xfrm>
            <a:off x="5978100" y="2651425"/>
            <a:ext cx="403800" cy="925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3" name="Google Shape;1803;p57"/>
          <p:cNvSpPr/>
          <p:nvPr/>
        </p:nvSpPr>
        <p:spPr>
          <a:xfrm>
            <a:off x="6968700" y="2651425"/>
            <a:ext cx="403800" cy="925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4" name="Google Shape;1804;p57"/>
          <p:cNvSpPr/>
          <p:nvPr/>
        </p:nvSpPr>
        <p:spPr>
          <a:xfrm>
            <a:off x="7883100" y="2651425"/>
            <a:ext cx="403800" cy="925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5" name="Google Shape;1805;p57"/>
          <p:cNvSpPr txBox="1"/>
          <p:nvPr/>
        </p:nvSpPr>
        <p:spPr>
          <a:xfrm>
            <a:off x="1010350" y="4715300"/>
            <a:ext cx="537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E101A"/>
                </a:solidFill>
                <a:latin typeface="Roboto"/>
                <a:ea typeface="Roboto"/>
                <a:cs typeface="Roboto"/>
                <a:sym typeface="Roboto"/>
              </a:rPr>
              <a:t>However, the decoder requires inputs with a </a:t>
            </a:r>
            <a:r>
              <a:rPr b="1" lang="en-GB">
                <a:solidFill>
                  <a:srgbClr val="0E101A"/>
                </a:solidFill>
                <a:latin typeface="Roboto"/>
                <a:ea typeface="Roboto"/>
                <a:cs typeface="Roboto"/>
                <a:sym typeface="Roboto"/>
              </a:rPr>
              <a:t>fixed dimensionality</a:t>
            </a:r>
            <a:r>
              <a:rPr lang="en-GB">
                <a:solidFill>
                  <a:srgbClr val="0E101A"/>
                </a:solidFill>
                <a:latin typeface="Roboto"/>
                <a:ea typeface="Roboto"/>
                <a:cs typeface="Roboto"/>
                <a:sym typeface="Robot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09" name="Shape 1809"/>
        <p:cNvGrpSpPr/>
        <p:nvPr/>
      </p:nvGrpSpPr>
      <p:grpSpPr>
        <a:xfrm>
          <a:off x="0" y="0"/>
          <a:ext cx="0" cy="0"/>
          <a:chOff x="0" y="0"/>
          <a:chExt cx="0" cy="0"/>
        </a:xfrm>
      </p:grpSpPr>
      <p:sp>
        <p:nvSpPr>
          <p:cNvPr id="1810" name="Google Shape;1810;p5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811" name="Google Shape;1811;p58"/>
          <p:cNvSpPr/>
          <p:nvPr/>
        </p:nvSpPr>
        <p:spPr>
          <a:xfrm>
            <a:off x="3503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812" name="Google Shape;1812;p58"/>
          <p:cNvSpPr/>
          <p:nvPr/>
        </p:nvSpPr>
        <p:spPr>
          <a:xfrm>
            <a:off x="3503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813" name="Google Shape;1813;p58"/>
          <p:cNvCxnSpPr>
            <a:stCxn id="1812" idx="0"/>
            <a:endCxn id="1811" idx="2"/>
          </p:cNvCxnSpPr>
          <p:nvPr/>
        </p:nvCxnSpPr>
        <p:spPr>
          <a:xfrm rot="10800000">
            <a:off x="7631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14" name="Google Shape;1814;p58"/>
          <p:cNvCxnSpPr/>
          <p:nvPr/>
        </p:nvCxnSpPr>
        <p:spPr>
          <a:xfrm rot="10800000">
            <a:off x="7631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1815" name="Google Shape;1815;p58"/>
          <p:cNvSpPr txBox="1"/>
          <p:nvPr/>
        </p:nvSpPr>
        <p:spPr>
          <a:xfrm>
            <a:off x="597125" y="30258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1816" name="Google Shape;1816;p58"/>
          <p:cNvSpPr/>
          <p:nvPr/>
        </p:nvSpPr>
        <p:spPr>
          <a:xfrm>
            <a:off x="13409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817" name="Google Shape;1817;p58"/>
          <p:cNvSpPr/>
          <p:nvPr/>
        </p:nvSpPr>
        <p:spPr>
          <a:xfrm>
            <a:off x="13409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818" name="Google Shape;1818;p58"/>
          <p:cNvCxnSpPr>
            <a:stCxn id="1817" idx="0"/>
            <a:endCxn id="1816" idx="2"/>
          </p:cNvCxnSpPr>
          <p:nvPr/>
        </p:nvCxnSpPr>
        <p:spPr>
          <a:xfrm rot="10800000">
            <a:off x="17537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19" name="Google Shape;1819;p58"/>
          <p:cNvCxnSpPr/>
          <p:nvPr/>
        </p:nvCxnSpPr>
        <p:spPr>
          <a:xfrm rot="10800000">
            <a:off x="17537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1820" name="Google Shape;1820;p58"/>
          <p:cNvSpPr txBox="1"/>
          <p:nvPr/>
        </p:nvSpPr>
        <p:spPr>
          <a:xfrm>
            <a:off x="1511275" y="30258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1821" name="Google Shape;1821;p58"/>
          <p:cNvCxnSpPr>
            <a:stCxn id="1811" idx="3"/>
            <a:endCxn id="1816" idx="1"/>
          </p:cNvCxnSpPr>
          <p:nvPr/>
        </p:nvCxnSpPr>
        <p:spPr>
          <a:xfrm>
            <a:off x="11759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822" name="Google Shape;1822;p58"/>
          <p:cNvSpPr/>
          <p:nvPr/>
        </p:nvSpPr>
        <p:spPr>
          <a:xfrm>
            <a:off x="23315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823" name="Google Shape;1823;p58"/>
          <p:cNvSpPr/>
          <p:nvPr/>
        </p:nvSpPr>
        <p:spPr>
          <a:xfrm>
            <a:off x="23315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824" name="Google Shape;1824;p58"/>
          <p:cNvCxnSpPr>
            <a:stCxn id="1823" idx="0"/>
            <a:endCxn id="1822" idx="2"/>
          </p:cNvCxnSpPr>
          <p:nvPr/>
        </p:nvCxnSpPr>
        <p:spPr>
          <a:xfrm rot="10800000">
            <a:off x="27443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25" name="Google Shape;1825;p58"/>
          <p:cNvCxnSpPr/>
          <p:nvPr/>
        </p:nvCxnSpPr>
        <p:spPr>
          <a:xfrm rot="10800000">
            <a:off x="27443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1826" name="Google Shape;1826;p58"/>
          <p:cNvSpPr txBox="1"/>
          <p:nvPr/>
        </p:nvSpPr>
        <p:spPr>
          <a:xfrm>
            <a:off x="2501875" y="30258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1827" name="Google Shape;1827;p58"/>
          <p:cNvCxnSpPr>
            <a:endCxn id="1822" idx="1"/>
          </p:cNvCxnSpPr>
          <p:nvPr/>
        </p:nvCxnSpPr>
        <p:spPr>
          <a:xfrm>
            <a:off x="2166550" y="21907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1828" name="Google Shape;1828;p58"/>
          <p:cNvCxnSpPr/>
          <p:nvPr/>
        </p:nvCxnSpPr>
        <p:spPr>
          <a:xfrm flipH="1" rot="10800000">
            <a:off x="3157150" y="2184750"/>
            <a:ext cx="231300" cy="6000"/>
          </a:xfrm>
          <a:prstGeom prst="straightConnector1">
            <a:avLst/>
          </a:prstGeom>
          <a:noFill/>
          <a:ln cap="flat" cmpd="sng" w="9525">
            <a:solidFill>
              <a:schemeClr val="dk2"/>
            </a:solidFill>
            <a:prstDash val="solid"/>
            <a:round/>
            <a:headEnd len="sm" w="sm" type="none"/>
            <a:tailEnd len="med" w="med" type="triangle"/>
          </a:ln>
        </p:spPr>
      </p:cxnSp>
      <p:sp>
        <p:nvSpPr>
          <p:cNvPr id="1829" name="Google Shape;1829;p58"/>
          <p:cNvSpPr txBox="1"/>
          <p:nvPr/>
        </p:nvSpPr>
        <p:spPr>
          <a:xfrm>
            <a:off x="20983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830" name="Google Shape;1830;p58"/>
          <p:cNvSpPr txBox="1"/>
          <p:nvPr/>
        </p:nvSpPr>
        <p:spPr>
          <a:xfrm>
            <a:off x="11077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831" name="Google Shape;1831;p58"/>
          <p:cNvSpPr txBox="1"/>
          <p:nvPr/>
        </p:nvSpPr>
        <p:spPr>
          <a:xfrm>
            <a:off x="30889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832" name="Google Shape;1832;p58"/>
          <p:cNvSpPr/>
          <p:nvPr/>
        </p:nvSpPr>
        <p:spPr>
          <a:xfrm>
            <a:off x="37793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833" name="Google Shape;1833;p58"/>
          <p:cNvSpPr/>
          <p:nvPr/>
        </p:nvSpPr>
        <p:spPr>
          <a:xfrm>
            <a:off x="47699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834" name="Google Shape;1834;p58"/>
          <p:cNvCxnSpPr>
            <a:stCxn id="1832" idx="3"/>
            <a:endCxn id="1833" idx="1"/>
          </p:cNvCxnSpPr>
          <p:nvPr/>
        </p:nvCxnSpPr>
        <p:spPr>
          <a:xfrm>
            <a:off x="46049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835" name="Google Shape;1835;p58"/>
          <p:cNvSpPr/>
          <p:nvPr/>
        </p:nvSpPr>
        <p:spPr>
          <a:xfrm>
            <a:off x="57605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836" name="Google Shape;1836;p58"/>
          <p:cNvCxnSpPr>
            <a:endCxn id="1835" idx="1"/>
          </p:cNvCxnSpPr>
          <p:nvPr/>
        </p:nvCxnSpPr>
        <p:spPr>
          <a:xfrm>
            <a:off x="55955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837" name="Google Shape;1837;p58"/>
          <p:cNvSpPr txBox="1"/>
          <p:nvPr/>
        </p:nvSpPr>
        <p:spPr>
          <a:xfrm>
            <a:off x="55273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838" name="Google Shape;1838;p58"/>
          <p:cNvSpPr txBox="1"/>
          <p:nvPr/>
        </p:nvSpPr>
        <p:spPr>
          <a:xfrm>
            <a:off x="45367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839" name="Google Shape;1839;p58"/>
          <p:cNvSpPr/>
          <p:nvPr/>
        </p:nvSpPr>
        <p:spPr>
          <a:xfrm>
            <a:off x="67511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840" name="Google Shape;1840;p58"/>
          <p:cNvCxnSpPr>
            <a:endCxn id="1839" idx="1"/>
          </p:cNvCxnSpPr>
          <p:nvPr/>
        </p:nvCxnSpPr>
        <p:spPr>
          <a:xfrm>
            <a:off x="65861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841" name="Google Shape;1841;p58"/>
          <p:cNvSpPr txBox="1"/>
          <p:nvPr/>
        </p:nvSpPr>
        <p:spPr>
          <a:xfrm>
            <a:off x="65179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1842" name="Google Shape;1842;p58"/>
          <p:cNvCxnSpPr/>
          <p:nvPr/>
        </p:nvCxnSpPr>
        <p:spPr>
          <a:xfrm rot="10800000">
            <a:off x="41921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43" name="Google Shape;1843;p58"/>
          <p:cNvCxnSpPr/>
          <p:nvPr/>
        </p:nvCxnSpPr>
        <p:spPr>
          <a:xfrm rot="10800000">
            <a:off x="51827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44" name="Google Shape;1844;p58"/>
          <p:cNvCxnSpPr/>
          <p:nvPr/>
        </p:nvCxnSpPr>
        <p:spPr>
          <a:xfrm rot="10800000">
            <a:off x="61733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45" name="Google Shape;1845;p58"/>
          <p:cNvCxnSpPr/>
          <p:nvPr/>
        </p:nvCxnSpPr>
        <p:spPr>
          <a:xfrm rot="10800000">
            <a:off x="7163950" y="1764000"/>
            <a:ext cx="0" cy="167700"/>
          </a:xfrm>
          <a:prstGeom prst="straightConnector1">
            <a:avLst/>
          </a:prstGeom>
          <a:noFill/>
          <a:ln cap="flat" cmpd="sng" w="9525">
            <a:solidFill>
              <a:schemeClr val="dk2"/>
            </a:solidFill>
            <a:prstDash val="solid"/>
            <a:round/>
            <a:headEnd len="sm" w="sm" type="none"/>
            <a:tailEnd len="med" w="med" type="triangle"/>
          </a:ln>
        </p:spPr>
      </p:cxnSp>
      <p:sp>
        <p:nvSpPr>
          <p:cNvPr id="1846" name="Google Shape;1846;p58"/>
          <p:cNvSpPr/>
          <p:nvPr/>
        </p:nvSpPr>
        <p:spPr>
          <a:xfrm>
            <a:off x="77417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847" name="Google Shape;1847;p58"/>
          <p:cNvCxnSpPr>
            <a:endCxn id="1846" idx="1"/>
          </p:cNvCxnSpPr>
          <p:nvPr/>
        </p:nvCxnSpPr>
        <p:spPr>
          <a:xfrm>
            <a:off x="75767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848" name="Google Shape;1848;p58"/>
          <p:cNvSpPr txBox="1"/>
          <p:nvPr/>
        </p:nvSpPr>
        <p:spPr>
          <a:xfrm>
            <a:off x="75085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1849" name="Google Shape;1849;p58"/>
          <p:cNvCxnSpPr/>
          <p:nvPr/>
        </p:nvCxnSpPr>
        <p:spPr>
          <a:xfrm rot="10800000">
            <a:off x="8154550" y="1764000"/>
            <a:ext cx="0" cy="167700"/>
          </a:xfrm>
          <a:prstGeom prst="straightConnector1">
            <a:avLst/>
          </a:prstGeom>
          <a:noFill/>
          <a:ln cap="flat" cmpd="sng" w="9525">
            <a:solidFill>
              <a:schemeClr val="dk2"/>
            </a:solidFill>
            <a:prstDash val="solid"/>
            <a:round/>
            <a:headEnd len="sm" w="sm" type="none"/>
            <a:tailEnd len="med" w="med" type="triangle"/>
          </a:ln>
        </p:spPr>
      </p:cxnSp>
      <p:sp>
        <p:nvSpPr>
          <p:cNvPr id="1850" name="Google Shape;1850;p58"/>
          <p:cNvSpPr/>
          <p:nvPr/>
        </p:nvSpPr>
        <p:spPr>
          <a:xfrm>
            <a:off x="37793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851" name="Google Shape;1851;p58"/>
          <p:cNvSpPr/>
          <p:nvPr/>
        </p:nvSpPr>
        <p:spPr>
          <a:xfrm>
            <a:off x="47699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852" name="Google Shape;1852;p58"/>
          <p:cNvSpPr/>
          <p:nvPr/>
        </p:nvSpPr>
        <p:spPr>
          <a:xfrm>
            <a:off x="57605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853" name="Google Shape;1853;p58"/>
          <p:cNvSpPr/>
          <p:nvPr/>
        </p:nvSpPr>
        <p:spPr>
          <a:xfrm>
            <a:off x="67511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854" name="Google Shape;1854;p58"/>
          <p:cNvSpPr/>
          <p:nvPr/>
        </p:nvSpPr>
        <p:spPr>
          <a:xfrm>
            <a:off x="77417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855" name="Google Shape;1855;p58"/>
          <p:cNvCxnSpPr/>
          <p:nvPr/>
        </p:nvCxnSpPr>
        <p:spPr>
          <a:xfrm rot="10800000">
            <a:off x="41921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56" name="Google Shape;1856;p58"/>
          <p:cNvCxnSpPr/>
          <p:nvPr/>
        </p:nvCxnSpPr>
        <p:spPr>
          <a:xfrm rot="10800000">
            <a:off x="51827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57" name="Google Shape;1857;p58"/>
          <p:cNvCxnSpPr/>
          <p:nvPr/>
        </p:nvCxnSpPr>
        <p:spPr>
          <a:xfrm rot="10800000">
            <a:off x="61733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58" name="Google Shape;1858;p58"/>
          <p:cNvCxnSpPr/>
          <p:nvPr/>
        </p:nvCxnSpPr>
        <p:spPr>
          <a:xfrm rot="10800000">
            <a:off x="71639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59" name="Google Shape;1859;p58"/>
          <p:cNvCxnSpPr/>
          <p:nvPr/>
        </p:nvCxnSpPr>
        <p:spPr>
          <a:xfrm rot="10800000">
            <a:off x="8154550" y="1383000"/>
            <a:ext cx="0" cy="167700"/>
          </a:xfrm>
          <a:prstGeom prst="straightConnector1">
            <a:avLst/>
          </a:prstGeom>
          <a:noFill/>
          <a:ln cap="flat" cmpd="sng" w="9525">
            <a:solidFill>
              <a:schemeClr val="dk2"/>
            </a:solidFill>
            <a:prstDash val="solid"/>
            <a:round/>
            <a:headEnd len="sm" w="sm" type="none"/>
            <a:tailEnd len="med" w="med" type="triangle"/>
          </a:ln>
        </p:spPr>
      </p:cxnSp>
      <p:sp>
        <p:nvSpPr>
          <p:cNvPr id="1860" name="Google Shape;1860;p58"/>
          <p:cNvSpPr/>
          <p:nvPr/>
        </p:nvSpPr>
        <p:spPr>
          <a:xfrm>
            <a:off x="37793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861" name="Google Shape;1861;p58"/>
          <p:cNvSpPr/>
          <p:nvPr/>
        </p:nvSpPr>
        <p:spPr>
          <a:xfrm>
            <a:off x="47699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862" name="Google Shape;1862;p58"/>
          <p:cNvSpPr/>
          <p:nvPr/>
        </p:nvSpPr>
        <p:spPr>
          <a:xfrm>
            <a:off x="57605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863" name="Google Shape;1863;p58"/>
          <p:cNvSpPr/>
          <p:nvPr/>
        </p:nvSpPr>
        <p:spPr>
          <a:xfrm>
            <a:off x="67511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864" name="Google Shape;1864;p58"/>
          <p:cNvSpPr/>
          <p:nvPr/>
        </p:nvSpPr>
        <p:spPr>
          <a:xfrm>
            <a:off x="77417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865" name="Google Shape;1865;p58"/>
          <p:cNvCxnSpPr/>
          <p:nvPr/>
        </p:nvCxnSpPr>
        <p:spPr>
          <a:xfrm rot="10800000">
            <a:off x="41921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66" name="Google Shape;1866;p58"/>
          <p:cNvCxnSpPr/>
          <p:nvPr/>
        </p:nvCxnSpPr>
        <p:spPr>
          <a:xfrm rot="10800000">
            <a:off x="51827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67" name="Google Shape;1867;p58"/>
          <p:cNvCxnSpPr/>
          <p:nvPr/>
        </p:nvCxnSpPr>
        <p:spPr>
          <a:xfrm rot="10800000">
            <a:off x="61733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68" name="Google Shape;1868;p58"/>
          <p:cNvCxnSpPr/>
          <p:nvPr/>
        </p:nvCxnSpPr>
        <p:spPr>
          <a:xfrm rot="10800000">
            <a:off x="71639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69" name="Google Shape;1869;p58"/>
          <p:cNvCxnSpPr/>
          <p:nvPr/>
        </p:nvCxnSpPr>
        <p:spPr>
          <a:xfrm rot="10800000">
            <a:off x="8154550" y="1002000"/>
            <a:ext cx="0" cy="167700"/>
          </a:xfrm>
          <a:prstGeom prst="straightConnector1">
            <a:avLst/>
          </a:prstGeom>
          <a:noFill/>
          <a:ln cap="flat" cmpd="sng" w="9525">
            <a:solidFill>
              <a:schemeClr val="dk2"/>
            </a:solidFill>
            <a:prstDash val="solid"/>
            <a:round/>
            <a:headEnd len="sm" w="sm" type="none"/>
            <a:tailEnd len="med" w="med" type="triangle"/>
          </a:ln>
        </p:spPr>
      </p:cxnSp>
      <p:sp>
        <p:nvSpPr>
          <p:cNvPr id="1870" name="Google Shape;1870;p58"/>
          <p:cNvSpPr txBox="1"/>
          <p:nvPr/>
        </p:nvSpPr>
        <p:spPr>
          <a:xfrm>
            <a:off x="3978150" y="6561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871" name="Google Shape;1871;p58"/>
          <p:cNvSpPr txBox="1"/>
          <p:nvPr/>
        </p:nvSpPr>
        <p:spPr>
          <a:xfrm>
            <a:off x="4816350" y="6561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872" name="Google Shape;1872;p58"/>
          <p:cNvSpPr txBox="1"/>
          <p:nvPr/>
        </p:nvSpPr>
        <p:spPr>
          <a:xfrm>
            <a:off x="5883150" y="6561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873" name="Google Shape;1873;p58"/>
          <p:cNvSpPr txBox="1"/>
          <p:nvPr/>
        </p:nvSpPr>
        <p:spPr>
          <a:xfrm>
            <a:off x="6795050" y="6561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874" name="Google Shape;1874;p58"/>
          <p:cNvSpPr txBox="1"/>
          <p:nvPr/>
        </p:nvSpPr>
        <p:spPr>
          <a:xfrm>
            <a:off x="7785650" y="6561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1875" name="Google Shape;1875;p58"/>
          <p:cNvSpPr txBox="1"/>
          <p:nvPr/>
        </p:nvSpPr>
        <p:spPr>
          <a:xfrm>
            <a:off x="350350" y="15193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Encoder</a:t>
            </a:r>
            <a:endParaRPr b="1" i="0" sz="1200" u="none" cap="none" strike="noStrike">
              <a:solidFill>
                <a:srgbClr val="000000"/>
              </a:solidFill>
              <a:latin typeface="Roboto"/>
              <a:ea typeface="Roboto"/>
              <a:cs typeface="Roboto"/>
              <a:sym typeface="Roboto"/>
            </a:endParaRPr>
          </a:p>
        </p:txBody>
      </p:sp>
      <p:sp>
        <p:nvSpPr>
          <p:cNvPr id="1876" name="Google Shape;1876;p58"/>
          <p:cNvSpPr txBox="1"/>
          <p:nvPr/>
        </p:nvSpPr>
        <p:spPr>
          <a:xfrm>
            <a:off x="936950" y="3621950"/>
            <a:ext cx="808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about </a:t>
            </a:r>
            <a:r>
              <a:rPr b="0" i="1" lang="en-GB" sz="1400" u="sng" cap="none" strike="noStrike">
                <a:solidFill>
                  <a:srgbClr val="000000"/>
                </a:solidFill>
                <a:latin typeface="Roboto"/>
                <a:ea typeface="Roboto"/>
                <a:cs typeface="Roboto"/>
                <a:sym typeface="Roboto"/>
              </a:rPr>
              <a:t>summing up</a:t>
            </a:r>
            <a:r>
              <a:rPr b="0" i="1" lang="en-GB" sz="1400" u="none" cap="none" strike="noStrike">
                <a:solidFill>
                  <a:srgbClr val="000000"/>
                </a:solidFill>
                <a:latin typeface="Roboto"/>
                <a:ea typeface="Roboto"/>
                <a:cs typeface="Roboto"/>
                <a:sym typeface="Roboto"/>
              </a:rPr>
              <a:t> all the encoded states and feeding them into the decoder RNNs in all steps?</a:t>
            </a:r>
            <a:endParaRPr b="0" i="1" sz="1400" u="none" cap="none" strike="noStrike">
              <a:solidFill>
                <a:srgbClr val="000000"/>
              </a:solidFill>
              <a:latin typeface="Roboto"/>
              <a:ea typeface="Roboto"/>
              <a:cs typeface="Roboto"/>
              <a:sym typeface="Roboto"/>
            </a:endParaRPr>
          </a:p>
        </p:txBody>
      </p:sp>
      <p:cxnSp>
        <p:nvCxnSpPr>
          <p:cNvPr id="1877" name="Google Shape;1877;p58"/>
          <p:cNvCxnSpPr/>
          <p:nvPr/>
        </p:nvCxnSpPr>
        <p:spPr>
          <a:xfrm rot="10800000">
            <a:off x="41921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78" name="Google Shape;1878;p58"/>
          <p:cNvCxnSpPr/>
          <p:nvPr/>
        </p:nvCxnSpPr>
        <p:spPr>
          <a:xfrm rot="10800000">
            <a:off x="51827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79" name="Google Shape;1879;p58"/>
          <p:cNvCxnSpPr/>
          <p:nvPr/>
        </p:nvCxnSpPr>
        <p:spPr>
          <a:xfrm rot="10800000">
            <a:off x="61733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80" name="Google Shape;1880;p58"/>
          <p:cNvCxnSpPr/>
          <p:nvPr/>
        </p:nvCxnSpPr>
        <p:spPr>
          <a:xfrm rot="10800000">
            <a:off x="71639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881" name="Google Shape;1881;p58"/>
          <p:cNvCxnSpPr/>
          <p:nvPr/>
        </p:nvCxnSpPr>
        <p:spPr>
          <a:xfrm rot="10800000">
            <a:off x="8078350" y="2449800"/>
            <a:ext cx="0" cy="167700"/>
          </a:xfrm>
          <a:prstGeom prst="straightConnector1">
            <a:avLst/>
          </a:prstGeom>
          <a:noFill/>
          <a:ln cap="flat" cmpd="sng" w="9525">
            <a:solidFill>
              <a:schemeClr val="dk2"/>
            </a:solidFill>
            <a:prstDash val="solid"/>
            <a:round/>
            <a:headEnd len="sm" w="sm" type="none"/>
            <a:tailEnd len="med" w="med" type="triangle"/>
          </a:ln>
        </p:spPr>
      </p:cxnSp>
      <p:sp>
        <p:nvSpPr>
          <p:cNvPr id="1882" name="Google Shape;1882;p58"/>
          <p:cNvSpPr txBox="1"/>
          <p:nvPr/>
        </p:nvSpPr>
        <p:spPr>
          <a:xfrm>
            <a:off x="40560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883" name="Google Shape;1883;p58"/>
          <p:cNvSpPr txBox="1"/>
          <p:nvPr/>
        </p:nvSpPr>
        <p:spPr>
          <a:xfrm>
            <a:off x="40560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884" name="Google Shape;1884;p58"/>
          <p:cNvSpPr txBox="1"/>
          <p:nvPr/>
        </p:nvSpPr>
        <p:spPr>
          <a:xfrm>
            <a:off x="40560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pic>
        <p:nvPicPr>
          <p:cNvPr id="1885" name="Google Shape;1885;p58"/>
          <p:cNvPicPr preferRelativeResize="0"/>
          <p:nvPr/>
        </p:nvPicPr>
        <p:blipFill rotWithShape="1">
          <a:blip r:embed="rId3">
            <a:alphaModFix/>
          </a:blip>
          <a:srcRect b="0" l="0" r="0" t="0"/>
          <a:stretch/>
        </p:blipFill>
        <p:spPr>
          <a:xfrm>
            <a:off x="388975" y="3577200"/>
            <a:ext cx="457200" cy="457200"/>
          </a:xfrm>
          <a:prstGeom prst="rect">
            <a:avLst/>
          </a:prstGeom>
          <a:noFill/>
          <a:ln>
            <a:noFill/>
          </a:ln>
        </p:spPr>
      </p:pic>
      <p:pic>
        <p:nvPicPr>
          <p:cNvPr id="1886" name="Google Shape;1886;p58"/>
          <p:cNvPicPr preferRelativeResize="0"/>
          <p:nvPr/>
        </p:nvPicPr>
        <p:blipFill rotWithShape="1">
          <a:blip r:embed="rId4">
            <a:alphaModFix/>
          </a:blip>
          <a:srcRect b="0" l="0" r="0" t="0"/>
          <a:stretch/>
        </p:blipFill>
        <p:spPr>
          <a:xfrm>
            <a:off x="358513" y="4585800"/>
            <a:ext cx="518100" cy="518100"/>
          </a:xfrm>
          <a:prstGeom prst="rect">
            <a:avLst/>
          </a:prstGeom>
          <a:noFill/>
          <a:ln>
            <a:noFill/>
          </a:ln>
        </p:spPr>
      </p:pic>
      <p:sp>
        <p:nvSpPr>
          <p:cNvPr id="1887" name="Google Shape;1887;p58"/>
          <p:cNvSpPr txBox="1"/>
          <p:nvPr/>
        </p:nvSpPr>
        <p:spPr>
          <a:xfrm flipH="1" rot="10800000">
            <a:off x="40612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888" name="Google Shape;1888;p58"/>
          <p:cNvSpPr txBox="1"/>
          <p:nvPr/>
        </p:nvSpPr>
        <p:spPr>
          <a:xfrm>
            <a:off x="50466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889" name="Google Shape;1889;p58"/>
          <p:cNvSpPr txBox="1"/>
          <p:nvPr/>
        </p:nvSpPr>
        <p:spPr>
          <a:xfrm>
            <a:off x="50466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890" name="Google Shape;1890;p58"/>
          <p:cNvSpPr txBox="1"/>
          <p:nvPr/>
        </p:nvSpPr>
        <p:spPr>
          <a:xfrm>
            <a:off x="50466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891" name="Google Shape;1891;p58"/>
          <p:cNvSpPr txBox="1"/>
          <p:nvPr/>
        </p:nvSpPr>
        <p:spPr>
          <a:xfrm flipH="1" rot="10800000">
            <a:off x="50518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892" name="Google Shape;1892;p58"/>
          <p:cNvSpPr txBox="1"/>
          <p:nvPr/>
        </p:nvSpPr>
        <p:spPr>
          <a:xfrm>
            <a:off x="60372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893" name="Google Shape;1893;p58"/>
          <p:cNvSpPr txBox="1"/>
          <p:nvPr/>
        </p:nvSpPr>
        <p:spPr>
          <a:xfrm>
            <a:off x="60372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894" name="Google Shape;1894;p58"/>
          <p:cNvSpPr txBox="1"/>
          <p:nvPr/>
        </p:nvSpPr>
        <p:spPr>
          <a:xfrm>
            <a:off x="60372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895" name="Google Shape;1895;p58"/>
          <p:cNvSpPr txBox="1"/>
          <p:nvPr/>
        </p:nvSpPr>
        <p:spPr>
          <a:xfrm flipH="1" rot="10800000">
            <a:off x="60424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896" name="Google Shape;1896;p58"/>
          <p:cNvSpPr txBox="1"/>
          <p:nvPr/>
        </p:nvSpPr>
        <p:spPr>
          <a:xfrm>
            <a:off x="70278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897" name="Google Shape;1897;p58"/>
          <p:cNvSpPr txBox="1"/>
          <p:nvPr/>
        </p:nvSpPr>
        <p:spPr>
          <a:xfrm>
            <a:off x="70278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898" name="Google Shape;1898;p58"/>
          <p:cNvSpPr txBox="1"/>
          <p:nvPr/>
        </p:nvSpPr>
        <p:spPr>
          <a:xfrm>
            <a:off x="70278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899" name="Google Shape;1899;p58"/>
          <p:cNvSpPr txBox="1"/>
          <p:nvPr/>
        </p:nvSpPr>
        <p:spPr>
          <a:xfrm flipH="1" rot="10800000">
            <a:off x="70330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900" name="Google Shape;1900;p58"/>
          <p:cNvSpPr txBox="1"/>
          <p:nvPr/>
        </p:nvSpPr>
        <p:spPr>
          <a:xfrm>
            <a:off x="79422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901" name="Google Shape;1901;p58"/>
          <p:cNvSpPr txBox="1"/>
          <p:nvPr/>
        </p:nvSpPr>
        <p:spPr>
          <a:xfrm>
            <a:off x="79422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902" name="Google Shape;1902;p58"/>
          <p:cNvSpPr txBox="1"/>
          <p:nvPr/>
        </p:nvSpPr>
        <p:spPr>
          <a:xfrm>
            <a:off x="79422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903" name="Google Shape;1903;p58"/>
          <p:cNvSpPr txBox="1"/>
          <p:nvPr/>
        </p:nvSpPr>
        <p:spPr>
          <a:xfrm flipH="1" rot="10800000">
            <a:off x="79474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904" name="Google Shape;1904;p58"/>
          <p:cNvSpPr txBox="1"/>
          <p:nvPr/>
        </p:nvSpPr>
        <p:spPr>
          <a:xfrm>
            <a:off x="1199988" y="4118300"/>
            <a:ext cx="595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In this case, the tensor in input to the decoder has a </a:t>
            </a:r>
            <a:r>
              <a:rPr b="1" i="0" lang="en-GB" sz="1400" u="none" cap="none" strike="noStrike">
                <a:solidFill>
                  <a:srgbClr val="000000"/>
                </a:solidFill>
                <a:latin typeface="Roboto"/>
                <a:ea typeface="Roboto"/>
                <a:cs typeface="Roboto"/>
                <a:sym typeface="Roboto"/>
              </a:rPr>
              <a:t>fixed dimensionality</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905" name="Google Shape;1905;p58"/>
          <p:cNvSpPr txBox="1"/>
          <p:nvPr/>
        </p:nvSpPr>
        <p:spPr>
          <a:xfrm>
            <a:off x="1185088" y="4539525"/>
            <a:ext cx="7577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 plain summation </a:t>
            </a:r>
            <a:r>
              <a:rPr b="1" i="0" lang="en-GB" sz="1400" u="none" cap="none" strike="noStrike">
                <a:solidFill>
                  <a:srgbClr val="000000"/>
                </a:solidFill>
                <a:latin typeface="Roboto"/>
                <a:ea typeface="Roboto"/>
                <a:cs typeface="Roboto"/>
                <a:sym typeface="Roboto"/>
              </a:rPr>
              <a:t>dilutes</a:t>
            </a:r>
            <a:r>
              <a:rPr b="0" i="0" lang="en-GB" sz="1400" u="none" cap="none" strike="noStrike">
                <a:solidFill>
                  <a:srgbClr val="000000"/>
                </a:solidFill>
                <a:latin typeface="Roboto"/>
                <a:ea typeface="Roboto"/>
                <a:cs typeface="Roboto"/>
                <a:sym typeface="Roboto"/>
              </a:rPr>
              <a:t> the</a:t>
            </a:r>
            <a:r>
              <a:rPr b="1" i="0" lang="en-GB" sz="1400" u="none" cap="none" strike="noStrike">
                <a:solidFill>
                  <a:srgbClr val="000000"/>
                </a:solidFill>
                <a:latin typeface="Roboto"/>
                <a:ea typeface="Roboto"/>
                <a:cs typeface="Roboto"/>
                <a:sym typeface="Roboto"/>
              </a:rPr>
              <a:t> information</a:t>
            </a:r>
            <a:r>
              <a:rPr b="0" i="0" lang="en-GB" sz="1400" u="none" cap="none" strike="noStrike">
                <a:solidFill>
                  <a:srgbClr val="000000"/>
                </a:solidFill>
                <a:latin typeface="Roboto"/>
                <a:ea typeface="Roboto"/>
                <a:cs typeface="Roboto"/>
                <a:sym typeface="Roboto"/>
              </a:rPr>
              <a:t> carried by the inputs. We likely </a:t>
            </a:r>
            <a:r>
              <a:rPr b="1" i="0" lang="en-GB" sz="1400" u="none" cap="none" strike="noStrike">
                <a:solidFill>
                  <a:srgbClr val="000000"/>
                </a:solidFill>
                <a:latin typeface="Roboto"/>
                <a:ea typeface="Roboto"/>
                <a:cs typeface="Roboto"/>
                <a:sym typeface="Roboto"/>
              </a:rPr>
              <a:t>lose important details</a:t>
            </a:r>
            <a:r>
              <a:rPr b="0" i="0" lang="en-GB" sz="1400" u="none" cap="none" strike="noStrike">
                <a:solidFill>
                  <a:srgbClr val="000000"/>
                </a:solidFill>
                <a:latin typeface="Roboto"/>
                <a:ea typeface="Roboto"/>
                <a:cs typeface="Roboto"/>
                <a:sym typeface="Roboto"/>
              </a:rPr>
              <a:t> needed to perform an accurate translation.</a:t>
            </a:r>
            <a:endParaRPr b="0" i="0" sz="1400" u="none" cap="none" strike="noStrike">
              <a:solidFill>
                <a:srgbClr val="000000"/>
              </a:solidFill>
              <a:latin typeface="Roboto"/>
              <a:ea typeface="Roboto"/>
              <a:cs typeface="Roboto"/>
              <a:sym typeface="Roboto"/>
            </a:endParaRPr>
          </a:p>
        </p:txBody>
      </p:sp>
      <p:sp>
        <p:nvSpPr>
          <p:cNvPr id="1906" name="Google Shape;1906;p58"/>
          <p:cNvSpPr txBox="1"/>
          <p:nvPr/>
        </p:nvSpPr>
        <p:spPr>
          <a:xfrm>
            <a:off x="7163950" y="4118300"/>
            <a:ext cx="88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But..</a:t>
            </a:r>
            <a:endParaRPr b="0" i="0" sz="1400" u="none" cap="none" strike="noStrike">
              <a:solidFill>
                <a:srgbClr val="000000"/>
              </a:solidFill>
              <a:latin typeface="Roboto"/>
              <a:ea typeface="Roboto"/>
              <a:cs typeface="Roboto"/>
              <a:sym typeface="Roboto"/>
            </a:endParaRPr>
          </a:p>
        </p:txBody>
      </p:sp>
      <p:cxnSp>
        <p:nvCxnSpPr>
          <p:cNvPr id="1907" name="Google Shape;1907;p58"/>
          <p:cNvCxnSpPr/>
          <p:nvPr/>
        </p:nvCxnSpPr>
        <p:spPr>
          <a:xfrm>
            <a:off x="36143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908" name="Google Shape;1908;p58"/>
          <p:cNvSpPr txBox="1"/>
          <p:nvPr/>
        </p:nvSpPr>
        <p:spPr>
          <a:xfrm>
            <a:off x="35461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0</a:t>
            </a:r>
            <a:endParaRPr b="0" i="0" sz="6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par>
                                <p:cTn fill="hold" nodeType="with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1000"/>
                                        <p:tgtEl>
                                          <p:spTgt spid="1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1000"/>
                                        <p:tgtEl>
                                          <p:spTgt spid="1904"/>
                                        </p:tgtEl>
                                      </p:cBhvr>
                                    </p:animEffect>
                                  </p:childTnLst>
                                </p:cTn>
                              </p:par>
                              <p:par>
                                <p:cTn fill="hold" nodeType="with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1000"/>
                                        <p:tgtEl>
                                          <p:spTgt spid="1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1000"/>
                                        <p:tgtEl>
                                          <p:spTgt spid="1886"/>
                                        </p:tgtEl>
                                      </p:cBhvr>
                                    </p:animEffect>
                                  </p:childTnLst>
                                </p:cTn>
                              </p:par>
                              <p:par>
                                <p:cTn fill="hold" nodeType="with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1000"/>
                                        <p:tgtEl>
                                          <p:spTgt spid="1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912" name="Shape 1912"/>
        <p:cNvGrpSpPr/>
        <p:nvPr/>
      </p:nvGrpSpPr>
      <p:grpSpPr>
        <a:xfrm>
          <a:off x="0" y="0"/>
          <a:ext cx="0" cy="0"/>
          <a:chOff x="0" y="0"/>
          <a:chExt cx="0" cy="0"/>
        </a:xfrm>
      </p:grpSpPr>
      <p:sp>
        <p:nvSpPr>
          <p:cNvPr id="1913" name="Google Shape;1913;p5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1914" name="Google Shape;1914;p59"/>
          <p:cNvSpPr txBox="1"/>
          <p:nvPr/>
        </p:nvSpPr>
        <p:spPr>
          <a:xfrm>
            <a:off x="930325" y="3653038"/>
            <a:ext cx="8088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What about </a:t>
            </a:r>
            <a:r>
              <a:rPr b="0" i="0" lang="en-GB" sz="1400" u="none" cap="none" strike="noStrike">
                <a:solidFill>
                  <a:srgbClr val="000000"/>
                </a:solidFill>
                <a:latin typeface="Roboto"/>
                <a:ea typeface="Roboto"/>
                <a:cs typeface="Roboto"/>
                <a:sym typeface="Roboto"/>
              </a:rPr>
              <a:t>doing a </a:t>
            </a:r>
            <a:r>
              <a:rPr b="0" i="1" lang="en-GB" sz="1400" u="sng" cap="none" strike="noStrike">
                <a:solidFill>
                  <a:srgbClr val="000000"/>
                </a:solidFill>
                <a:latin typeface="Roboto"/>
                <a:ea typeface="Roboto"/>
                <a:cs typeface="Roboto"/>
                <a:sym typeface="Roboto"/>
              </a:rPr>
              <a:t>weighted average of</a:t>
            </a:r>
            <a:r>
              <a:rPr b="0" i="1" lang="en-GB" sz="1400" u="none" cap="none" strike="noStrike">
                <a:solidFill>
                  <a:srgbClr val="000000"/>
                </a:solidFill>
                <a:latin typeface="Roboto"/>
                <a:ea typeface="Roboto"/>
                <a:cs typeface="Roboto"/>
                <a:sym typeface="Roboto"/>
              </a:rPr>
              <a:t> all the encoded states and feeding them into the decoder RNNs in all steps?</a:t>
            </a:r>
            <a:endParaRPr b="0" i="1" sz="1400" u="none" cap="none" strike="noStrike">
              <a:solidFill>
                <a:srgbClr val="000000"/>
              </a:solidFill>
              <a:latin typeface="Roboto"/>
              <a:ea typeface="Roboto"/>
              <a:cs typeface="Roboto"/>
              <a:sym typeface="Roboto"/>
            </a:endParaRPr>
          </a:p>
        </p:txBody>
      </p:sp>
      <p:pic>
        <p:nvPicPr>
          <p:cNvPr id="1915" name="Google Shape;1915;p59"/>
          <p:cNvPicPr preferRelativeResize="0"/>
          <p:nvPr/>
        </p:nvPicPr>
        <p:blipFill rotWithShape="1">
          <a:blip r:embed="rId3">
            <a:alphaModFix/>
          </a:blip>
          <a:srcRect b="0" l="0" r="0" t="0"/>
          <a:stretch/>
        </p:blipFill>
        <p:spPr>
          <a:xfrm>
            <a:off x="382325" y="3667450"/>
            <a:ext cx="457200" cy="457200"/>
          </a:xfrm>
          <a:prstGeom prst="rect">
            <a:avLst/>
          </a:prstGeom>
          <a:noFill/>
          <a:ln>
            <a:noFill/>
          </a:ln>
        </p:spPr>
      </p:pic>
      <p:sp>
        <p:nvSpPr>
          <p:cNvPr id="1916" name="Google Shape;1916;p59"/>
          <p:cNvSpPr txBox="1"/>
          <p:nvPr/>
        </p:nvSpPr>
        <p:spPr>
          <a:xfrm>
            <a:off x="1068113" y="4701950"/>
            <a:ext cx="757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This can make sense only if we assign </a:t>
            </a:r>
            <a:r>
              <a:rPr b="1" i="0" lang="en-GB" sz="1400" u="none" cap="none" strike="noStrike">
                <a:solidFill>
                  <a:srgbClr val="000000"/>
                </a:solidFill>
                <a:latin typeface="Roboto"/>
                <a:ea typeface="Roboto"/>
                <a:cs typeface="Roboto"/>
                <a:sym typeface="Roboto"/>
              </a:rPr>
              <a:t>different weights</a:t>
            </a:r>
            <a:r>
              <a:rPr b="0" i="0" lang="en-GB" sz="1400" u="none" cap="none" strike="noStrike">
                <a:solidFill>
                  <a:srgbClr val="000000"/>
                </a:solidFill>
                <a:latin typeface="Roboto"/>
                <a:ea typeface="Roboto"/>
                <a:cs typeface="Roboto"/>
                <a:sym typeface="Roboto"/>
              </a:rPr>
              <a:t> at each </a:t>
            </a:r>
            <a:r>
              <a:rPr b="1" i="0" lang="en-GB" sz="1400" u="none" cap="none" strike="noStrike">
                <a:solidFill>
                  <a:srgbClr val="000000"/>
                </a:solidFill>
                <a:latin typeface="Roboto"/>
                <a:ea typeface="Roboto"/>
                <a:cs typeface="Roboto"/>
                <a:sym typeface="Roboto"/>
              </a:rPr>
              <a:t>decoding stage</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id="1917" name="Google Shape;1917;p59"/>
          <p:cNvPicPr preferRelativeResize="0"/>
          <p:nvPr/>
        </p:nvPicPr>
        <p:blipFill rotWithShape="1">
          <a:blip r:embed="rId4">
            <a:alphaModFix/>
          </a:blip>
          <a:srcRect b="0" l="0" r="0" t="0"/>
          <a:stretch/>
        </p:blipFill>
        <p:spPr>
          <a:xfrm>
            <a:off x="439322" y="4491975"/>
            <a:ext cx="400201" cy="400201"/>
          </a:xfrm>
          <a:prstGeom prst="rect">
            <a:avLst/>
          </a:prstGeom>
          <a:noFill/>
          <a:ln>
            <a:noFill/>
          </a:ln>
        </p:spPr>
      </p:pic>
      <p:sp>
        <p:nvSpPr>
          <p:cNvPr id="1918" name="Google Shape;1918;p59"/>
          <p:cNvSpPr/>
          <p:nvPr/>
        </p:nvSpPr>
        <p:spPr>
          <a:xfrm>
            <a:off x="3503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919" name="Google Shape;1919;p59"/>
          <p:cNvSpPr/>
          <p:nvPr/>
        </p:nvSpPr>
        <p:spPr>
          <a:xfrm>
            <a:off x="3503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920" name="Google Shape;1920;p59"/>
          <p:cNvCxnSpPr>
            <a:stCxn id="1919" idx="0"/>
            <a:endCxn id="1918" idx="2"/>
          </p:cNvCxnSpPr>
          <p:nvPr/>
        </p:nvCxnSpPr>
        <p:spPr>
          <a:xfrm rot="10800000">
            <a:off x="7631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21" name="Google Shape;1921;p59"/>
          <p:cNvCxnSpPr/>
          <p:nvPr/>
        </p:nvCxnSpPr>
        <p:spPr>
          <a:xfrm rot="10800000">
            <a:off x="7631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1922" name="Google Shape;1922;p59"/>
          <p:cNvSpPr txBox="1"/>
          <p:nvPr/>
        </p:nvSpPr>
        <p:spPr>
          <a:xfrm>
            <a:off x="597125" y="30258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1923" name="Google Shape;1923;p59"/>
          <p:cNvSpPr/>
          <p:nvPr/>
        </p:nvSpPr>
        <p:spPr>
          <a:xfrm>
            <a:off x="13409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924" name="Google Shape;1924;p59"/>
          <p:cNvSpPr/>
          <p:nvPr/>
        </p:nvSpPr>
        <p:spPr>
          <a:xfrm>
            <a:off x="13409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925" name="Google Shape;1925;p59"/>
          <p:cNvCxnSpPr>
            <a:stCxn id="1924" idx="0"/>
            <a:endCxn id="1923" idx="2"/>
          </p:cNvCxnSpPr>
          <p:nvPr/>
        </p:nvCxnSpPr>
        <p:spPr>
          <a:xfrm rot="10800000">
            <a:off x="17537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26" name="Google Shape;1926;p59"/>
          <p:cNvCxnSpPr/>
          <p:nvPr/>
        </p:nvCxnSpPr>
        <p:spPr>
          <a:xfrm rot="10800000">
            <a:off x="17537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1927" name="Google Shape;1927;p59"/>
          <p:cNvSpPr txBox="1"/>
          <p:nvPr/>
        </p:nvSpPr>
        <p:spPr>
          <a:xfrm>
            <a:off x="1511275" y="30258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1928" name="Google Shape;1928;p59"/>
          <p:cNvCxnSpPr>
            <a:stCxn id="1918" idx="3"/>
            <a:endCxn id="1923" idx="1"/>
          </p:cNvCxnSpPr>
          <p:nvPr/>
        </p:nvCxnSpPr>
        <p:spPr>
          <a:xfrm>
            <a:off x="11759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929" name="Google Shape;1929;p59"/>
          <p:cNvSpPr/>
          <p:nvPr/>
        </p:nvSpPr>
        <p:spPr>
          <a:xfrm>
            <a:off x="23315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930" name="Google Shape;1930;p59"/>
          <p:cNvSpPr/>
          <p:nvPr/>
        </p:nvSpPr>
        <p:spPr>
          <a:xfrm>
            <a:off x="23315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1931" name="Google Shape;1931;p59"/>
          <p:cNvCxnSpPr>
            <a:stCxn id="1930" idx="0"/>
            <a:endCxn id="1929" idx="2"/>
          </p:cNvCxnSpPr>
          <p:nvPr/>
        </p:nvCxnSpPr>
        <p:spPr>
          <a:xfrm rot="10800000">
            <a:off x="27443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32" name="Google Shape;1932;p59"/>
          <p:cNvCxnSpPr/>
          <p:nvPr/>
        </p:nvCxnSpPr>
        <p:spPr>
          <a:xfrm rot="10800000">
            <a:off x="27443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1933" name="Google Shape;1933;p59"/>
          <p:cNvSpPr txBox="1"/>
          <p:nvPr/>
        </p:nvSpPr>
        <p:spPr>
          <a:xfrm>
            <a:off x="2501875" y="30258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1934" name="Google Shape;1934;p59"/>
          <p:cNvCxnSpPr>
            <a:endCxn id="1929" idx="1"/>
          </p:cNvCxnSpPr>
          <p:nvPr/>
        </p:nvCxnSpPr>
        <p:spPr>
          <a:xfrm>
            <a:off x="2166550" y="21907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1935" name="Google Shape;1935;p59"/>
          <p:cNvCxnSpPr/>
          <p:nvPr/>
        </p:nvCxnSpPr>
        <p:spPr>
          <a:xfrm flipH="1" rot="10800000">
            <a:off x="3157150" y="2184750"/>
            <a:ext cx="231300" cy="6000"/>
          </a:xfrm>
          <a:prstGeom prst="straightConnector1">
            <a:avLst/>
          </a:prstGeom>
          <a:noFill/>
          <a:ln cap="flat" cmpd="sng" w="9525">
            <a:solidFill>
              <a:schemeClr val="dk2"/>
            </a:solidFill>
            <a:prstDash val="solid"/>
            <a:round/>
            <a:headEnd len="sm" w="sm" type="none"/>
            <a:tailEnd len="med" w="med" type="triangle"/>
          </a:ln>
        </p:spPr>
      </p:cxnSp>
      <p:sp>
        <p:nvSpPr>
          <p:cNvPr id="1936" name="Google Shape;1936;p59"/>
          <p:cNvSpPr txBox="1"/>
          <p:nvPr/>
        </p:nvSpPr>
        <p:spPr>
          <a:xfrm>
            <a:off x="20983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937" name="Google Shape;1937;p59"/>
          <p:cNvSpPr txBox="1"/>
          <p:nvPr/>
        </p:nvSpPr>
        <p:spPr>
          <a:xfrm>
            <a:off x="11077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938" name="Google Shape;1938;p59"/>
          <p:cNvSpPr txBox="1"/>
          <p:nvPr/>
        </p:nvSpPr>
        <p:spPr>
          <a:xfrm>
            <a:off x="30889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939" name="Google Shape;1939;p59"/>
          <p:cNvSpPr/>
          <p:nvPr/>
        </p:nvSpPr>
        <p:spPr>
          <a:xfrm>
            <a:off x="37793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1940" name="Google Shape;1940;p59"/>
          <p:cNvSpPr/>
          <p:nvPr/>
        </p:nvSpPr>
        <p:spPr>
          <a:xfrm>
            <a:off x="47699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941" name="Google Shape;1941;p59"/>
          <p:cNvCxnSpPr>
            <a:stCxn id="1939" idx="3"/>
            <a:endCxn id="1940" idx="1"/>
          </p:cNvCxnSpPr>
          <p:nvPr/>
        </p:nvCxnSpPr>
        <p:spPr>
          <a:xfrm>
            <a:off x="46049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942" name="Google Shape;1942;p59"/>
          <p:cNvSpPr/>
          <p:nvPr/>
        </p:nvSpPr>
        <p:spPr>
          <a:xfrm>
            <a:off x="57605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943" name="Google Shape;1943;p59"/>
          <p:cNvCxnSpPr>
            <a:endCxn id="1942" idx="1"/>
          </p:cNvCxnSpPr>
          <p:nvPr/>
        </p:nvCxnSpPr>
        <p:spPr>
          <a:xfrm>
            <a:off x="55955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944" name="Google Shape;1944;p59"/>
          <p:cNvSpPr txBox="1"/>
          <p:nvPr/>
        </p:nvSpPr>
        <p:spPr>
          <a:xfrm>
            <a:off x="55273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945" name="Google Shape;1945;p59"/>
          <p:cNvSpPr txBox="1"/>
          <p:nvPr/>
        </p:nvSpPr>
        <p:spPr>
          <a:xfrm>
            <a:off x="45367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946" name="Google Shape;1946;p59"/>
          <p:cNvSpPr/>
          <p:nvPr/>
        </p:nvSpPr>
        <p:spPr>
          <a:xfrm>
            <a:off x="67511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947" name="Google Shape;1947;p59"/>
          <p:cNvCxnSpPr>
            <a:endCxn id="1946" idx="1"/>
          </p:cNvCxnSpPr>
          <p:nvPr/>
        </p:nvCxnSpPr>
        <p:spPr>
          <a:xfrm>
            <a:off x="65861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948" name="Google Shape;1948;p59"/>
          <p:cNvSpPr txBox="1"/>
          <p:nvPr/>
        </p:nvSpPr>
        <p:spPr>
          <a:xfrm>
            <a:off x="65179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1949" name="Google Shape;1949;p59"/>
          <p:cNvCxnSpPr/>
          <p:nvPr/>
        </p:nvCxnSpPr>
        <p:spPr>
          <a:xfrm rot="10800000">
            <a:off x="41921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50" name="Google Shape;1950;p59"/>
          <p:cNvCxnSpPr/>
          <p:nvPr/>
        </p:nvCxnSpPr>
        <p:spPr>
          <a:xfrm rot="10800000">
            <a:off x="51827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51" name="Google Shape;1951;p59"/>
          <p:cNvCxnSpPr/>
          <p:nvPr/>
        </p:nvCxnSpPr>
        <p:spPr>
          <a:xfrm rot="10800000">
            <a:off x="61733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52" name="Google Shape;1952;p59"/>
          <p:cNvCxnSpPr/>
          <p:nvPr/>
        </p:nvCxnSpPr>
        <p:spPr>
          <a:xfrm rot="10800000">
            <a:off x="7163950" y="1764000"/>
            <a:ext cx="0" cy="167700"/>
          </a:xfrm>
          <a:prstGeom prst="straightConnector1">
            <a:avLst/>
          </a:prstGeom>
          <a:noFill/>
          <a:ln cap="flat" cmpd="sng" w="9525">
            <a:solidFill>
              <a:schemeClr val="dk2"/>
            </a:solidFill>
            <a:prstDash val="solid"/>
            <a:round/>
            <a:headEnd len="sm" w="sm" type="none"/>
            <a:tailEnd len="med" w="med" type="triangle"/>
          </a:ln>
        </p:spPr>
      </p:cxnSp>
      <p:sp>
        <p:nvSpPr>
          <p:cNvPr id="1953" name="Google Shape;1953;p59"/>
          <p:cNvSpPr/>
          <p:nvPr/>
        </p:nvSpPr>
        <p:spPr>
          <a:xfrm>
            <a:off x="77417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1954" name="Google Shape;1954;p59"/>
          <p:cNvCxnSpPr>
            <a:endCxn id="1953" idx="1"/>
          </p:cNvCxnSpPr>
          <p:nvPr/>
        </p:nvCxnSpPr>
        <p:spPr>
          <a:xfrm>
            <a:off x="75767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1955" name="Google Shape;1955;p59"/>
          <p:cNvSpPr txBox="1"/>
          <p:nvPr/>
        </p:nvSpPr>
        <p:spPr>
          <a:xfrm>
            <a:off x="75085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1956" name="Google Shape;1956;p59"/>
          <p:cNvCxnSpPr/>
          <p:nvPr/>
        </p:nvCxnSpPr>
        <p:spPr>
          <a:xfrm rot="10800000">
            <a:off x="8154550" y="1764000"/>
            <a:ext cx="0" cy="167700"/>
          </a:xfrm>
          <a:prstGeom prst="straightConnector1">
            <a:avLst/>
          </a:prstGeom>
          <a:noFill/>
          <a:ln cap="flat" cmpd="sng" w="9525">
            <a:solidFill>
              <a:schemeClr val="dk2"/>
            </a:solidFill>
            <a:prstDash val="solid"/>
            <a:round/>
            <a:headEnd len="sm" w="sm" type="none"/>
            <a:tailEnd len="med" w="med" type="triangle"/>
          </a:ln>
        </p:spPr>
      </p:cxnSp>
      <p:sp>
        <p:nvSpPr>
          <p:cNvPr id="1957" name="Google Shape;1957;p59"/>
          <p:cNvSpPr/>
          <p:nvPr/>
        </p:nvSpPr>
        <p:spPr>
          <a:xfrm>
            <a:off x="37793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958" name="Google Shape;1958;p59"/>
          <p:cNvSpPr/>
          <p:nvPr/>
        </p:nvSpPr>
        <p:spPr>
          <a:xfrm>
            <a:off x="47699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959" name="Google Shape;1959;p59"/>
          <p:cNvSpPr/>
          <p:nvPr/>
        </p:nvSpPr>
        <p:spPr>
          <a:xfrm>
            <a:off x="57605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960" name="Google Shape;1960;p59"/>
          <p:cNvSpPr/>
          <p:nvPr/>
        </p:nvSpPr>
        <p:spPr>
          <a:xfrm>
            <a:off x="67511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1961" name="Google Shape;1961;p59"/>
          <p:cNvSpPr/>
          <p:nvPr/>
        </p:nvSpPr>
        <p:spPr>
          <a:xfrm>
            <a:off x="77417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1962" name="Google Shape;1962;p59"/>
          <p:cNvCxnSpPr/>
          <p:nvPr/>
        </p:nvCxnSpPr>
        <p:spPr>
          <a:xfrm rot="10800000">
            <a:off x="41921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63" name="Google Shape;1963;p59"/>
          <p:cNvCxnSpPr/>
          <p:nvPr/>
        </p:nvCxnSpPr>
        <p:spPr>
          <a:xfrm rot="10800000">
            <a:off x="51827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64" name="Google Shape;1964;p59"/>
          <p:cNvCxnSpPr/>
          <p:nvPr/>
        </p:nvCxnSpPr>
        <p:spPr>
          <a:xfrm rot="10800000">
            <a:off x="61733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65" name="Google Shape;1965;p59"/>
          <p:cNvCxnSpPr/>
          <p:nvPr/>
        </p:nvCxnSpPr>
        <p:spPr>
          <a:xfrm rot="10800000">
            <a:off x="71639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66" name="Google Shape;1966;p59"/>
          <p:cNvCxnSpPr/>
          <p:nvPr/>
        </p:nvCxnSpPr>
        <p:spPr>
          <a:xfrm rot="10800000">
            <a:off x="8154550" y="1383000"/>
            <a:ext cx="0" cy="167700"/>
          </a:xfrm>
          <a:prstGeom prst="straightConnector1">
            <a:avLst/>
          </a:prstGeom>
          <a:noFill/>
          <a:ln cap="flat" cmpd="sng" w="9525">
            <a:solidFill>
              <a:schemeClr val="dk2"/>
            </a:solidFill>
            <a:prstDash val="solid"/>
            <a:round/>
            <a:headEnd len="sm" w="sm" type="none"/>
            <a:tailEnd len="med" w="med" type="triangle"/>
          </a:ln>
        </p:spPr>
      </p:cxnSp>
      <p:sp>
        <p:nvSpPr>
          <p:cNvPr id="1967" name="Google Shape;1967;p59"/>
          <p:cNvSpPr/>
          <p:nvPr/>
        </p:nvSpPr>
        <p:spPr>
          <a:xfrm>
            <a:off x="37793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1968" name="Google Shape;1968;p59"/>
          <p:cNvSpPr/>
          <p:nvPr/>
        </p:nvSpPr>
        <p:spPr>
          <a:xfrm>
            <a:off x="47699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969" name="Google Shape;1969;p59"/>
          <p:cNvSpPr/>
          <p:nvPr/>
        </p:nvSpPr>
        <p:spPr>
          <a:xfrm>
            <a:off x="57605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970" name="Google Shape;1970;p59"/>
          <p:cNvSpPr/>
          <p:nvPr/>
        </p:nvSpPr>
        <p:spPr>
          <a:xfrm>
            <a:off x="67511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1971" name="Google Shape;1971;p59"/>
          <p:cNvSpPr/>
          <p:nvPr/>
        </p:nvSpPr>
        <p:spPr>
          <a:xfrm>
            <a:off x="77417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1972" name="Google Shape;1972;p59"/>
          <p:cNvCxnSpPr/>
          <p:nvPr/>
        </p:nvCxnSpPr>
        <p:spPr>
          <a:xfrm rot="10800000">
            <a:off x="41921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73" name="Google Shape;1973;p59"/>
          <p:cNvCxnSpPr/>
          <p:nvPr/>
        </p:nvCxnSpPr>
        <p:spPr>
          <a:xfrm rot="10800000">
            <a:off x="51827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74" name="Google Shape;1974;p59"/>
          <p:cNvCxnSpPr/>
          <p:nvPr/>
        </p:nvCxnSpPr>
        <p:spPr>
          <a:xfrm rot="10800000">
            <a:off x="61733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75" name="Google Shape;1975;p59"/>
          <p:cNvCxnSpPr/>
          <p:nvPr/>
        </p:nvCxnSpPr>
        <p:spPr>
          <a:xfrm rot="10800000">
            <a:off x="71639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76" name="Google Shape;1976;p59"/>
          <p:cNvCxnSpPr/>
          <p:nvPr/>
        </p:nvCxnSpPr>
        <p:spPr>
          <a:xfrm rot="10800000">
            <a:off x="8154550" y="1002000"/>
            <a:ext cx="0" cy="167700"/>
          </a:xfrm>
          <a:prstGeom prst="straightConnector1">
            <a:avLst/>
          </a:prstGeom>
          <a:noFill/>
          <a:ln cap="flat" cmpd="sng" w="9525">
            <a:solidFill>
              <a:schemeClr val="dk2"/>
            </a:solidFill>
            <a:prstDash val="solid"/>
            <a:round/>
            <a:headEnd len="sm" w="sm" type="none"/>
            <a:tailEnd len="med" w="med" type="triangle"/>
          </a:ln>
        </p:spPr>
      </p:cxnSp>
      <p:sp>
        <p:nvSpPr>
          <p:cNvPr id="1977" name="Google Shape;1977;p59"/>
          <p:cNvSpPr txBox="1"/>
          <p:nvPr/>
        </p:nvSpPr>
        <p:spPr>
          <a:xfrm>
            <a:off x="3978150" y="6561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1978" name="Google Shape;1978;p59"/>
          <p:cNvSpPr txBox="1"/>
          <p:nvPr/>
        </p:nvSpPr>
        <p:spPr>
          <a:xfrm>
            <a:off x="4816350" y="6561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1979" name="Google Shape;1979;p59"/>
          <p:cNvSpPr txBox="1"/>
          <p:nvPr/>
        </p:nvSpPr>
        <p:spPr>
          <a:xfrm>
            <a:off x="5883150" y="6561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1980" name="Google Shape;1980;p59"/>
          <p:cNvSpPr txBox="1"/>
          <p:nvPr/>
        </p:nvSpPr>
        <p:spPr>
          <a:xfrm>
            <a:off x="6795050" y="6561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1981" name="Google Shape;1981;p59"/>
          <p:cNvSpPr txBox="1"/>
          <p:nvPr/>
        </p:nvSpPr>
        <p:spPr>
          <a:xfrm>
            <a:off x="7785650" y="6561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1982" name="Google Shape;1982;p59"/>
          <p:cNvSpPr txBox="1"/>
          <p:nvPr/>
        </p:nvSpPr>
        <p:spPr>
          <a:xfrm>
            <a:off x="350350" y="15193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Encoder</a:t>
            </a:r>
            <a:endParaRPr b="1" i="0" sz="1200" u="none" cap="none" strike="noStrike">
              <a:solidFill>
                <a:srgbClr val="000000"/>
              </a:solidFill>
              <a:latin typeface="Roboto"/>
              <a:ea typeface="Roboto"/>
              <a:cs typeface="Roboto"/>
              <a:sym typeface="Roboto"/>
            </a:endParaRPr>
          </a:p>
        </p:txBody>
      </p:sp>
      <p:cxnSp>
        <p:nvCxnSpPr>
          <p:cNvPr id="1983" name="Google Shape;1983;p59"/>
          <p:cNvCxnSpPr/>
          <p:nvPr/>
        </p:nvCxnSpPr>
        <p:spPr>
          <a:xfrm rot="10800000">
            <a:off x="41921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84" name="Google Shape;1984;p59"/>
          <p:cNvCxnSpPr/>
          <p:nvPr/>
        </p:nvCxnSpPr>
        <p:spPr>
          <a:xfrm rot="10800000">
            <a:off x="51827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85" name="Google Shape;1985;p59"/>
          <p:cNvCxnSpPr/>
          <p:nvPr/>
        </p:nvCxnSpPr>
        <p:spPr>
          <a:xfrm rot="10800000">
            <a:off x="61733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86" name="Google Shape;1986;p59"/>
          <p:cNvCxnSpPr/>
          <p:nvPr/>
        </p:nvCxnSpPr>
        <p:spPr>
          <a:xfrm rot="10800000">
            <a:off x="71639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1987" name="Google Shape;1987;p59"/>
          <p:cNvCxnSpPr/>
          <p:nvPr/>
        </p:nvCxnSpPr>
        <p:spPr>
          <a:xfrm rot="10800000">
            <a:off x="8078350" y="2449800"/>
            <a:ext cx="0" cy="167700"/>
          </a:xfrm>
          <a:prstGeom prst="straightConnector1">
            <a:avLst/>
          </a:prstGeom>
          <a:noFill/>
          <a:ln cap="flat" cmpd="sng" w="9525">
            <a:solidFill>
              <a:schemeClr val="dk2"/>
            </a:solidFill>
            <a:prstDash val="solid"/>
            <a:round/>
            <a:headEnd len="sm" w="sm" type="none"/>
            <a:tailEnd len="med" w="med" type="triangle"/>
          </a:ln>
        </p:spPr>
      </p:cxnSp>
      <p:sp>
        <p:nvSpPr>
          <p:cNvPr id="1988" name="Google Shape;1988;p59"/>
          <p:cNvSpPr txBox="1"/>
          <p:nvPr/>
        </p:nvSpPr>
        <p:spPr>
          <a:xfrm>
            <a:off x="40560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989" name="Google Shape;1989;p59"/>
          <p:cNvSpPr txBox="1"/>
          <p:nvPr/>
        </p:nvSpPr>
        <p:spPr>
          <a:xfrm>
            <a:off x="40560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990" name="Google Shape;1990;p59"/>
          <p:cNvSpPr txBox="1"/>
          <p:nvPr/>
        </p:nvSpPr>
        <p:spPr>
          <a:xfrm>
            <a:off x="40560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991" name="Google Shape;1991;p59"/>
          <p:cNvSpPr txBox="1"/>
          <p:nvPr/>
        </p:nvSpPr>
        <p:spPr>
          <a:xfrm flipH="1" rot="10800000">
            <a:off x="40612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992" name="Google Shape;1992;p59"/>
          <p:cNvSpPr txBox="1"/>
          <p:nvPr/>
        </p:nvSpPr>
        <p:spPr>
          <a:xfrm>
            <a:off x="50466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993" name="Google Shape;1993;p59"/>
          <p:cNvSpPr txBox="1"/>
          <p:nvPr/>
        </p:nvSpPr>
        <p:spPr>
          <a:xfrm>
            <a:off x="50466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994" name="Google Shape;1994;p59"/>
          <p:cNvSpPr txBox="1"/>
          <p:nvPr/>
        </p:nvSpPr>
        <p:spPr>
          <a:xfrm>
            <a:off x="50466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995" name="Google Shape;1995;p59"/>
          <p:cNvSpPr txBox="1"/>
          <p:nvPr/>
        </p:nvSpPr>
        <p:spPr>
          <a:xfrm flipH="1" rot="10800000">
            <a:off x="50518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996" name="Google Shape;1996;p59"/>
          <p:cNvSpPr txBox="1"/>
          <p:nvPr/>
        </p:nvSpPr>
        <p:spPr>
          <a:xfrm>
            <a:off x="60372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1997" name="Google Shape;1997;p59"/>
          <p:cNvSpPr txBox="1"/>
          <p:nvPr/>
        </p:nvSpPr>
        <p:spPr>
          <a:xfrm>
            <a:off x="60372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1998" name="Google Shape;1998;p59"/>
          <p:cNvSpPr txBox="1"/>
          <p:nvPr/>
        </p:nvSpPr>
        <p:spPr>
          <a:xfrm>
            <a:off x="60372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1999" name="Google Shape;1999;p59"/>
          <p:cNvSpPr txBox="1"/>
          <p:nvPr/>
        </p:nvSpPr>
        <p:spPr>
          <a:xfrm flipH="1" rot="10800000">
            <a:off x="60424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000" name="Google Shape;2000;p59"/>
          <p:cNvSpPr txBox="1"/>
          <p:nvPr/>
        </p:nvSpPr>
        <p:spPr>
          <a:xfrm>
            <a:off x="70278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001" name="Google Shape;2001;p59"/>
          <p:cNvSpPr txBox="1"/>
          <p:nvPr/>
        </p:nvSpPr>
        <p:spPr>
          <a:xfrm>
            <a:off x="70278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002" name="Google Shape;2002;p59"/>
          <p:cNvSpPr txBox="1"/>
          <p:nvPr/>
        </p:nvSpPr>
        <p:spPr>
          <a:xfrm>
            <a:off x="70278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003" name="Google Shape;2003;p59"/>
          <p:cNvSpPr txBox="1"/>
          <p:nvPr/>
        </p:nvSpPr>
        <p:spPr>
          <a:xfrm flipH="1" rot="10800000">
            <a:off x="70330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004" name="Google Shape;2004;p59"/>
          <p:cNvSpPr txBox="1"/>
          <p:nvPr/>
        </p:nvSpPr>
        <p:spPr>
          <a:xfrm>
            <a:off x="79422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005" name="Google Shape;2005;p59"/>
          <p:cNvSpPr txBox="1"/>
          <p:nvPr/>
        </p:nvSpPr>
        <p:spPr>
          <a:xfrm>
            <a:off x="79422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006" name="Google Shape;2006;p59"/>
          <p:cNvSpPr txBox="1"/>
          <p:nvPr/>
        </p:nvSpPr>
        <p:spPr>
          <a:xfrm>
            <a:off x="79422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007" name="Google Shape;2007;p59"/>
          <p:cNvSpPr txBox="1"/>
          <p:nvPr/>
        </p:nvSpPr>
        <p:spPr>
          <a:xfrm flipH="1" rot="10800000">
            <a:off x="79474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008" name="Google Shape;2008;p59"/>
          <p:cNvSpPr txBox="1"/>
          <p:nvPr/>
        </p:nvSpPr>
        <p:spPr>
          <a:xfrm>
            <a:off x="3801050" y="2605250"/>
            <a:ext cx="420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1,1</a:t>
            </a:r>
            <a:endParaRPr b="0" i="0" sz="600" u="none" cap="none" strike="noStrike">
              <a:solidFill>
                <a:srgbClr val="DB4437"/>
              </a:solidFill>
              <a:latin typeface="Roboto"/>
              <a:ea typeface="Roboto"/>
              <a:cs typeface="Roboto"/>
              <a:sym typeface="Roboto"/>
            </a:endParaRPr>
          </a:p>
        </p:txBody>
      </p:sp>
      <p:sp>
        <p:nvSpPr>
          <p:cNvPr id="2009" name="Google Shape;2009;p59"/>
          <p:cNvSpPr txBox="1"/>
          <p:nvPr/>
        </p:nvSpPr>
        <p:spPr>
          <a:xfrm>
            <a:off x="3801038" y="2898475"/>
            <a:ext cx="37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1,2</a:t>
            </a:r>
            <a:endParaRPr b="0" i="0" sz="600" u="none" cap="none" strike="noStrike">
              <a:solidFill>
                <a:srgbClr val="DB4437"/>
              </a:solidFill>
              <a:latin typeface="Roboto"/>
              <a:ea typeface="Roboto"/>
              <a:cs typeface="Roboto"/>
              <a:sym typeface="Roboto"/>
            </a:endParaRPr>
          </a:p>
        </p:txBody>
      </p:sp>
      <p:sp>
        <p:nvSpPr>
          <p:cNvPr id="2010" name="Google Shape;2010;p59"/>
          <p:cNvSpPr txBox="1"/>
          <p:nvPr/>
        </p:nvSpPr>
        <p:spPr>
          <a:xfrm>
            <a:off x="3816200" y="3252475"/>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1,3</a:t>
            </a:r>
            <a:endParaRPr b="0" i="0" sz="600" u="none" cap="none" strike="noStrike">
              <a:solidFill>
                <a:srgbClr val="DB4437"/>
              </a:solidFill>
              <a:latin typeface="Roboto"/>
              <a:ea typeface="Roboto"/>
              <a:cs typeface="Roboto"/>
              <a:sym typeface="Roboto"/>
            </a:endParaRPr>
          </a:p>
        </p:txBody>
      </p:sp>
      <p:sp>
        <p:nvSpPr>
          <p:cNvPr id="2011" name="Google Shape;2011;p59"/>
          <p:cNvSpPr txBox="1"/>
          <p:nvPr/>
        </p:nvSpPr>
        <p:spPr>
          <a:xfrm>
            <a:off x="4791650" y="2605250"/>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2,1</a:t>
            </a:r>
            <a:endParaRPr b="0" i="0" sz="600" u="none" cap="none" strike="noStrike">
              <a:solidFill>
                <a:srgbClr val="DB4437"/>
              </a:solidFill>
              <a:latin typeface="Roboto"/>
              <a:ea typeface="Roboto"/>
              <a:cs typeface="Roboto"/>
              <a:sym typeface="Roboto"/>
            </a:endParaRPr>
          </a:p>
        </p:txBody>
      </p:sp>
      <p:sp>
        <p:nvSpPr>
          <p:cNvPr id="2012" name="Google Shape;2012;p59"/>
          <p:cNvSpPr txBox="1"/>
          <p:nvPr/>
        </p:nvSpPr>
        <p:spPr>
          <a:xfrm>
            <a:off x="4708853" y="2898475"/>
            <a:ext cx="457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2,2</a:t>
            </a:r>
            <a:endParaRPr b="0" i="0" sz="600" u="none" cap="none" strike="noStrike">
              <a:solidFill>
                <a:srgbClr val="DB4437"/>
              </a:solidFill>
              <a:latin typeface="Roboto"/>
              <a:ea typeface="Roboto"/>
              <a:cs typeface="Roboto"/>
              <a:sym typeface="Roboto"/>
            </a:endParaRPr>
          </a:p>
        </p:txBody>
      </p:sp>
      <p:sp>
        <p:nvSpPr>
          <p:cNvPr id="2013" name="Google Shape;2013;p59"/>
          <p:cNvSpPr txBox="1"/>
          <p:nvPr/>
        </p:nvSpPr>
        <p:spPr>
          <a:xfrm>
            <a:off x="4806800" y="3252475"/>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2,3</a:t>
            </a:r>
            <a:endParaRPr b="0" i="0" sz="600" u="none" cap="none" strike="noStrike">
              <a:solidFill>
                <a:srgbClr val="DB4437"/>
              </a:solidFill>
              <a:latin typeface="Roboto"/>
              <a:ea typeface="Roboto"/>
              <a:cs typeface="Roboto"/>
              <a:sym typeface="Roboto"/>
            </a:endParaRPr>
          </a:p>
        </p:txBody>
      </p:sp>
      <p:sp>
        <p:nvSpPr>
          <p:cNvPr id="2014" name="Google Shape;2014;p59"/>
          <p:cNvSpPr txBox="1"/>
          <p:nvPr/>
        </p:nvSpPr>
        <p:spPr>
          <a:xfrm>
            <a:off x="5782250" y="2605250"/>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3,1</a:t>
            </a:r>
            <a:endParaRPr b="0" i="0" sz="600" u="none" cap="none" strike="noStrike">
              <a:solidFill>
                <a:srgbClr val="DB4437"/>
              </a:solidFill>
              <a:latin typeface="Roboto"/>
              <a:ea typeface="Roboto"/>
              <a:cs typeface="Roboto"/>
              <a:sym typeface="Roboto"/>
            </a:endParaRPr>
          </a:p>
        </p:txBody>
      </p:sp>
      <p:sp>
        <p:nvSpPr>
          <p:cNvPr id="2015" name="Google Shape;2015;p59"/>
          <p:cNvSpPr txBox="1"/>
          <p:nvPr/>
        </p:nvSpPr>
        <p:spPr>
          <a:xfrm>
            <a:off x="5782238" y="2898475"/>
            <a:ext cx="374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3,2</a:t>
            </a:r>
            <a:endParaRPr b="0" i="0" sz="600" u="none" cap="none" strike="noStrike">
              <a:solidFill>
                <a:srgbClr val="DB4437"/>
              </a:solidFill>
              <a:latin typeface="Roboto"/>
              <a:ea typeface="Roboto"/>
              <a:cs typeface="Roboto"/>
              <a:sym typeface="Roboto"/>
            </a:endParaRPr>
          </a:p>
        </p:txBody>
      </p:sp>
      <p:sp>
        <p:nvSpPr>
          <p:cNvPr id="2016" name="Google Shape;2016;p59"/>
          <p:cNvSpPr txBox="1"/>
          <p:nvPr/>
        </p:nvSpPr>
        <p:spPr>
          <a:xfrm>
            <a:off x="5797400" y="3252475"/>
            <a:ext cx="420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3,3</a:t>
            </a:r>
            <a:endParaRPr b="0" i="0" sz="600" u="none" cap="none" strike="noStrike">
              <a:solidFill>
                <a:srgbClr val="DB4437"/>
              </a:solidFill>
              <a:latin typeface="Roboto"/>
              <a:ea typeface="Roboto"/>
              <a:cs typeface="Roboto"/>
              <a:sym typeface="Roboto"/>
            </a:endParaRPr>
          </a:p>
        </p:txBody>
      </p:sp>
      <p:sp>
        <p:nvSpPr>
          <p:cNvPr id="2017" name="Google Shape;2017;p59"/>
          <p:cNvSpPr txBox="1"/>
          <p:nvPr/>
        </p:nvSpPr>
        <p:spPr>
          <a:xfrm>
            <a:off x="6772850" y="2605250"/>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4,1</a:t>
            </a:r>
            <a:endParaRPr b="0" i="0" sz="600" u="none" cap="none" strike="noStrike">
              <a:solidFill>
                <a:srgbClr val="DB4437"/>
              </a:solidFill>
              <a:latin typeface="Roboto"/>
              <a:ea typeface="Roboto"/>
              <a:cs typeface="Roboto"/>
              <a:sym typeface="Roboto"/>
            </a:endParaRPr>
          </a:p>
        </p:txBody>
      </p:sp>
      <p:sp>
        <p:nvSpPr>
          <p:cNvPr id="2018" name="Google Shape;2018;p59"/>
          <p:cNvSpPr txBox="1"/>
          <p:nvPr/>
        </p:nvSpPr>
        <p:spPr>
          <a:xfrm>
            <a:off x="6772838" y="2898475"/>
            <a:ext cx="37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4,2</a:t>
            </a:r>
            <a:endParaRPr b="0" i="0" sz="600" u="none" cap="none" strike="noStrike">
              <a:solidFill>
                <a:srgbClr val="DB4437"/>
              </a:solidFill>
              <a:latin typeface="Roboto"/>
              <a:ea typeface="Roboto"/>
              <a:cs typeface="Roboto"/>
              <a:sym typeface="Roboto"/>
            </a:endParaRPr>
          </a:p>
        </p:txBody>
      </p:sp>
      <p:sp>
        <p:nvSpPr>
          <p:cNvPr id="2019" name="Google Shape;2019;p59"/>
          <p:cNvSpPr txBox="1"/>
          <p:nvPr/>
        </p:nvSpPr>
        <p:spPr>
          <a:xfrm>
            <a:off x="6788000" y="3252475"/>
            <a:ext cx="420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4,3</a:t>
            </a:r>
            <a:endParaRPr b="0" i="0" sz="600" u="none" cap="none" strike="noStrike">
              <a:solidFill>
                <a:srgbClr val="DB4437"/>
              </a:solidFill>
              <a:latin typeface="Roboto"/>
              <a:ea typeface="Roboto"/>
              <a:cs typeface="Roboto"/>
              <a:sym typeface="Roboto"/>
            </a:endParaRPr>
          </a:p>
        </p:txBody>
      </p:sp>
      <p:sp>
        <p:nvSpPr>
          <p:cNvPr id="2020" name="Google Shape;2020;p59"/>
          <p:cNvSpPr txBox="1"/>
          <p:nvPr/>
        </p:nvSpPr>
        <p:spPr>
          <a:xfrm>
            <a:off x="7687250" y="2605250"/>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5,1</a:t>
            </a:r>
            <a:endParaRPr b="0" i="0" sz="600" u="none" cap="none" strike="noStrike">
              <a:solidFill>
                <a:srgbClr val="DB4437"/>
              </a:solidFill>
              <a:latin typeface="Roboto"/>
              <a:ea typeface="Roboto"/>
              <a:cs typeface="Roboto"/>
              <a:sym typeface="Roboto"/>
            </a:endParaRPr>
          </a:p>
        </p:txBody>
      </p:sp>
      <p:sp>
        <p:nvSpPr>
          <p:cNvPr id="2021" name="Google Shape;2021;p59"/>
          <p:cNvSpPr txBox="1"/>
          <p:nvPr/>
        </p:nvSpPr>
        <p:spPr>
          <a:xfrm>
            <a:off x="7687238" y="2898475"/>
            <a:ext cx="37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5,2</a:t>
            </a:r>
            <a:endParaRPr b="0" i="0" sz="600" u="none" cap="none" strike="noStrike">
              <a:solidFill>
                <a:srgbClr val="DB4437"/>
              </a:solidFill>
              <a:latin typeface="Roboto"/>
              <a:ea typeface="Roboto"/>
              <a:cs typeface="Roboto"/>
              <a:sym typeface="Roboto"/>
            </a:endParaRPr>
          </a:p>
        </p:txBody>
      </p:sp>
      <p:sp>
        <p:nvSpPr>
          <p:cNvPr id="2022" name="Google Shape;2022;p59"/>
          <p:cNvSpPr txBox="1"/>
          <p:nvPr/>
        </p:nvSpPr>
        <p:spPr>
          <a:xfrm>
            <a:off x="7702400" y="3252475"/>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5,3</a:t>
            </a:r>
            <a:endParaRPr b="0" i="0" sz="600" u="none" cap="none" strike="noStrike">
              <a:solidFill>
                <a:srgbClr val="DB4437"/>
              </a:solidFill>
              <a:latin typeface="Roboto"/>
              <a:ea typeface="Roboto"/>
              <a:cs typeface="Roboto"/>
              <a:sym typeface="Roboto"/>
            </a:endParaRPr>
          </a:p>
        </p:txBody>
      </p:sp>
      <p:sp>
        <p:nvSpPr>
          <p:cNvPr id="2023" name="Google Shape;2023;p59"/>
          <p:cNvSpPr txBox="1"/>
          <p:nvPr/>
        </p:nvSpPr>
        <p:spPr>
          <a:xfrm>
            <a:off x="1033838" y="4298750"/>
            <a:ext cx="757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want the decoder to use the information on a </a:t>
            </a:r>
            <a:r>
              <a:rPr b="1" i="0" lang="en-GB" sz="1400" u="none" cap="none" strike="noStrike">
                <a:solidFill>
                  <a:srgbClr val="000000"/>
                </a:solidFill>
                <a:latin typeface="Roboto"/>
                <a:ea typeface="Roboto"/>
                <a:cs typeface="Roboto"/>
                <a:sym typeface="Roboto"/>
              </a:rPr>
              <a:t>subset</a:t>
            </a:r>
            <a:r>
              <a:rPr b="0" i="0" lang="en-GB" sz="1400" u="none" cap="none" strike="noStrike">
                <a:solidFill>
                  <a:srgbClr val="000000"/>
                </a:solidFill>
                <a:latin typeface="Roboto"/>
                <a:ea typeface="Roboto"/>
                <a:cs typeface="Roboto"/>
                <a:sym typeface="Roboto"/>
              </a:rPr>
              <a:t> of inputs only. </a:t>
            </a:r>
            <a:endParaRPr b="0" i="0" sz="1400" u="none" cap="none" strike="noStrike">
              <a:solidFill>
                <a:srgbClr val="000000"/>
              </a:solidFill>
              <a:latin typeface="Roboto"/>
              <a:ea typeface="Roboto"/>
              <a:cs typeface="Roboto"/>
              <a:sym typeface="Roboto"/>
            </a:endParaRPr>
          </a:p>
        </p:txBody>
      </p:sp>
      <p:cxnSp>
        <p:nvCxnSpPr>
          <p:cNvPr id="2024" name="Google Shape;2024;p59"/>
          <p:cNvCxnSpPr/>
          <p:nvPr/>
        </p:nvCxnSpPr>
        <p:spPr>
          <a:xfrm>
            <a:off x="36143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2025" name="Google Shape;2025;p59"/>
          <p:cNvSpPr txBox="1"/>
          <p:nvPr/>
        </p:nvSpPr>
        <p:spPr>
          <a:xfrm>
            <a:off x="35461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0</a:t>
            </a:r>
            <a:endParaRPr b="0" i="0" sz="6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7"/>
                                        </p:tgtEl>
                                        <p:attrNameLst>
                                          <p:attrName>style.visibility</p:attrName>
                                        </p:attrNameLst>
                                      </p:cBhvr>
                                      <p:to>
                                        <p:strVal val="visible"/>
                                      </p:to>
                                    </p:set>
                                    <p:animEffect filter="fade" transition="in">
                                      <p:cBhvr>
                                        <p:cTn dur="1000"/>
                                        <p:tgtEl>
                                          <p:spTgt spid="1917"/>
                                        </p:tgtEl>
                                      </p:cBhvr>
                                    </p:animEffect>
                                  </p:childTnLst>
                                </p:cTn>
                              </p:par>
                              <p:par>
                                <p:cTn fill="hold" nodeType="withEffect" presetClass="entr" presetID="10" presetSubtype="0">
                                  <p:stCondLst>
                                    <p:cond delay="0"/>
                                  </p:stCondLst>
                                  <p:childTnLst>
                                    <p:set>
                                      <p:cBhvr>
                                        <p:cTn dur="1" fill="hold">
                                          <p:stCondLst>
                                            <p:cond delay="0"/>
                                          </p:stCondLst>
                                        </p:cTn>
                                        <p:tgtEl>
                                          <p:spTgt spid="2023"/>
                                        </p:tgtEl>
                                        <p:attrNameLst>
                                          <p:attrName>style.visibility</p:attrName>
                                        </p:attrNameLst>
                                      </p:cBhvr>
                                      <p:to>
                                        <p:strVal val="visible"/>
                                      </p:to>
                                    </p:set>
                                    <p:animEffect filter="fade" transition="in">
                                      <p:cBhvr>
                                        <p:cTn dur="1000"/>
                                        <p:tgtEl>
                                          <p:spTgt spid="2023"/>
                                        </p:tgtEl>
                                      </p:cBhvr>
                                    </p:animEffect>
                                  </p:childTnLst>
                                </p:cTn>
                              </p:par>
                              <p:par>
                                <p:cTn fill="hold" nodeType="withEffect" presetClass="entr" presetID="10" presetSubtype="0">
                                  <p:stCondLst>
                                    <p:cond delay="0"/>
                                  </p:stCondLst>
                                  <p:childTnLst>
                                    <p:set>
                                      <p:cBhvr>
                                        <p:cTn dur="1" fill="hold">
                                          <p:stCondLst>
                                            <p:cond delay="0"/>
                                          </p:stCondLst>
                                        </p:cTn>
                                        <p:tgtEl>
                                          <p:spTgt spid="1916"/>
                                        </p:tgtEl>
                                        <p:attrNameLst>
                                          <p:attrName>style.visibility</p:attrName>
                                        </p:attrNameLst>
                                      </p:cBhvr>
                                      <p:to>
                                        <p:strVal val="visible"/>
                                      </p:to>
                                    </p:set>
                                    <p:animEffect filter="fade" transition="in">
                                      <p:cBhvr>
                                        <p:cTn dur="1000"/>
                                        <p:tgtEl>
                                          <p:spTgt spid="1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29" name="Shape 2029"/>
        <p:cNvGrpSpPr/>
        <p:nvPr/>
      </p:nvGrpSpPr>
      <p:grpSpPr>
        <a:xfrm>
          <a:off x="0" y="0"/>
          <a:ext cx="0" cy="0"/>
          <a:chOff x="0" y="0"/>
          <a:chExt cx="0" cy="0"/>
        </a:xfrm>
      </p:grpSpPr>
      <p:sp>
        <p:nvSpPr>
          <p:cNvPr id="2030" name="Google Shape;2030;p6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2031" name="Google Shape;2031;p60"/>
          <p:cNvSpPr/>
          <p:nvPr/>
        </p:nvSpPr>
        <p:spPr>
          <a:xfrm>
            <a:off x="3503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032" name="Google Shape;2032;p60"/>
          <p:cNvSpPr/>
          <p:nvPr/>
        </p:nvSpPr>
        <p:spPr>
          <a:xfrm>
            <a:off x="3503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033" name="Google Shape;2033;p60"/>
          <p:cNvCxnSpPr>
            <a:stCxn id="2032" idx="0"/>
            <a:endCxn id="2031" idx="2"/>
          </p:cNvCxnSpPr>
          <p:nvPr/>
        </p:nvCxnSpPr>
        <p:spPr>
          <a:xfrm rot="10800000">
            <a:off x="7631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34" name="Google Shape;2034;p60"/>
          <p:cNvCxnSpPr/>
          <p:nvPr/>
        </p:nvCxnSpPr>
        <p:spPr>
          <a:xfrm rot="10800000">
            <a:off x="7631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2035" name="Google Shape;2035;p60"/>
          <p:cNvSpPr txBox="1"/>
          <p:nvPr/>
        </p:nvSpPr>
        <p:spPr>
          <a:xfrm>
            <a:off x="597125" y="30258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2036" name="Google Shape;2036;p60"/>
          <p:cNvSpPr/>
          <p:nvPr/>
        </p:nvSpPr>
        <p:spPr>
          <a:xfrm>
            <a:off x="13409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037" name="Google Shape;2037;p60"/>
          <p:cNvSpPr/>
          <p:nvPr/>
        </p:nvSpPr>
        <p:spPr>
          <a:xfrm>
            <a:off x="13409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038" name="Google Shape;2038;p60"/>
          <p:cNvCxnSpPr>
            <a:stCxn id="2037" idx="0"/>
            <a:endCxn id="2036" idx="2"/>
          </p:cNvCxnSpPr>
          <p:nvPr/>
        </p:nvCxnSpPr>
        <p:spPr>
          <a:xfrm rot="10800000">
            <a:off x="17537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39" name="Google Shape;2039;p60"/>
          <p:cNvCxnSpPr/>
          <p:nvPr/>
        </p:nvCxnSpPr>
        <p:spPr>
          <a:xfrm rot="10800000">
            <a:off x="17537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2040" name="Google Shape;2040;p60"/>
          <p:cNvSpPr txBox="1"/>
          <p:nvPr/>
        </p:nvSpPr>
        <p:spPr>
          <a:xfrm>
            <a:off x="1511275" y="30258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2041" name="Google Shape;2041;p60"/>
          <p:cNvCxnSpPr>
            <a:stCxn id="2031" idx="3"/>
            <a:endCxn id="2036" idx="1"/>
          </p:cNvCxnSpPr>
          <p:nvPr/>
        </p:nvCxnSpPr>
        <p:spPr>
          <a:xfrm>
            <a:off x="11759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2042" name="Google Shape;2042;p60"/>
          <p:cNvSpPr/>
          <p:nvPr/>
        </p:nvSpPr>
        <p:spPr>
          <a:xfrm>
            <a:off x="2331550" y="19317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043" name="Google Shape;2043;p60"/>
          <p:cNvSpPr/>
          <p:nvPr/>
        </p:nvSpPr>
        <p:spPr>
          <a:xfrm>
            <a:off x="2331550" y="26175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044" name="Google Shape;2044;p60"/>
          <p:cNvCxnSpPr>
            <a:stCxn id="2043" idx="0"/>
            <a:endCxn id="2042" idx="2"/>
          </p:cNvCxnSpPr>
          <p:nvPr/>
        </p:nvCxnSpPr>
        <p:spPr>
          <a:xfrm rot="10800000">
            <a:off x="27443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45" name="Google Shape;2045;p60"/>
          <p:cNvCxnSpPr/>
          <p:nvPr/>
        </p:nvCxnSpPr>
        <p:spPr>
          <a:xfrm rot="10800000">
            <a:off x="2744350" y="2858100"/>
            <a:ext cx="0" cy="167700"/>
          </a:xfrm>
          <a:prstGeom prst="straightConnector1">
            <a:avLst/>
          </a:prstGeom>
          <a:noFill/>
          <a:ln cap="flat" cmpd="sng" w="9525">
            <a:solidFill>
              <a:schemeClr val="dk2"/>
            </a:solidFill>
            <a:prstDash val="solid"/>
            <a:round/>
            <a:headEnd len="sm" w="sm" type="none"/>
            <a:tailEnd len="med" w="med" type="triangle"/>
          </a:ln>
        </p:spPr>
      </p:cxnSp>
      <p:sp>
        <p:nvSpPr>
          <p:cNvPr id="2046" name="Google Shape;2046;p60"/>
          <p:cNvSpPr txBox="1"/>
          <p:nvPr/>
        </p:nvSpPr>
        <p:spPr>
          <a:xfrm>
            <a:off x="2501875" y="30258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2047" name="Google Shape;2047;p60"/>
          <p:cNvCxnSpPr>
            <a:endCxn id="2042" idx="1"/>
          </p:cNvCxnSpPr>
          <p:nvPr/>
        </p:nvCxnSpPr>
        <p:spPr>
          <a:xfrm>
            <a:off x="2166550" y="21907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2048" name="Google Shape;2048;p60"/>
          <p:cNvCxnSpPr/>
          <p:nvPr/>
        </p:nvCxnSpPr>
        <p:spPr>
          <a:xfrm flipH="1" rot="10800000">
            <a:off x="3157150" y="2184750"/>
            <a:ext cx="231300" cy="6000"/>
          </a:xfrm>
          <a:prstGeom prst="straightConnector1">
            <a:avLst/>
          </a:prstGeom>
          <a:noFill/>
          <a:ln cap="flat" cmpd="sng" w="9525">
            <a:solidFill>
              <a:schemeClr val="dk2"/>
            </a:solidFill>
            <a:prstDash val="solid"/>
            <a:round/>
            <a:headEnd len="sm" w="sm" type="none"/>
            <a:tailEnd len="med" w="med" type="triangle"/>
          </a:ln>
        </p:spPr>
      </p:cxnSp>
      <p:sp>
        <p:nvSpPr>
          <p:cNvPr id="2049" name="Google Shape;2049;p60"/>
          <p:cNvSpPr txBox="1"/>
          <p:nvPr/>
        </p:nvSpPr>
        <p:spPr>
          <a:xfrm>
            <a:off x="20983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050" name="Google Shape;2050;p60"/>
          <p:cNvSpPr txBox="1"/>
          <p:nvPr/>
        </p:nvSpPr>
        <p:spPr>
          <a:xfrm>
            <a:off x="11077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051" name="Google Shape;2051;p60"/>
          <p:cNvSpPr txBox="1"/>
          <p:nvPr/>
        </p:nvSpPr>
        <p:spPr>
          <a:xfrm>
            <a:off x="30889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052" name="Google Shape;2052;p60"/>
          <p:cNvSpPr/>
          <p:nvPr/>
        </p:nvSpPr>
        <p:spPr>
          <a:xfrm>
            <a:off x="37793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053" name="Google Shape;2053;p60"/>
          <p:cNvSpPr/>
          <p:nvPr/>
        </p:nvSpPr>
        <p:spPr>
          <a:xfrm>
            <a:off x="47699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054" name="Google Shape;2054;p60"/>
          <p:cNvCxnSpPr>
            <a:stCxn id="2052" idx="3"/>
            <a:endCxn id="2053" idx="1"/>
          </p:cNvCxnSpPr>
          <p:nvPr/>
        </p:nvCxnSpPr>
        <p:spPr>
          <a:xfrm>
            <a:off x="46049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2055" name="Google Shape;2055;p60"/>
          <p:cNvSpPr/>
          <p:nvPr/>
        </p:nvSpPr>
        <p:spPr>
          <a:xfrm>
            <a:off x="57605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056" name="Google Shape;2056;p60"/>
          <p:cNvCxnSpPr>
            <a:endCxn id="2055" idx="1"/>
          </p:cNvCxnSpPr>
          <p:nvPr/>
        </p:nvCxnSpPr>
        <p:spPr>
          <a:xfrm>
            <a:off x="55955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2057" name="Google Shape;2057;p60"/>
          <p:cNvSpPr txBox="1"/>
          <p:nvPr/>
        </p:nvSpPr>
        <p:spPr>
          <a:xfrm>
            <a:off x="55273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058" name="Google Shape;2058;p60"/>
          <p:cNvSpPr txBox="1"/>
          <p:nvPr/>
        </p:nvSpPr>
        <p:spPr>
          <a:xfrm>
            <a:off x="45367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059" name="Google Shape;2059;p60"/>
          <p:cNvSpPr/>
          <p:nvPr/>
        </p:nvSpPr>
        <p:spPr>
          <a:xfrm>
            <a:off x="67511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060" name="Google Shape;2060;p60"/>
          <p:cNvCxnSpPr>
            <a:endCxn id="2059" idx="1"/>
          </p:cNvCxnSpPr>
          <p:nvPr/>
        </p:nvCxnSpPr>
        <p:spPr>
          <a:xfrm>
            <a:off x="65861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2061" name="Google Shape;2061;p60"/>
          <p:cNvSpPr txBox="1"/>
          <p:nvPr/>
        </p:nvSpPr>
        <p:spPr>
          <a:xfrm>
            <a:off x="65179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2062" name="Google Shape;2062;p60"/>
          <p:cNvCxnSpPr/>
          <p:nvPr/>
        </p:nvCxnSpPr>
        <p:spPr>
          <a:xfrm rot="10800000">
            <a:off x="41921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63" name="Google Shape;2063;p60"/>
          <p:cNvCxnSpPr/>
          <p:nvPr/>
        </p:nvCxnSpPr>
        <p:spPr>
          <a:xfrm rot="10800000">
            <a:off x="51827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64" name="Google Shape;2064;p60"/>
          <p:cNvCxnSpPr/>
          <p:nvPr/>
        </p:nvCxnSpPr>
        <p:spPr>
          <a:xfrm rot="10800000">
            <a:off x="6173350" y="1764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65" name="Google Shape;2065;p60"/>
          <p:cNvCxnSpPr/>
          <p:nvPr/>
        </p:nvCxnSpPr>
        <p:spPr>
          <a:xfrm rot="10800000">
            <a:off x="7163950" y="1764000"/>
            <a:ext cx="0" cy="167700"/>
          </a:xfrm>
          <a:prstGeom prst="straightConnector1">
            <a:avLst/>
          </a:prstGeom>
          <a:noFill/>
          <a:ln cap="flat" cmpd="sng" w="9525">
            <a:solidFill>
              <a:schemeClr val="dk2"/>
            </a:solidFill>
            <a:prstDash val="solid"/>
            <a:round/>
            <a:headEnd len="sm" w="sm" type="none"/>
            <a:tailEnd len="med" w="med" type="triangle"/>
          </a:ln>
        </p:spPr>
      </p:cxnSp>
      <p:sp>
        <p:nvSpPr>
          <p:cNvPr id="2066" name="Google Shape;2066;p60"/>
          <p:cNvSpPr/>
          <p:nvPr/>
        </p:nvSpPr>
        <p:spPr>
          <a:xfrm>
            <a:off x="7741750" y="1931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067" name="Google Shape;2067;p60"/>
          <p:cNvCxnSpPr>
            <a:endCxn id="2066" idx="1"/>
          </p:cNvCxnSpPr>
          <p:nvPr/>
        </p:nvCxnSpPr>
        <p:spPr>
          <a:xfrm>
            <a:off x="75767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2068" name="Google Shape;2068;p60"/>
          <p:cNvSpPr txBox="1"/>
          <p:nvPr/>
        </p:nvSpPr>
        <p:spPr>
          <a:xfrm>
            <a:off x="75085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2069" name="Google Shape;2069;p60"/>
          <p:cNvCxnSpPr/>
          <p:nvPr/>
        </p:nvCxnSpPr>
        <p:spPr>
          <a:xfrm rot="10800000">
            <a:off x="8154550" y="1764000"/>
            <a:ext cx="0" cy="167700"/>
          </a:xfrm>
          <a:prstGeom prst="straightConnector1">
            <a:avLst/>
          </a:prstGeom>
          <a:noFill/>
          <a:ln cap="flat" cmpd="sng" w="9525">
            <a:solidFill>
              <a:schemeClr val="dk2"/>
            </a:solidFill>
            <a:prstDash val="solid"/>
            <a:round/>
            <a:headEnd len="sm" w="sm" type="none"/>
            <a:tailEnd len="med" w="med" type="triangle"/>
          </a:ln>
        </p:spPr>
      </p:cxnSp>
      <p:sp>
        <p:nvSpPr>
          <p:cNvPr id="2070" name="Google Shape;2070;p60"/>
          <p:cNvSpPr/>
          <p:nvPr/>
        </p:nvSpPr>
        <p:spPr>
          <a:xfrm>
            <a:off x="37793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071" name="Google Shape;2071;p60"/>
          <p:cNvSpPr/>
          <p:nvPr/>
        </p:nvSpPr>
        <p:spPr>
          <a:xfrm>
            <a:off x="47699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072" name="Google Shape;2072;p60"/>
          <p:cNvSpPr/>
          <p:nvPr/>
        </p:nvSpPr>
        <p:spPr>
          <a:xfrm>
            <a:off x="57605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073" name="Google Shape;2073;p60"/>
          <p:cNvSpPr/>
          <p:nvPr/>
        </p:nvSpPr>
        <p:spPr>
          <a:xfrm>
            <a:off x="67511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074" name="Google Shape;2074;p60"/>
          <p:cNvSpPr/>
          <p:nvPr/>
        </p:nvSpPr>
        <p:spPr>
          <a:xfrm>
            <a:off x="7741750" y="15507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2075" name="Google Shape;2075;p60"/>
          <p:cNvCxnSpPr/>
          <p:nvPr/>
        </p:nvCxnSpPr>
        <p:spPr>
          <a:xfrm rot="10800000">
            <a:off x="41921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76" name="Google Shape;2076;p60"/>
          <p:cNvCxnSpPr/>
          <p:nvPr/>
        </p:nvCxnSpPr>
        <p:spPr>
          <a:xfrm rot="10800000">
            <a:off x="51827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77" name="Google Shape;2077;p60"/>
          <p:cNvCxnSpPr/>
          <p:nvPr/>
        </p:nvCxnSpPr>
        <p:spPr>
          <a:xfrm rot="10800000">
            <a:off x="61733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78" name="Google Shape;2078;p60"/>
          <p:cNvCxnSpPr/>
          <p:nvPr/>
        </p:nvCxnSpPr>
        <p:spPr>
          <a:xfrm rot="10800000">
            <a:off x="7163950" y="1383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79" name="Google Shape;2079;p60"/>
          <p:cNvCxnSpPr/>
          <p:nvPr/>
        </p:nvCxnSpPr>
        <p:spPr>
          <a:xfrm rot="10800000">
            <a:off x="8154550" y="1383000"/>
            <a:ext cx="0" cy="167700"/>
          </a:xfrm>
          <a:prstGeom prst="straightConnector1">
            <a:avLst/>
          </a:prstGeom>
          <a:noFill/>
          <a:ln cap="flat" cmpd="sng" w="9525">
            <a:solidFill>
              <a:schemeClr val="dk2"/>
            </a:solidFill>
            <a:prstDash val="solid"/>
            <a:round/>
            <a:headEnd len="sm" w="sm" type="none"/>
            <a:tailEnd len="med" w="med" type="triangle"/>
          </a:ln>
        </p:spPr>
      </p:cxnSp>
      <p:sp>
        <p:nvSpPr>
          <p:cNvPr id="2080" name="Google Shape;2080;p60"/>
          <p:cNvSpPr/>
          <p:nvPr/>
        </p:nvSpPr>
        <p:spPr>
          <a:xfrm>
            <a:off x="37793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2081" name="Google Shape;2081;p60"/>
          <p:cNvSpPr/>
          <p:nvPr/>
        </p:nvSpPr>
        <p:spPr>
          <a:xfrm>
            <a:off x="47699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082" name="Google Shape;2082;p60"/>
          <p:cNvSpPr/>
          <p:nvPr/>
        </p:nvSpPr>
        <p:spPr>
          <a:xfrm>
            <a:off x="57605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083" name="Google Shape;2083;p60"/>
          <p:cNvSpPr/>
          <p:nvPr/>
        </p:nvSpPr>
        <p:spPr>
          <a:xfrm>
            <a:off x="67511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084" name="Google Shape;2084;p60"/>
          <p:cNvSpPr/>
          <p:nvPr/>
        </p:nvSpPr>
        <p:spPr>
          <a:xfrm>
            <a:off x="7741750" y="11697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2085" name="Google Shape;2085;p60"/>
          <p:cNvCxnSpPr/>
          <p:nvPr/>
        </p:nvCxnSpPr>
        <p:spPr>
          <a:xfrm rot="10800000">
            <a:off x="41921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86" name="Google Shape;2086;p60"/>
          <p:cNvCxnSpPr/>
          <p:nvPr/>
        </p:nvCxnSpPr>
        <p:spPr>
          <a:xfrm rot="10800000">
            <a:off x="51827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87" name="Google Shape;2087;p60"/>
          <p:cNvCxnSpPr/>
          <p:nvPr/>
        </p:nvCxnSpPr>
        <p:spPr>
          <a:xfrm rot="10800000">
            <a:off x="61733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88" name="Google Shape;2088;p60"/>
          <p:cNvCxnSpPr/>
          <p:nvPr/>
        </p:nvCxnSpPr>
        <p:spPr>
          <a:xfrm rot="10800000">
            <a:off x="7163950" y="1002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89" name="Google Shape;2089;p60"/>
          <p:cNvCxnSpPr/>
          <p:nvPr/>
        </p:nvCxnSpPr>
        <p:spPr>
          <a:xfrm rot="10800000">
            <a:off x="8154550" y="1002000"/>
            <a:ext cx="0" cy="167700"/>
          </a:xfrm>
          <a:prstGeom prst="straightConnector1">
            <a:avLst/>
          </a:prstGeom>
          <a:noFill/>
          <a:ln cap="flat" cmpd="sng" w="9525">
            <a:solidFill>
              <a:schemeClr val="dk2"/>
            </a:solidFill>
            <a:prstDash val="solid"/>
            <a:round/>
            <a:headEnd len="sm" w="sm" type="none"/>
            <a:tailEnd len="med" w="med" type="triangle"/>
          </a:ln>
        </p:spPr>
      </p:cxnSp>
      <p:sp>
        <p:nvSpPr>
          <p:cNvPr id="2090" name="Google Shape;2090;p60"/>
          <p:cNvSpPr txBox="1"/>
          <p:nvPr/>
        </p:nvSpPr>
        <p:spPr>
          <a:xfrm>
            <a:off x="3978150" y="6561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2091" name="Google Shape;2091;p60"/>
          <p:cNvSpPr txBox="1"/>
          <p:nvPr/>
        </p:nvSpPr>
        <p:spPr>
          <a:xfrm>
            <a:off x="4816350" y="6561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2092" name="Google Shape;2092;p60"/>
          <p:cNvSpPr txBox="1"/>
          <p:nvPr/>
        </p:nvSpPr>
        <p:spPr>
          <a:xfrm>
            <a:off x="5883150" y="6561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2093" name="Google Shape;2093;p60"/>
          <p:cNvSpPr txBox="1"/>
          <p:nvPr/>
        </p:nvSpPr>
        <p:spPr>
          <a:xfrm>
            <a:off x="6795050" y="6561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2094" name="Google Shape;2094;p60"/>
          <p:cNvSpPr txBox="1"/>
          <p:nvPr/>
        </p:nvSpPr>
        <p:spPr>
          <a:xfrm>
            <a:off x="7785650" y="6561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sp>
        <p:nvSpPr>
          <p:cNvPr id="2095" name="Google Shape;2095;p60"/>
          <p:cNvSpPr txBox="1"/>
          <p:nvPr/>
        </p:nvSpPr>
        <p:spPr>
          <a:xfrm>
            <a:off x="350350" y="1519363"/>
            <a:ext cx="1182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Roboto"/>
                <a:ea typeface="Roboto"/>
                <a:cs typeface="Roboto"/>
                <a:sym typeface="Roboto"/>
              </a:rPr>
              <a:t>Encoder</a:t>
            </a:r>
            <a:endParaRPr b="1" i="0" sz="1200" u="none" cap="none" strike="noStrike">
              <a:solidFill>
                <a:srgbClr val="000000"/>
              </a:solidFill>
              <a:latin typeface="Roboto"/>
              <a:ea typeface="Roboto"/>
              <a:cs typeface="Roboto"/>
              <a:sym typeface="Roboto"/>
            </a:endParaRPr>
          </a:p>
        </p:txBody>
      </p:sp>
      <p:cxnSp>
        <p:nvCxnSpPr>
          <p:cNvPr id="2096" name="Google Shape;2096;p60"/>
          <p:cNvCxnSpPr/>
          <p:nvPr/>
        </p:nvCxnSpPr>
        <p:spPr>
          <a:xfrm rot="10800000">
            <a:off x="41921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97" name="Google Shape;2097;p60"/>
          <p:cNvCxnSpPr/>
          <p:nvPr/>
        </p:nvCxnSpPr>
        <p:spPr>
          <a:xfrm rot="10800000">
            <a:off x="51827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98" name="Google Shape;2098;p60"/>
          <p:cNvCxnSpPr/>
          <p:nvPr/>
        </p:nvCxnSpPr>
        <p:spPr>
          <a:xfrm rot="10800000">
            <a:off x="61733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099" name="Google Shape;2099;p60"/>
          <p:cNvCxnSpPr/>
          <p:nvPr/>
        </p:nvCxnSpPr>
        <p:spPr>
          <a:xfrm rot="10800000">
            <a:off x="7163950" y="2449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100" name="Google Shape;2100;p60"/>
          <p:cNvCxnSpPr/>
          <p:nvPr/>
        </p:nvCxnSpPr>
        <p:spPr>
          <a:xfrm rot="10800000">
            <a:off x="8078350" y="2449800"/>
            <a:ext cx="0" cy="167700"/>
          </a:xfrm>
          <a:prstGeom prst="straightConnector1">
            <a:avLst/>
          </a:prstGeom>
          <a:noFill/>
          <a:ln cap="flat" cmpd="sng" w="9525">
            <a:solidFill>
              <a:schemeClr val="dk2"/>
            </a:solidFill>
            <a:prstDash val="solid"/>
            <a:round/>
            <a:headEnd len="sm" w="sm" type="none"/>
            <a:tailEnd len="med" w="med" type="triangle"/>
          </a:ln>
        </p:spPr>
      </p:cxnSp>
      <p:sp>
        <p:nvSpPr>
          <p:cNvPr id="2101" name="Google Shape;2101;p60"/>
          <p:cNvSpPr txBox="1"/>
          <p:nvPr/>
        </p:nvSpPr>
        <p:spPr>
          <a:xfrm>
            <a:off x="40560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102" name="Google Shape;2102;p60"/>
          <p:cNvSpPr txBox="1"/>
          <p:nvPr/>
        </p:nvSpPr>
        <p:spPr>
          <a:xfrm>
            <a:off x="40560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103" name="Google Shape;2103;p60"/>
          <p:cNvSpPr txBox="1"/>
          <p:nvPr/>
        </p:nvSpPr>
        <p:spPr>
          <a:xfrm>
            <a:off x="40560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104" name="Google Shape;2104;p60"/>
          <p:cNvSpPr txBox="1"/>
          <p:nvPr/>
        </p:nvSpPr>
        <p:spPr>
          <a:xfrm flipH="1" rot="10800000">
            <a:off x="40612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105" name="Google Shape;2105;p60"/>
          <p:cNvSpPr txBox="1"/>
          <p:nvPr/>
        </p:nvSpPr>
        <p:spPr>
          <a:xfrm>
            <a:off x="50466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106" name="Google Shape;2106;p60"/>
          <p:cNvSpPr txBox="1"/>
          <p:nvPr/>
        </p:nvSpPr>
        <p:spPr>
          <a:xfrm>
            <a:off x="50466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107" name="Google Shape;2107;p60"/>
          <p:cNvSpPr txBox="1"/>
          <p:nvPr/>
        </p:nvSpPr>
        <p:spPr>
          <a:xfrm>
            <a:off x="50466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108" name="Google Shape;2108;p60"/>
          <p:cNvSpPr txBox="1"/>
          <p:nvPr/>
        </p:nvSpPr>
        <p:spPr>
          <a:xfrm flipH="1" rot="10800000">
            <a:off x="50518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109" name="Google Shape;2109;p60"/>
          <p:cNvSpPr txBox="1"/>
          <p:nvPr/>
        </p:nvSpPr>
        <p:spPr>
          <a:xfrm>
            <a:off x="60372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110" name="Google Shape;2110;p60"/>
          <p:cNvSpPr txBox="1"/>
          <p:nvPr/>
        </p:nvSpPr>
        <p:spPr>
          <a:xfrm>
            <a:off x="60372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111" name="Google Shape;2111;p60"/>
          <p:cNvSpPr txBox="1"/>
          <p:nvPr/>
        </p:nvSpPr>
        <p:spPr>
          <a:xfrm>
            <a:off x="60372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112" name="Google Shape;2112;p60"/>
          <p:cNvSpPr txBox="1"/>
          <p:nvPr/>
        </p:nvSpPr>
        <p:spPr>
          <a:xfrm flipH="1" rot="10800000">
            <a:off x="60424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113" name="Google Shape;2113;p60"/>
          <p:cNvSpPr txBox="1"/>
          <p:nvPr/>
        </p:nvSpPr>
        <p:spPr>
          <a:xfrm>
            <a:off x="70278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114" name="Google Shape;2114;p60"/>
          <p:cNvSpPr txBox="1"/>
          <p:nvPr/>
        </p:nvSpPr>
        <p:spPr>
          <a:xfrm>
            <a:off x="70278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115" name="Google Shape;2115;p60"/>
          <p:cNvSpPr txBox="1"/>
          <p:nvPr/>
        </p:nvSpPr>
        <p:spPr>
          <a:xfrm>
            <a:off x="70278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116" name="Google Shape;2116;p60"/>
          <p:cNvSpPr txBox="1"/>
          <p:nvPr/>
        </p:nvSpPr>
        <p:spPr>
          <a:xfrm flipH="1" rot="10800000">
            <a:off x="70330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117" name="Google Shape;2117;p60"/>
          <p:cNvSpPr txBox="1"/>
          <p:nvPr/>
        </p:nvSpPr>
        <p:spPr>
          <a:xfrm>
            <a:off x="7942200" y="2607475"/>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118" name="Google Shape;2118;p60"/>
          <p:cNvSpPr txBox="1"/>
          <p:nvPr/>
        </p:nvSpPr>
        <p:spPr>
          <a:xfrm>
            <a:off x="7942200" y="2759875"/>
            <a:ext cx="301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119" name="Google Shape;2119;p60"/>
          <p:cNvSpPr txBox="1"/>
          <p:nvPr/>
        </p:nvSpPr>
        <p:spPr>
          <a:xfrm>
            <a:off x="7942200" y="3275988"/>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120" name="Google Shape;2120;p60"/>
          <p:cNvSpPr txBox="1"/>
          <p:nvPr/>
        </p:nvSpPr>
        <p:spPr>
          <a:xfrm flipH="1" rot="10800000">
            <a:off x="7947400" y="3114700"/>
            <a:ext cx="26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121" name="Google Shape;2121;p60"/>
          <p:cNvSpPr txBox="1"/>
          <p:nvPr/>
        </p:nvSpPr>
        <p:spPr>
          <a:xfrm>
            <a:off x="3801050" y="2605250"/>
            <a:ext cx="420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1,1</a:t>
            </a:r>
            <a:endParaRPr b="0" i="0" sz="600" u="none" cap="none" strike="noStrike">
              <a:solidFill>
                <a:srgbClr val="DB4437"/>
              </a:solidFill>
              <a:latin typeface="Roboto"/>
              <a:ea typeface="Roboto"/>
              <a:cs typeface="Roboto"/>
              <a:sym typeface="Roboto"/>
            </a:endParaRPr>
          </a:p>
        </p:txBody>
      </p:sp>
      <p:sp>
        <p:nvSpPr>
          <p:cNvPr id="2122" name="Google Shape;2122;p60"/>
          <p:cNvSpPr txBox="1"/>
          <p:nvPr/>
        </p:nvSpPr>
        <p:spPr>
          <a:xfrm>
            <a:off x="3801038" y="2898475"/>
            <a:ext cx="37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1,2</a:t>
            </a:r>
            <a:endParaRPr b="0" i="0" sz="600" u="none" cap="none" strike="noStrike">
              <a:solidFill>
                <a:srgbClr val="DB4437"/>
              </a:solidFill>
              <a:latin typeface="Roboto"/>
              <a:ea typeface="Roboto"/>
              <a:cs typeface="Roboto"/>
              <a:sym typeface="Roboto"/>
            </a:endParaRPr>
          </a:p>
        </p:txBody>
      </p:sp>
      <p:sp>
        <p:nvSpPr>
          <p:cNvPr id="2123" name="Google Shape;2123;p60"/>
          <p:cNvSpPr txBox="1"/>
          <p:nvPr/>
        </p:nvSpPr>
        <p:spPr>
          <a:xfrm>
            <a:off x="3816200" y="3252475"/>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1,3</a:t>
            </a:r>
            <a:endParaRPr b="0" i="0" sz="600" u="none" cap="none" strike="noStrike">
              <a:solidFill>
                <a:srgbClr val="DB4437"/>
              </a:solidFill>
              <a:latin typeface="Roboto"/>
              <a:ea typeface="Roboto"/>
              <a:cs typeface="Roboto"/>
              <a:sym typeface="Roboto"/>
            </a:endParaRPr>
          </a:p>
        </p:txBody>
      </p:sp>
      <p:sp>
        <p:nvSpPr>
          <p:cNvPr id="2124" name="Google Shape;2124;p60"/>
          <p:cNvSpPr txBox="1"/>
          <p:nvPr/>
        </p:nvSpPr>
        <p:spPr>
          <a:xfrm>
            <a:off x="4791650" y="2605250"/>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2,1</a:t>
            </a:r>
            <a:endParaRPr b="0" i="0" sz="600" u="none" cap="none" strike="noStrike">
              <a:solidFill>
                <a:srgbClr val="DB4437"/>
              </a:solidFill>
              <a:latin typeface="Roboto"/>
              <a:ea typeface="Roboto"/>
              <a:cs typeface="Roboto"/>
              <a:sym typeface="Roboto"/>
            </a:endParaRPr>
          </a:p>
        </p:txBody>
      </p:sp>
      <p:sp>
        <p:nvSpPr>
          <p:cNvPr id="2125" name="Google Shape;2125;p60"/>
          <p:cNvSpPr txBox="1"/>
          <p:nvPr/>
        </p:nvSpPr>
        <p:spPr>
          <a:xfrm>
            <a:off x="4708853" y="2898475"/>
            <a:ext cx="457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2,2</a:t>
            </a:r>
            <a:endParaRPr b="0" i="0" sz="600" u="none" cap="none" strike="noStrike">
              <a:solidFill>
                <a:srgbClr val="DB4437"/>
              </a:solidFill>
              <a:latin typeface="Roboto"/>
              <a:ea typeface="Roboto"/>
              <a:cs typeface="Roboto"/>
              <a:sym typeface="Roboto"/>
            </a:endParaRPr>
          </a:p>
        </p:txBody>
      </p:sp>
      <p:sp>
        <p:nvSpPr>
          <p:cNvPr id="2126" name="Google Shape;2126;p60"/>
          <p:cNvSpPr txBox="1"/>
          <p:nvPr/>
        </p:nvSpPr>
        <p:spPr>
          <a:xfrm>
            <a:off x="4806800" y="3252475"/>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2,3</a:t>
            </a:r>
            <a:endParaRPr b="0" i="0" sz="600" u="none" cap="none" strike="noStrike">
              <a:solidFill>
                <a:srgbClr val="DB4437"/>
              </a:solidFill>
              <a:latin typeface="Roboto"/>
              <a:ea typeface="Roboto"/>
              <a:cs typeface="Roboto"/>
              <a:sym typeface="Roboto"/>
            </a:endParaRPr>
          </a:p>
        </p:txBody>
      </p:sp>
      <p:sp>
        <p:nvSpPr>
          <p:cNvPr id="2127" name="Google Shape;2127;p60"/>
          <p:cNvSpPr txBox="1"/>
          <p:nvPr/>
        </p:nvSpPr>
        <p:spPr>
          <a:xfrm>
            <a:off x="5782250" y="2605250"/>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3,1</a:t>
            </a:r>
            <a:endParaRPr b="0" i="0" sz="600" u="none" cap="none" strike="noStrike">
              <a:solidFill>
                <a:srgbClr val="DB4437"/>
              </a:solidFill>
              <a:latin typeface="Roboto"/>
              <a:ea typeface="Roboto"/>
              <a:cs typeface="Roboto"/>
              <a:sym typeface="Roboto"/>
            </a:endParaRPr>
          </a:p>
        </p:txBody>
      </p:sp>
      <p:sp>
        <p:nvSpPr>
          <p:cNvPr id="2128" name="Google Shape;2128;p60"/>
          <p:cNvSpPr txBox="1"/>
          <p:nvPr/>
        </p:nvSpPr>
        <p:spPr>
          <a:xfrm>
            <a:off x="5782238" y="2898475"/>
            <a:ext cx="374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3,2</a:t>
            </a:r>
            <a:endParaRPr b="0" i="0" sz="600" u="none" cap="none" strike="noStrike">
              <a:solidFill>
                <a:srgbClr val="DB4437"/>
              </a:solidFill>
              <a:latin typeface="Roboto"/>
              <a:ea typeface="Roboto"/>
              <a:cs typeface="Roboto"/>
              <a:sym typeface="Roboto"/>
            </a:endParaRPr>
          </a:p>
        </p:txBody>
      </p:sp>
      <p:sp>
        <p:nvSpPr>
          <p:cNvPr id="2129" name="Google Shape;2129;p60"/>
          <p:cNvSpPr txBox="1"/>
          <p:nvPr/>
        </p:nvSpPr>
        <p:spPr>
          <a:xfrm>
            <a:off x="5797400" y="3252475"/>
            <a:ext cx="420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3,3</a:t>
            </a:r>
            <a:endParaRPr b="0" i="0" sz="600" u="none" cap="none" strike="noStrike">
              <a:solidFill>
                <a:srgbClr val="DB4437"/>
              </a:solidFill>
              <a:latin typeface="Roboto"/>
              <a:ea typeface="Roboto"/>
              <a:cs typeface="Roboto"/>
              <a:sym typeface="Roboto"/>
            </a:endParaRPr>
          </a:p>
        </p:txBody>
      </p:sp>
      <p:sp>
        <p:nvSpPr>
          <p:cNvPr id="2130" name="Google Shape;2130;p60"/>
          <p:cNvSpPr txBox="1"/>
          <p:nvPr/>
        </p:nvSpPr>
        <p:spPr>
          <a:xfrm>
            <a:off x="6772850" y="2605250"/>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4,1</a:t>
            </a:r>
            <a:endParaRPr b="0" i="0" sz="600" u="none" cap="none" strike="noStrike">
              <a:solidFill>
                <a:srgbClr val="DB4437"/>
              </a:solidFill>
              <a:latin typeface="Roboto"/>
              <a:ea typeface="Roboto"/>
              <a:cs typeface="Roboto"/>
              <a:sym typeface="Roboto"/>
            </a:endParaRPr>
          </a:p>
        </p:txBody>
      </p:sp>
      <p:sp>
        <p:nvSpPr>
          <p:cNvPr id="2131" name="Google Shape;2131;p60"/>
          <p:cNvSpPr txBox="1"/>
          <p:nvPr/>
        </p:nvSpPr>
        <p:spPr>
          <a:xfrm>
            <a:off x="6772838" y="2898475"/>
            <a:ext cx="37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4,2</a:t>
            </a:r>
            <a:endParaRPr b="0" i="0" sz="600" u="none" cap="none" strike="noStrike">
              <a:solidFill>
                <a:srgbClr val="DB4437"/>
              </a:solidFill>
              <a:latin typeface="Roboto"/>
              <a:ea typeface="Roboto"/>
              <a:cs typeface="Roboto"/>
              <a:sym typeface="Roboto"/>
            </a:endParaRPr>
          </a:p>
        </p:txBody>
      </p:sp>
      <p:sp>
        <p:nvSpPr>
          <p:cNvPr id="2132" name="Google Shape;2132;p60"/>
          <p:cNvSpPr txBox="1"/>
          <p:nvPr/>
        </p:nvSpPr>
        <p:spPr>
          <a:xfrm>
            <a:off x="6788000" y="3252475"/>
            <a:ext cx="420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4,3</a:t>
            </a:r>
            <a:endParaRPr b="0" i="0" sz="600" u="none" cap="none" strike="noStrike">
              <a:solidFill>
                <a:srgbClr val="DB4437"/>
              </a:solidFill>
              <a:latin typeface="Roboto"/>
              <a:ea typeface="Roboto"/>
              <a:cs typeface="Roboto"/>
              <a:sym typeface="Roboto"/>
            </a:endParaRPr>
          </a:p>
        </p:txBody>
      </p:sp>
      <p:sp>
        <p:nvSpPr>
          <p:cNvPr id="2133" name="Google Shape;2133;p60"/>
          <p:cNvSpPr txBox="1"/>
          <p:nvPr/>
        </p:nvSpPr>
        <p:spPr>
          <a:xfrm>
            <a:off x="7687250" y="2605250"/>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5,1</a:t>
            </a:r>
            <a:endParaRPr b="0" i="0" sz="600" u="none" cap="none" strike="noStrike">
              <a:solidFill>
                <a:srgbClr val="DB4437"/>
              </a:solidFill>
              <a:latin typeface="Roboto"/>
              <a:ea typeface="Roboto"/>
              <a:cs typeface="Roboto"/>
              <a:sym typeface="Roboto"/>
            </a:endParaRPr>
          </a:p>
        </p:txBody>
      </p:sp>
      <p:sp>
        <p:nvSpPr>
          <p:cNvPr id="2134" name="Google Shape;2134;p60"/>
          <p:cNvSpPr txBox="1"/>
          <p:nvPr/>
        </p:nvSpPr>
        <p:spPr>
          <a:xfrm>
            <a:off x="7687238" y="2898475"/>
            <a:ext cx="37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5,2</a:t>
            </a:r>
            <a:endParaRPr b="0" i="0" sz="600" u="none" cap="none" strike="noStrike">
              <a:solidFill>
                <a:srgbClr val="DB4437"/>
              </a:solidFill>
              <a:latin typeface="Roboto"/>
              <a:ea typeface="Roboto"/>
              <a:cs typeface="Roboto"/>
              <a:sym typeface="Roboto"/>
            </a:endParaRPr>
          </a:p>
        </p:txBody>
      </p:sp>
      <p:sp>
        <p:nvSpPr>
          <p:cNvPr id="2135" name="Google Shape;2135;p60"/>
          <p:cNvSpPr txBox="1"/>
          <p:nvPr/>
        </p:nvSpPr>
        <p:spPr>
          <a:xfrm>
            <a:off x="7702400" y="3252475"/>
            <a:ext cx="42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B4437"/>
                </a:solidFill>
                <a:latin typeface="Roboto"/>
                <a:ea typeface="Roboto"/>
                <a:cs typeface="Roboto"/>
                <a:sym typeface="Roboto"/>
              </a:rPr>
              <a:t>a</a:t>
            </a:r>
            <a:r>
              <a:rPr b="0" i="0" lang="en-GB" sz="600" u="none" cap="none" strike="noStrike">
                <a:solidFill>
                  <a:srgbClr val="DB4437"/>
                </a:solidFill>
                <a:latin typeface="Roboto"/>
                <a:ea typeface="Roboto"/>
                <a:cs typeface="Roboto"/>
                <a:sym typeface="Roboto"/>
              </a:rPr>
              <a:t>5,3</a:t>
            </a:r>
            <a:endParaRPr b="0" i="0" sz="600" u="none" cap="none" strike="noStrike">
              <a:solidFill>
                <a:srgbClr val="DB4437"/>
              </a:solidFill>
              <a:latin typeface="Roboto"/>
              <a:ea typeface="Roboto"/>
              <a:cs typeface="Roboto"/>
              <a:sym typeface="Roboto"/>
            </a:endParaRPr>
          </a:p>
        </p:txBody>
      </p:sp>
      <p:cxnSp>
        <p:nvCxnSpPr>
          <p:cNvPr id="2136" name="Google Shape;2136;p60"/>
          <p:cNvCxnSpPr/>
          <p:nvPr/>
        </p:nvCxnSpPr>
        <p:spPr>
          <a:xfrm>
            <a:off x="4180625" y="3699175"/>
            <a:ext cx="0" cy="335100"/>
          </a:xfrm>
          <a:prstGeom prst="straightConnector1">
            <a:avLst/>
          </a:prstGeom>
          <a:noFill/>
          <a:ln cap="flat" cmpd="sng" w="9525">
            <a:solidFill>
              <a:schemeClr val="dk2"/>
            </a:solidFill>
            <a:prstDash val="solid"/>
            <a:round/>
            <a:headEnd len="sm" w="sm" type="none"/>
            <a:tailEnd len="med" w="med" type="triangle"/>
          </a:ln>
        </p:spPr>
      </p:cxnSp>
      <p:sp>
        <p:nvSpPr>
          <p:cNvPr id="2137" name="Google Shape;2137;p60"/>
          <p:cNvSpPr txBox="1"/>
          <p:nvPr/>
        </p:nvSpPr>
        <p:spPr>
          <a:xfrm>
            <a:off x="3727250" y="4021700"/>
            <a:ext cx="981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Attention to “</a:t>
            </a:r>
            <a:r>
              <a:rPr b="0" i="1" lang="en-GB" sz="1400" u="none" cap="none" strike="noStrike">
                <a:solidFill>
                  <a:srgbClr val="000000"/>
                </a:solidFill>
                <a:latin typeface="Roboto"/>
                <a:ea typeface="Roboto"/>
                <a:cs typeface="Roboto"/>
                <a:sym typeface="Roboto"/>
              </a:rPr>
              <a:t>I</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2138" name="Google Shape;2138;p60"/>
          <p:cNvCxnSpPr/>
          <p:nvPr/>
        </p:nvCxnSpPr>
        <p:spPr>
          <a:xfrm>
            <a:off x="5171225" y="3699175"/>
            <a:ext cx="0" cy="335100"/>
          </a:xfrm>
          <a:prstGeom prst="straightConnector1">
            <a:avLst/>
          </a:prstGeom>
          <a:noFill/>
          <a:ln cap="flat" cmpd="sng" w="9525">
            <a:solidFill>
              <a:schemeClr val="dk2"/>
            </a:solidFill>
            <a:prstDash val="solid"/>
            <a:round/>
            <a:headEnd len="sm" w="sm" type="none"/>
            <a:tailEnd len="med" w="med" type="triangle"/>
          </a:ln>
        </p:spPr>
      </p:cxnSp>
      <p:sp>
        <p:nvSpPr>
          <p:cNvPr id="2139" name="Google Shape;2139;p60"/>
          <p:cNvSpPr txBox="1"/>
          <p:nvPr/>
        </p:nvSpPr>
        <p:spPr>
          <a:xfrm>
            <a:off x="4717850" y="4021700"/>
            <a:ext cx="981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Attention to “</a:t>
            </a:r>
            <a:r>
              <a:rPr b="0" i="1" lang="en-GB" sz="1400" u="none" cap="none" strike="noStrike">
                <a:solidFill>
                  <a:srgbClr val="000000"/>
                </a:solidFill>
                <a:latin typeface="Roboto"/>
                <a:ea typeface="Roboto"/>
                <a:cs typeface="Roboto"/>
                <a:sym typeface="Roboto"/>
              </a:rPr>
              <a:t>Iove</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2140" name="Google Shape;2140;p60"/>
          <p:cNvCxnSpPr/>
          <p:nvPr/>
        </p:nvCxnSpPr>
        <p:spPr>
          <a:xfrm>
            <a:off x="6161825" y="3699175"/>
            <a:ext cx="0" cy="335100"/>
          </a:xfrm>
          <a:prstGeom prst="straightConnector1">
            <a:avLst/>
          </a:prstGeom>
          <a:noFill/>
          <a:ln cap="flat" cmpd="sng" w="9525">
            <a:solidFill>
              <a:schemeClr val="dk2"/>
            </a:solidFill>
            <a:prstDash val="solid"/>
            <a:round/>
            <a:headEnd len="sm" w="sm" type="none"/>
            <a:tailEnd len="med" w="med" type="triangle"/>
          </a:ln>
        </p:spPr>
      </p:cxnSp>
      <p:sp>
        <p:nvSpPr>
          <p:cNvPr id="2141" name="Google Shape;2141;p60"/>
          <p:cNvSpPr txBox="1"/>
          <p:nvPr/>
        </p:nvSpPr>
        <p:spPr>
          <a:xfrm>
            <a:off x="5708450" y="4021700"/>
            <a:ext cx="1110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Attention to “</a:t>
            </a:r>
            <a:r>
              <a:rPr b="0" i="1" lang="en-GB" sz="1400" u="none" cap="none" strike="noStrike">
                <a:solidFill>
                  <a:srgbClr val="000000"/>
                </a:solidFill>
                <a:latin typeface="Roboto"/>
                <a:ea typeface="Roboto"/>
                <a:cs typeface="Roboto"/>
                <a:sym typeface="Roboto"/>
              </a:rPr>
              <a:t>Iove</a:t>
            </a:r>
            <a:r>
              <a:rPr b="0" i="0" lang="en-GB" sz="1400" u="none" cap="none" strike="noStrike">
                <a:solidFill>
                  <a:srgbClr val="000000"/>
                </a:solidFill>
                <a:latin typeface="Roboto"/>
                <a:ea typeface="Roboto"/>
                <a:cs typeface="Roboto"/>
                <a:sym typeface="Roboto"/>
              </a:rPr>
              <a:t>” and “cats”</a:t>
            </a:r>
            <a:endParaRPr b="0" i="0" sz="1400" u="none" cap="none" strike="noStrike">
              <a:solidFill>
                <a:srgbClr val="000000"/>
              </a:solidFill>
              <a:latin typeface="Roboto"/>
              <a:ea typeface="Roboto"/>
              <a:cs typeface="Roboto"/>
              <a:sym typeface="Roboto"/>
            </a:endParaRPr>
          </a:p>
        </p:txBody>
      </p:sp>
      <p:cxnSp>
        <p:nvCxnSpPr>
          <p:cNvPr id="2142" name="Google Shape;2142;p60"/>
          <p:cNvCxnSpPr/>
          <p:nvPr/>
        </p:nvCxnSpPr>
        <p:spPr>
          <a:xfrm>
            <a:off x="7152425" y="3699175"/>
            <a:ext cx="0" cy="335100"/>
          </a:xfrm>
          <a:prstGeom prst="straightConnector1">
            <a:avLst/>
          </a:prstGeom>
          <a:noFill/>
          <a:ln cap="flat" cmpd="sng" w="9525">
            <a:solidFill>
              <a:schemeClr val="dk2"/>
            </a:solidFill>
            <a:prstDash val="solid"/>
            <a:round/>
            <a:headEnd len="sm" w="sm" type="none"/>
            <a:tailEnd len="med" w="med" type="triangle"/>
          </a:ln>
        </p:spPr>
      </p:cxnSp>
      <p:sp>
        <p:nvSpPr>
          <p:cNvPr id="2143" name="Google Shape;2143;p60"/>
          <p:cNvSpPr txBox="1"/>
          <p:nvPr/>
        </p:nvSpPr>
        <p:spPr>
          <a:xfrm>
            <a:off x="6819350" y="4013800"/>
            <a:ext cx="1110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Attention to “</a:t>
            </a:r>
            <a:r>
              <a:rPr b="0" i="1" lang="en-GB" sz="1400" u="none" cap="none" strike="noStrike">
                <a:solidFill>
                  <a:srgbClr val="000000"/>
                </a:solidFill>
                <a:latin typeface="Roboto"/>
                <a:ea typeface="Roboto"/>
                <a:cs typeface="Roboto"/>
                <a:sym typeface="Roboto"/>
              </a:rPr>
              <a:t>cats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2144" name="Google Shape;2144;p60"/>
          <p:cNvSpPr txBox="1"/>
          <p:nvPr/>
        </p:nvSpPr>
        <p:spPr>
          <a:xfrm>
            <a:off x="261401" y="3465700"/>
            <a:ext cx="3261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weights assigned to each encoded state are called </a:t>
            </a:r>
            <a:r>
              <a:rPr b="1" i="0" lang="en-GB" sz="1400" u="none" cap="none" strike="noStrike">
                <a:solidFill>
                  <a:srgbClr val="000000"/>
                </a:solidFill>
                <a:latin typeface="Roboto"/>
                <a:ea typeface="Roboto"/>
                <a:cs typeface="Roboto"/>
                <a:sym typeface="Roboto"/>
              </a:rPr>
              <a:t>attention weights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2145" name="Google Shape;2145;p60"/>
          <p:cNvCxnSpPr/>
          <p:nvPr/>
        </p:nvCxnSpPr>
        <p:spPr>
          <a:xfrm>
            <a:off x="3614350" y="2190750"/>
            <a:ext cx="165000" cy="0"/>
          </a:xfrm>
          <a:prstGeom prst="straightConnector1">
            <a:avLst/>
          </a:prstGeom>
          <a:noFill/>
          <a:ln cap="flat" cmpd="sng" w="9525">
            <a:solidFill>
              <a:schemeClr val="dk2"/>
            </a:solidFill>
            <a:prstDash val="solid"/>
            <a:round/>
            <a:headEnd len="sm" w="sm" type="none"/>
            <a:tailEnd len="med" w="med" type="triangle"/>
          </a:ln>
        </p:spPr>
      </p:cxnSp>
      <p:sp>
        <p:nvSpPr>
          <p:cNvPr id="2146" name="Google Shape;2146;p60"/>
          <p:cNvSpPr txBox="1"/>
          <p:nvPr/>
        </p:nvSpPr>
        <p:spPr>
          <a:xfrm>
            <a:off x="3546100" y="1888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0</a:t>
            </a:r>
            <a:endParaRPr b="0" i="0" sz="600" u="none" cap="none" strike="noStrike">
              <a:solidFill>
                <a:srgbClr val="000000"/>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150" name="Shape 2150"/>
        <p:cNvGrpSpPr/>
        <p:nvPr/>
      </p:nvGrpSpPr>
      <p:grpSpPr>
        <a:xfrm>
          <a:off x="0" y="0"/>
          <a:ext cx="0" cy="0"/>
          <a:chOff x="0" y="0"/>
          <a:chExt cx="0" cy="0"/>
        </a:xfrm>
      </p:grpSpPr>
      <p:sp>
        <p:nvSpPr>
          <p:cNvPr id="2151" name="Google Shape;2151;p6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2152" name="Google Shape;2152;p61"/>
          <p:cNvSpPr txBox="1"/>
          <p:nvPr/>
        </p:nvSpPr>
        <p:spPr>
          <a:xfrm>
            <a:off x="1394800" y="950275"/>
            <a:ext cx="321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How can we learn attention weights?</a:t>
            </a:r>
            <a:endParaRPr b="0" i="1" sz="1400" u="none" cap="none" strike="noStrike">
              <a:solidFill>
                <a:srgbClr val="000000"/>
              </a:solidFill>
              <a:latin typeface="Roboto"/>
              <a:ea typeface="Roboto"/>
              <a:cs typeface="Roboto"/>
              <a:sym typeface="Roboto"/>
            </a:endParaRPr>
          </a:p>
        </p:txBody>
      </p:sp>
      <p:pic>
        <p:nvPicPr>
          <p:cNvPr id="2153" name="Google Shape;2153;p61"/>
          <p:cNvPicPr preferRelativeResize="0"/>
          <p:nvPr/>
        </p:nvPicPr>
        <p:blipFill rotWithShape="1">
          <a:blip r:embed="rId4">
            <a:alphaModFix/>
          </a:blip>
          <a:srcRect b="0" l="0" r="0" t="0"/>
          <a:stretch/>
        </p:blipFill>
        <p:spPr>
          <a:xfrm>
            <a:off x="348848" y="805500"/>
            <a:ext cx="825600" cy="765064"/>
          </a:xfrm>
          <a:prstGeom prst="rect">
            <a:avLst/>
          </a:prstGeom>
          <a:noFill/>
          <a:ln>
            <a:noFill/>
          </a:ln>
        </p:spPr>
      </p:pic>
      <p:sp>
        <p:nvSpPr>
          <p:cNvPr id="2154" name="Google Shape;2154;p61"/>
          <p:cNvSpPr txBox="1"/>
          <p:nvPr/>
        </p:nvSpPr>
        <p:spPr>
          <a:xfrm>
            <a:off x="4536700" y="957413"/>
            <a:ext cx="421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We can use a </a:t>
            </a:r>
            <a:r>
              <a:rPr b="1" i="0" lang="en-GB" sz="1400" u="none" cap="none" strike="noStrike">
                <a:solidFill>
                  <a:srgbClr val="000000"/>
                </a:solidFill>
                <a:latin typeface="Roboto"/>
                <a:ea typeface="Roboto"/>
                <a:cs typeface="Roboto"/>
                <a:sym typeface="Roboto"/>
              </a:rPr>
              <a:t>neural network</a:t>
            </a:r>
            <a:r>
              <a:rPr b="0" i="0" lang="en-GB" sz="1400" u="none" cap="none" strike="noStrike">
                <a:solidFill>
                  <a:srgbClr val="000000"/>
                </a:solidFill>
                <a:latin typeface="Roboto"/>
                <a:ea typeface="Roboto"/>
                <a:cs typeface="Roboto"/>
                <a:sym typeface="Roboto"/>
              </a:rPr>
              <a:t> (e.g., a simple MLP)</a:t>
            </a:r>
            <a:endParaRPr b="0" i="0" sz="1400" u="none" cap="none" strike="noStrike">
              <a:solidFill>
                <a:srgbClr val="000000"/>
              </a:solidFill>
              <a:latin typeface="Roboto"/>
              <a:ea typeface="Roboto"/>
              <a:cs typeface="Roboto"/>
              <a:sym typeface="Roboto"/>
            </a:endParaRPr>
          </a:p>
        </p:txBody>
      </p:sp>
      <p:sp>
        <p:nvSpPr>
          <p:cNvPr id="2155" name="Google Shape;2155;p61"/>
          <p:cNvSpPr/>
          <p:nvPr/>
        </p:nvSpPr>
        <p:spPr>
          <a:xfrm>
            <a:off x="2009425" y="17973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156" name="Google Shape;2156;p61"/>
          <p:cNvCxnSpPr/>
          <p:nvPr/>
        </p:nvCxnSpPr>
        <p:spPr>
          <a:xfrm>
            <a:off x="1706725" y="1900675"/>
            <a:ext cx="265200" cy="0"/>
          </a:xfrm>
          <a:prstGeom prst="straightConnector1">
            <a:avLst/>
          </a:prstGeom>
          <a:noFill/>
          <a:ln cap="flat" cmpd="sng" w="9525">
            <a:solidFill>
              <a:srgbClr val="424242"/>
            </a:solidFill>
            <a:prstDash val="solid"/>
            <a:round/>
            <a:headEnd len="sm" w="sm" type="none"/>
            <a:tailEnd len="med" w="med" type="triangle"/>
          </a:ln>
        </p:spPr>
      </p:cxnSp>
      <p:sp>
        <p:nvSpPr>
          <p:cNvPr id="2157" name="Google Shape;2157;p61"/>
          <p:cNvSpPr txBox="1"/>
          <p:nvPr/>
        </p:nvSpPr>
        <p:spPr>
          <a:xfrm>
            <a:off x="1428900" y="1681700"/>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0</a:t>
            </a:r>
            <a:endParaRPr b="0" i="0" sz="900" u="none" cap="none" strike="noStrike">
              <a:solidFill>
                <a:srgbClr val="000000"/>
              </a:solidFill>
              <a:latin typeface="Arial"/>
              <a:ea typeface="Arial"/>
              <a:cs typeface="Arial"/>
              <a:sym typeface="Arial"/>
            </a:endParaRPr>
          </a:p>
        </p:txBody>
      </p:sp>
      <p:cxnSp>
        <p:nvCxnSpPr>
          <p:cNvPr id="2158" name="Google Shape;2158;p61"/>
          <p:cNvCxnSpPr/>
          <p:nvPr/>
        </p:nvCxnSpPr>
        <p:spPr>
          <a:xfrm>
            <a:off x="1706725" y="2129275"/>
            <a:ext cx="265200" cy="0"/>
          </a:xfrm>
          <a:prstGeom prst="straightConnector1">
            <a:avLst/>
          </a:prstGeom>
          <a:noFill/>
          <a:ln cap="flat" cmpd="sng" w="9525">
            <a:solidFill>
              <a:srgbClr val="424242"/>
            </a:solidFill>
            <a:prstDash val="solid"/>
            <a:round/>
            <a:headEnd len="sm" w="sm" type="none"/>
            <a:tailEnd len="med" w="med" type="triangle"/>
          </a:ln>
        </p:spPr>
      </p:cxnSp>
      <p:sp>
        <p:nvSpPr>
          <p:cNvPr id="2159" name="Google Shape;2159;p61"/>
          <p:cNvSpPr/>
          <p:nvPr/>
        </p:nvSpPr>
        <p:spPr>
          <a:xfrm>
            <a:off x="2009425" y="23307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160" name="Google Shape;2160;p61"/>
          <p:cNvCxnSpPr/>
          <p:nvPr/>
        </p:nvCxnSpPr>
        <p:spPr>
          <a:xfrm>
            <a:off x="1706725" y="24340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161" name="Google Shape;2161;p61"/>
          <p:cNvCxnSpPr/>
          <p:nvPr/>
        </p:nvCxnSpPr>
        <p:spPr>
          <a:xfrm>
            <a:off x="1706725" y="2662675"/>
            <a:ext cx="265200" cy="0"/>
          </a:xfrm>
          <a:prstGeom prst="straightConnector1">
            <a:avLst/>
          </a:prstGeom>
          <a:noFill/>
          <a:ln cap="flat" cmpd="sng" w="9525">
            <a:solidFill>
              <a:srgbClr val="424242"/>
            </a:solidFill>
            <a:prstDash val="solid"/>
            <a:round/>
            <a:headEnd len="sm" w="sm" type="none"/>
            <a:tailEnd len="med" w="med" type="triangle"/>
          </a:ln>
        </p:spPr>
      </p:cxnSp>
      <p:sp>
        <p:nvSpPr>
          <p:cNvPr id="2162" name="Google Shape;2162;p61"/>
          <p:cNvSpPr/>
          <p:nvPr/>
        </p:nvSpPr>
        <p:spPr>
          <a:xfrm>
            <a:off x="2009425" y="28641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163" name="Google Shape;2163;p61"/>
          <p:cNvCxnSpPr/>
          <p:nvPr/>
        </p:nvCxnSpPr>
        <p:spPr>
          <a:xfrm>
            <a:off x="1706725" y="29674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164" name="Google Shape;2164;p61"/>
          <p:cNvCxnSpPr/>
          <p:nvPr/>
        </p:nvCxnSpPr>
        <p:spPr>
          <a:xfrm>
            <a:off x="1706725" y="31960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165" name="Google Shape;2165;p61"/>
          <p:cNvCxnSpPr>
            <a:stCxn id="2155" idx="3"/>
          </p:cNvCxnSpPr>
          <p:nvPr/>
        </p:nvCxnSpPr>
        <p:spPr>
          <a:xfrm>
            <a:off x="2703925" y="19974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166" name="Google Shape;2166;p61"/>
          <p:cNvCxnSpPr/>
          <p:nvPr/>
        </p:nvCxnSpPr>
        <p:spPr>
          <a:xfrm>
            <a:off x="2703925" y="25308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167" name="Google Shape;2167;p61"/>
          <p:cNvCxnSpPr/>
          <p:nvPr/>
        </p:nvCxnSpPr>
        <p:spPr>
          <a:xfrm>
            <a:off x="2703925" y="3064225"/>
            <a:ext cx="252000" cy="0"/>
          </a:xfrm>
          <a:prstGeom prst="straightConnector1">
            <a:avLst/>
          </a:prstGeom>
          <a:noFill/>
          <a:ln cap="flat" cmpd="sng" w="9525">
            <a:solidFill>
              <a:srgbClr val="424242"/>
            </a:solidFill>
            <a:prstDash val="solid"/>
            <a:round/>
            <a:headEnd len="sm" w="sm" type="none"/>
            <a:tailEnd len="med" w="med" type="triangle"/>
          </a:ln>
        </p:spPr>
      </p:cxnSp>
      <p:sp>
        <p:nvSpPr>
          <p:cNvPr id="2168" name="Google Shape;2168;p61"/>
          <p:cNvSpPr/>
          <p:nvPr/>
        </p:nvSpPr>
        <p:spPr>
          <a:xfrm>
            <a:off x="3031600" y="1770150"/>
            <a:ext cx="341100" cy="1722900"/>
          </a:xfrm>
          <a:prstGeom prst="rect">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tmax</a:t>
            </a:r>
            <a:endParaRPr b="0" i="0" sz="1400" u="none" cap="none" strike="noStrike">
              <a:solidFill>
                <a:srgbClr val="000000"/>
              </a:solidFill>
              <a:latin typeface="Arial"/>
              <a:ea typeface="Arial"/>
              <a:cs typeface="Arial"/>
              <a:sym typeface="Arial"/>
            </a:endParaRPr>
          </a:p>
        </p:txBody>
      </p:sp>
      <p:cxnSp>
        <p:nvCxnSpPr>
          <p:cNvPr id="2169" name="Google Shape;2169;p61"/>
          <p:cNvCxnSpPr/>
          <p:nvPr/>
        </p:nvCxnSpPr>
        <p:spPr>
          <a:xfrm>
            <a:off x="3389725" y="19974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170" name="Google Shape;2170;p61"/>
          <p:cNvCxnSpPr/>
          <p:nvPr/>
        </p:nvCxnSpPr>
        <p:spPr>
          <a:xfrm>
            <a:off x="3389725" y="25308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171" name="Google Shape;2171;p61"/>
          <p:cNvCxnSpPr/>
          <p:nvPr/>
        </p:nvCxnSpPr>
        <p:spPr>
          <a:xfrm>
            <a:off x="3389725" y="3064225"/>
            <a:ext cx="252000" cy="0"/>
          </a:xfrm>
          <a:prstGeom prst="straightConnector1">
            <a:avLst/>
          </a:prstGeom>
          <a:noFill/>
          <a:ln cap="flat" cmpd="sng" w="9525">
            <a:solidFill>
              <a:srgbClr val="424242"/>
            </a:solidFill>
            <a:prstDash val="solid"/>
            <a:round/>
            <a:headEnd len="sm" w="sm" type="none"/>
            <a:tailEnd len="med" w="med" type="triangle"/>
          </a:ln>
        </p:spPr>
      </p:cxnSp>
      <p:sp>
        <p:nvSpPr>
          <p:cNvPr id="2172" name="Google Shape;2172;p61"/>
          <p:cNvSpPr txBox="1"/>
          <p:nvPr/>
        </p:nvSpPr>
        <p:spPr>
          <a:xfrm>
            <a:off x="3569850" y="17895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1,1</a:t>
            </a:r>
            <a:endParaRPr b="0" i="0" sz="1400" u="none" cap="none" strike="noStrike">
              <a:solidFill>
                <a:srgbClr val="000000"/>
              </a:solidFill>
              <a:latin typeface="Arial"/>
              <a:ea typeface="Arial"/>
              <a:cs typeface="Arial"/>
              <a:sym typeface="Arial"/>
            </a:endParaRPr>
          </a:p>
        </p:txBody>
      </p:sp>
      <p:sp>
        <p:nvSpPr>
          <p:cNvPr id="2173" name="Google Shape;2173;p61"/>
          <p:cNvSpPr txBox="1"/>
          <p:nvPr/>
        </p:nvSpPr>
        <p:spPr>
          <a:xfrm>
            <a:off x="3569850" y="23229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1,2</a:t>
            </a:r>
            <a:endParaRPr b="0" i="0" sz="1400" u="none" cap="none" strike="noStrike">
              <a:solidFill>
                <a:srgbClr val="000000"/>
              </a:solidFill>
              <a:latin typeface="Arial"/>
              <a:ea typeface="Arial"/>
              <a:cs typeface="Arial"/>
              <a:sym typeface="Arial"/>
            </a:endParaRPr>
          </a:p>
        </p:txBody>
      </p:sp>
      <p:sp>
        <p:nvSpPr>
          <p:cNvPr id="2174" name="Google Shape;2174;p61"/>
          <p:cNvSpPr txBox="1"/>
          <p:nvPr/>
        </p:nvSpPr>
        <p:spPr>
          <a:xfrm>
            <a:off x="3569850" y="28563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1,2</a:t>
            </a:r>
            <a:endParaRPr b="0" i="0" sz="1400" u="none" cap="none" strike="noStrike">
              <a:solidFill>
                <a:srgbClr val="000000"/>
              </a:solidFill>
              <a:latin typeface="Arial"/>
              <a:ea typeface="Arial"/>
              <a:cs typeface="Arial"/>
              <a:sym typeface="Arial"/>
            </a:endParaRPr>
          </a:p>
        </p:txBody>
      </p:sp>
      <p:sp>
        <p:nvSpPr>
          <p:cNvPr id="2175" name="Google Shape;2175;p61"/>
          <p:cNvSpPr txBox="1"/>
          <p:nvPr/>
        </p:nvSpPr>
        <p:spPr>
          <a:xfrm>
            <a:off x="1448400" y="19006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2176" name="Google Shape;2176;p61"/>
          <p:cNvSpPr txBox="1"/>
          <p:nvPr/>
        </p:nvSpPr>
        <p:spPr>
          <a:xfrm>
            <a:off x="1448400" y="22054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0</a:t>
            </a:r>
            <a:endParaRPr b="0" i="0" sz="1400" u="none" cap="none" strike="noStrike">
              <a:solidFill>
                <a:srgbClr val="000000"/>
              </a:solidFill>
              <a:latin typeface="Arial"/>
              <a:ea typeface="Arial"/>
              <a:cs typeface="Arial"/>
              <a:sym typeface="Arial"/>
            </a:endParaRPr>
          </a:p>
        </p:txBody>
      </p:sp>
      <p:sp>
        <p:nvSpPr>
          <p:cNvPr id="2177" name="Google Shape;2177;p61"/>
          <p:cNvSpPr txBox="1"/>
          <p:nvPr/>
        </p:nvSpPr>
        <p:spPr>
          <a:xfrm>
            <a:off x="1448400" y="24340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2178" name="Google Shape;2178;p61"/>
          <p:cNvSpPr txBox="1"/>
          <p:nvPr/>
        </p:nvSpPr>
        <p:spPr>
          <a:xfrm>
            <a:off x="1448400" y="27388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0</a:t>
            </a:r>
            <a:endParaRPr b="0" i="0" sz="1400" u="none" cap="none" strike="noStrike">
              <a:solidFill>
                <a:srgbClr val="000000"/>
              </a:solidFill>
              <a:latin typeface="Arial"/>
              <a:ea typeface="Arial"/>
              <a:cs typeface="Arial"/>
              <a:sym typeface="Arial"/>
            </a:endParaRPr>
          </a:p>
        </p:txBody>
      </p:sp>
      <p:sp>
        <p:nvSpPr>
          <p:cNvPr id="2179" name="Google Shape;2179;p61"/>
          <p:cNvSpPr txBox="1"/>
          <p:nvPr/>
        </p:nvSpPr>
        <p:spPr>
          <a:xfrm>
            <a:off x="1448400" y="29674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sp>
        <p:nvSpPr>
          <p:cNvPr id="2180" name="Google Shape;2180;p61"/>
          <p:cNvSpPr txBox="1"/>
          <p:nvPr/>
        </p:nvSpPr>
        <p:spPr>
          <a:xfrm>
            <a:off x="1086100" y="1687925"/>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2181" name="Google Shape;2181;p61"/>
          <p:cNvSpPr txBox="1"/>
          <p:nvPr/>
        </p:nvSpPr>
        <p:spPr>
          <a:xfrm>
            <a:off x="1122700" y="1900675"/>
            <a:ext cx="40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2182" name="Google Shape;2182;p61"/>
          <p:cNvSpPr txBox="1"/>
          <p:nvPr/>
        </p:nvSpPr>
        <p:spPr>
          <a:xfrm>
            <a:off x="1086100" y="2221325"/>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2183" name="Google Shape;2183;p61"/>
          <p:cNvSpPr txBox="1"/>
          <p:nvPr/>
        </p:nvSpPr>
        <p:spPr>
          <a:xfrm>
            <a:off x="1086100" y="2754725"/>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2184" name="Google Shape;2184;p61"/>
          <p:cNvSpPr txBox="1"/>
          <p:nvPr/>
        </p:nvSpPr>
        <p:spPr>
          <a:xfrm>
            <a:off x="837250" y="2434075"/>
            <a:ext cx="69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“love”</a:t>
            </a:r>
            <a:endParaRPr b="0" i="0" sz="1400" u="none" cap="none" strike="noStrike">
              <a:solidFill>
                <a:srgbClr val="000000"/>
              </a:solidFill>
              <a:latin typeface="Roboto"/>
              <a:ea typeface="Roboto"/>
              <a:cs typeface="Roboto"/>
              <a:sym typeface="Roboto"/>
            </a:endParaRPr>
          </a:p>
        </p:txBody>
      </p:sp>
      <p:sp>
        <p:nvSpPr>
          <p:cNvPr id="2185" name="Google Shape;2185;p61"/>
          <p:cNvSpPr txBox="1"/>
          <p:nvPr/>
        </p:nvSpPr>
        <p:spPr>
          <a:xfrm>
            <a:off x="837250" y="2967475"/>
            <a:ext cx="69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sp>
        <p:nvSpPr>
          <p:cNvPr id="2186" name="Google Shape;2186;p61"/>
          <p:cNvSpPr txBox="1"/>
          <p:nvPr/>
        </p:nvSpPr>
        <p:spPr>
          <a:xfrm>
            <a:off x="3949050" y="17742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0.9</a:t>
            </a:r>
            <a:endParaRPr b="1" i="0" sz="1400" u="none" cap="none" strike="noStrike">
              <a:solidFill>
                <a:srgbClr val="000000"/>
              </a:solidFill>
              <a:latin typeface="Roboto"/>
              <a:ea typeface="Roboto"/>
              <a:cs typeface="Roboto"/>
              <a:sym typeface="Roboto"/>
            </a:endParaRPr>
          </a:p>
        </p:txBody>
      </p:sp>
      <p:sp>
        <p:nvSpPr>
          <p:cNvPr id="2187" name="Google Shape;2187;p61"/>
          <p:cNvSpPr txBox="1"/>
          <p:nvPr/>
        </p:nvSpPr>
        <p:spPr>
          <a:xfrm>
            <a:off x="3949050" y="23076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0.1</a:t>
            </a:r>
            <a:endParaRPr b="0" i="0" sz="1400" u="none" cap="none" strike="noStrike">
              <a:solidFill>
                <a:srgbClr val="000000"/>
              </a:solidFill>
              <a:latin typeface="Roboto"/>
              <a:ea typeface="Roboto"/>
              <a:cs typeface="Roboto"/>
              <a:sym typeface="Roboto"/>
            </a:endParaRPr>
          </a:p>
        </p:txBody>
      </p:sp>
      <p:sp>
        <p:nvSpPr>
          <p:cNvPr id="2188" name="Google Shape;2188;p61"/>
          <p:cNvSpPr txBox="1"/>
          <p:nvPr/>
        </p:nvSpPr>
        <p:spPr>
          <a:xfrm>
            <a:off x="3949050" y="28410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0.0</a:t>
            </a:r>
            <a:endParaRPr b="0" i="0" sz="1400" u="none" cap="none" strike="noStrike">
              <a:solidFill>
                <a:srgbClr val="000000"/>
              </a:solidFill>
              <a:latin typeface="Roboto"/>
              <a:ea typeface="Roboto"/>
              <a:cs typeface="Roboto"/>
              <a:sym typeface="Roboto"/>
            </a:endParaRPr>
          </a:p>
        </p:txBody>
      </p:sp>
      <p:sp>
        <p:nvSpPr>
          <p:cNvPr id="2189" name="Google Shape;2189;p61"/>
          <p:cNvSpPr txBox="1"/>
          <p:nvPr/>
        </p:nvSpPr>
        <p:spPr>
          <a:xfrm>
            <a:off x="530175" y="3748675"/>
            <a:ext cx="469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repeat this operation for </a:t>
            </a:r>
            <a:r>
              <a:rPr b="1" i="0" lang="en-GB" sz="1400" u="none" cap="none" strike="noStrike">
                <a:solidFill>
                  <a:srgbClr val="000000"/>
                </a:solidFill>
                <a:latin typeface="Roboto"/>
                <a:ea typeface="Roboto"/>
                <a:cs typeface="Roboto"/>
                <a:sym typeface="Roboto"/>
              </a:rPr>
              <a:t>all the decoding steps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2190" name="Google Shape;2190;p61"/>
          <p:cNvSpPr txBox="1"/>
          <p:nvPr/>
        </p:nvSpPr>
        <p:spPr>
          <a:xfrm>
            <a:off x="530175" y="4205875"/>
            <a:ext cx="831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apply a </a:t>
            </a:r>
            <a:r>
              <a:rPr b="1" i="0" lang="en-GB" sz="1400" u="none" cap="none" strike="noStrike">
                <a:solidFill>
                  <a:srgbClr val="000000"/>
                </a:solidFill>
                <a:latin typeface="Roboto"/>
                <a:ea typeface="Roboto"/>
                <a:cs typeface="Roboto"/>
                <a:sym typeface="Roboto"/>
              </a:rPr>
              <a:t>softmax</a:t>
            </a:r>
            <a:r>
              <a:rPr b="0" i="0" lang="en-GB" sz="1400" u="none" cap="none" strike="noStrike">
                <a:solidFill>
                  <a:srgbClr val="000000"/>
                </a:solidFill>
                <a:latin typeface="Roboto"/>
                <a:ea typeface="Roboto"/>
                <a:cs typeface="Roboto"/>
                <a:sym typeface="Roboto"/>
              </a:rPr>
              <a:t> to make sure the weights are between 0 and 1 (and they sum up to one).  </a:t>
            </a:r>
            <a:endParaRPr b="0" i="0" sz="1400" u="none" cap="none" strike="noStrike">
              <a:solidFill>
                <a:srgbClr val="000000"/>
              </a:solidFill>
              <a:latin typeface="Roboto"/>
              <a:ea typeface="Roboto"/>
              <a:cs typeface="Roboto"/>
              <a:sym typeface="Roboto"/>
            </a:endParaRPr>
          </a:p>
        </p:txBody>
      </p:sp>
      <p:sp>
        <p:nvSpPr>
          <p:cNvPr id="2191" name="Google Shape;2191;p61"/>
          <p:cNvSpPr txBox="1"/>
          <p:nvPr/>
        </p:nvSpPr>
        <p:spPr>
          <a:xfrm>
            <a:off x="530175" y="4663075"/>
            <a:ext cx="8312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Attention MLP is</a:t>
            </a:r>
            <a:r>
              <a:rPr b="1" i="0" lang="en-GB" sz="1400" u="none" cap="none" strike="noStrike">
                <a:solidFill>
                  <a:srgbClr val="000000"/>
                </a:solidFill>
                <a:latin typeface="Roboto"/>
                <a:ea typeface="Roboto"/>
                <a:cs typeface="Roboto"/>
                <a:sym typeface="Roboto"/>
              </a:rPr>
              <a:t> jointly trained </a:t>
            </a:r>
            <a:r>
              <a:rPr b="0" i="0" lang="en-GB" sz="1400" u="none" cap="none" strike="noStrike">
                <a:solidFill>
                  <a:srgbClr val="000000"/>
                </a:solidFill>
                <a:latin typeface="Roboto"/>
                <a:ea typeface="Roboto"/>
                <a:cs typeface="Roboto"/>
                <a:sym typeface="Roboto"/>
              </a:rPr>
              <a:t>with the encoder and decoder RNNs.  </a:t>
            </a:r>
            <a:endParaRPr b="0" i="0" sz="1400" u="none" cap="none" strike="noStrike">
              <a:solidFill>
                <a:srgbClr val="000000"/>
              </a:solidFill>
              <a:latin typeface="Roboto"/>
              <a:ea typeface="Roboto"/>
              <a:cs typeface="Roboto"/>
              <a:sym typeface="Roboto"/>
            </a:endParaRPr>
          </a:p>
        </p:txBody>
      </p:sp>
      <p:sp>
        <p:nvSpPr>
          <p:cNvPr id="2192" name="Google Shape;2192;p61"/>
          <p:cNvSpPr/>
          <p:nvPr/>
        </p:nvSpPr>
        <p:spPr>
          <a:xfrm>
            <a:off x="6352825" y="17973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193" name="Google Shape;2193;p61"/>
          <p:cNvCxnSpPr/>
          <p:nvPr/>
        </p:nvCxnSpPr>
        <p:spPr>
          <a:xfrm>
            <a:off x="6050125" y="1900675"/>
            <a:ext cx="265200" cy="0"/>
          </a:xfrm>
          <a:prstGeom prst="straightConnector1">
            <a:avLst/>
          </a:prstGeom>
          <a:noFill/>
          <a:ln cap="flat" cmpd="sng" w="9525">
            <a:solidFill>
              <a:srgbClr val="424242"/>
            </a:solidFill>
            <a:prstDash val="solid"/>
            <a:round/>
            <a:headEnd len="sm" w="sm" type="none"/>
            <a:tailEnd len="med" w="med" type="triangle"/>
          </a:ln>
        </p:spPr>
      </p:cxnSp>
      <p:sp>
        <p:nvSpPr>
          <p:cNvPr id="2194" name="Google Shape;2194;p61"/>
          <p:cNvSpPr txBox="1"/>
          <p:nvPr/>
        </p:nvSpPr>
        <p:spPr>
          <a:xfrm>
            <a:off x="5772300" y="1681700"/>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1</a:t>
            </a:r>
            <a:endParaRPr b="0" i="0" sz="900" u="none" cap="none" strike="noStrike">
              <a:solidFill>
                <a:srgbClr val="000000"/>
              </a:solidFill>
              <a:latin typeface="Arial"/>
              <a:ea typeface="Arial"/>
              <a:cs typeface="Arial"/>
              <a:sym typeface="Arial"/>
            </a:endParaRPr>
          </a:p>
        </p:txBody>
      </p:sp>
      <p:cxnSp>
        <p:nvCxnSpPr>
          <p:cNvPr id="2195" name="Google Shape;2195;p61"/>
          <p:cNvCxnSpPr/>
          <p:nvPr/>
        </p:nvCxnSpPr>
        <p:spPr>
          <a:xfrm>
            <a:off x="6050125" y="2129275"/>
            <a:ext cx="265200" cy="0"/>
          </a:xfrm>
          <a:prstGeom prst="straightConnector1">
            <a:avLst/>
          </a:prstGeom>
          <a:noFill/>
          <a:ln cap="flat" cmpd="sng" w="9525">
            <a:solidFill>
              <a:srgbClr val="424242"/>
            </a:solidFill>
            <a:prstDash val="solid"/>
            <a:round/>
            <a:headEnd len="sm" w="sm" type="none"/>
            <a:tailEnd len="med" w="med" type="triangle"/>
          </a:ln>
        </p:spPr>
      </p:cxnSp>
      <p:sp>
        <p:nvSpPr>
          <p:cNvPr id="2196" name="Google Shape;2196;p61"/>
          <p:cNvSpPr/>
          <p:nvPr/>
        </p:nvSpPr>
        <p:spPr>
          <a:xfrm>
            <a:off x="6352825" y="23307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197" name="Google Shape;2197;p61"/>
          <p:cNvCxnSpPr/>
          <p:nvPr/>
        </p:nvCxnSpPr>
        <p:spPr>
          <a:xfrm>
            <a:off x="6050125" y="24340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198" name="Google Shape;2198;p61"/>
          <p:cNvCxnSpPr/>
          <p:nvPr/>
        </p:nvCxnSpPr>
        <p:spPr>
          <a:xfrm>
            <a:off x="6050125" y="2662675"/>
            <a:ext cx="265200" cy="0"/>
          </a:xfrm>
          <a:prstGeom prst="straightConnector1">
            <a:avLst/>
          </a:prstGeom>
          <a:noFill/>
          <a:ln cap="flat" cmpd="sng" w="9525">
            <a:solidFill>
              <a:srgbClr val="424242"/>
            </a:solidFill>
            <a:prstDash val="solid"/>
            <a:round/>
            <a:headEnd len="sm" w="sm" type="none"/>
            <a:tailEnd len="med" w="med" type="triangle"/>
          </a:ln>
        </p:spPr>
      </p:cxnSp>
      <p:sp>
        <p:nvSpPr>
          <p:cNvPr id="2199" name="Google Shape;2199;p61"/>
          <p:cNvSpPr/>
          <p:nvPr/>
        </p:nvSpPr>
        <p:spPr>
          <a:xfrm>
            <a:off x="6352825" y="28641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200" name="Google Shape;2200;p61"/>
          <p:cNvCxnSpPr/>
          <p:nvPr/>
        </p:nvCxnSpPr>
        <p:spPr>
          <a:xfrm>
            <a:off x="6050125" y="29674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201" name="Google Shape;2201;p61"/>
          <p:cNvCxnSpPr/>
          <p:nvPr/>
        </p:nvCxnSpPr>
        <p:spPr>
          <a:xfrm>
            <a:off x="6050125" y="31960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202" name="Google Shape;2202;p61"/>
          <p:cNvCxnSpPr>
            <a:stCxn id="2192" idx="3"/>
          </p:cNvCxnSpPr>
          <p:nvPr/>
        </p:nvCxnSpPr>
        <p:spPr>
          <a:xfrm>
            <a:off x="7047325" y="19974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203" name="Google Shape;2203;p61"/>
          <p:cNvCxnSpPr/>
          <p:nvPr/>
        </p:nvCxnSpPr>
        <p:spPr>
          <a:xfrm>
            <a:off x="7047325" y="25308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204" name="Google Shape;2204;p61"/>
          <p:cNvCxnSpPr/>
          <p:nvPr/>
        </p:nvCxnSpPr>
        <p:spPr>
          <a:xfrm>
            <a:off x="7047325" y="3064225"/>
            <a:ext cx="252000" cy="0"/>
          </a:xfrm>
          <a:prstGeom prst="straightConnector1">
            <a:avLst/>
          </a:prstGeom>
          <a:noFill/>
          <a:ln cap="flat" cmpd="sng" w="9525">
            <a:solidFill>
              <a:srgbClr val="424242"/>
            </a:solidFill>
            <a:prstDash val="solid"/>
            <a:round/>
            <a:headEnd len="sm" w="sm" type="none"/>
            <a:tailEnd len="med" w="med" type="triangle"/>
          </a:ln>
        </p:spPr>
      </p:cxnSp>
      <p:sp>
        <p:nvSpPr>
          <p:cNvPr id="2205" name="Google Shape;2205;p61"/>
          <p:cNvSpPr/>
          <p:nvPr/>
        </p:nvSpPr>
        <p:spPr>
          <a:xfrm>
            <a:off x="7375000" y="1770150"/>
            <a:ext cx="341100" cy="1722900"/>
          </a:xfrm>
          <a:prstGeom prst="rect">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tmax</a:t>
            </a:r>
            <a:endParaRPr b="0" i="0" sz="1400" u="none" cap="none" strike="noStrike">
              <a:solidFill>
                <a:srgbClr val="000000"/>
              </a:solidFill>
              <a:latin typeface="Arial"/>
              <a:ea typeface="Arial"/>
              <a:cs typeface="Arial"/>
              <a:sym typeface="Arial"/>
            </a:endParaRPr>
          </a:p>
        </p:txBody>
      </p:sp>
      <p:cxnSp>
        <p:nvCxnSpPr>
          <p:cNvPr id="2206" name="Google Shape;2206;p61"/>
          <p:cNvCxnSpPr/>
          <p:nvPr/>
        </p:nvCxnSpPr>
        <p:spPr>
          <a:xfrm>
            <a:off x="7733125" y="19974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207" name="Google Shape;2207;p61"/>
          <p:cNvCxnSpPr/>
          <p:nvPr/>
        </p:nvCxnSpPr>
        <p:spPr>
          <a:xfrm>
            <a:off x="7733125" y="25308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208" name="Google Shape;2208;p61"/>
          <p:cNvCxnSpPr/>
          <p:nvPr/>
        </p:nvCxnSpPr>
        <p:spPr>
          <a:xfrm>
            <a:off x="7733125" y="3064225"/>
            <a:ext cx="252000" cy="0"/>
          </a:xfrm>
          <a:prstGeom prst="straightConnector1">
            <a:avLst/>
          </a:prstGeom>
          <a:noFill/>
          <a:ln cap="flat" cmpd="sng" w="9525">
            <a:solidFill>
              <a:srgbClr val="424242"/>
            </a:solidFill>
            <a:prstDash val="solid"/>
            <a:round/>
            <a:headEnd len="sm" w="sm" type="none"/>
            <a:tailEnd len="med" w="med" type="triangle"/>
          </a:ln>
        </p:spPr>
      </p:cxnSp>
      <p:sp>
        <p:nvSpPr>
          <p:cNvPr id="2209" name="Google Shape;2209;p61"/>
          <p:cNvSpPr txBox="1"/>
          <p:nvPr/>
        </p:nvSpPr>
        <p:spPr>
          <a:xfrm>
            <a:off x="7913250" y="17895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2,1</a:t>
            </a:r>
            <a:endParaRPr b="0" i="0" sz="1400" u="none" cap="none" strike="noStrike">
              <a:solidFill>
                <a:srgbClr val="000000"/>
              </a:solidFill>
              <a:latin typeface="Arial"/>
              <a:ea typeface="Arial"/>
              <a:cs typeface="Arial"/>
              <a:sym typeface="Arial"/>
            </a:endParaRPr>
          </a:p>
        </p:txBody>
      </p:sp>
      <p:sp>
        <p:nvSpPr>
          <p:cNvPr id="2210" name="Google Shape;2210;p61"/>
          <p:cNvSpPr txBox="1"/>
          <p:nvPr/>
        </p:nvSpPr>
        <p:spPr>
          <a:xfrm>
            <a:off x="7913250" y="23229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2,2</a:t>
            </a:r>
            <a:endParaRPr b="0" i="0" sz="1400" u="none" cap="none" strike="noStrike">
              <a:solidFill>
                <a:srgbClr val="000000"/>
              </a:solidFill>
              <a:latin typeface="Arial"/>
              <a:ea typeface="Arial"/>
              <a:cs typeface="Arial"/>
              <a:sym typeface="Arial"/>
            </a:endParaRPr>
          </a:p>
        </p:txBody>
      </p:sp>
      <p:sp>
        <p:nvSpPr>
          <p:cNvPr id="2211" name="Google Shape;2211;p61"/>
          <p:cNvSpPr txBox="1"/>
          <p:nvPr/>
        </p:nvSpPr>
        <p:spPr>
          <a:xfrm>
            <a:off x="7913250" y="28563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2,2</a:t>
            </a:r>
            <a:endParaRPr b="0" i="0" sz="1400" u="none" cap="none" strike="noStrike">
              <a:solidFill>
                <a:srgbClr val="000000"/>
              </a:solidFill>
              <a:latin typeface="Arial"/>
              <a:ea typeface="Arial"/>
              <a:cs typeface="Arial"/>
              <a:sym typeface="Arial"/>
            </a:endParaRPr>
          </a:p>
        </p:txBody>
      </p:sp>
      <p:sp>
        <p:nvSpPr>
          <p:cNvPr id="2212" name="Google Shape;2212;p61"/>
          <p:cNvSpPr txBox="1"/>
          <p:nvPr/>
        </p:nvSpPr>
        <p:spPr>
          <a:xfrm>
            <a:off x="5791800" y="19006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2213" name="Google Shape;2213;p61"/>
          <p:cNvSpPr txBox="1"/>
          <p:nvPr/>
        </p:nvSpPr>
        <p:spPr>
          <a:xfrm>
            <a:off x="5791800" y="22054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2214" name="Google Shape;2214;p61"/>
          <p:cNvSpPr txBox="1"/>
          <p:nvPr/>
        </p:nvSpPr>
        <p:spPr>
          <a:xfrm>
            <a:off x="5791800" y="24340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2215" name="Google Shape;2215;p61"/>
          <p:cNvSpPr txBox="1"/>
          <p:nvPr/>
        </p:nvSpPr>
        <p:spPr>
          <a:xfrm>
            <a:off x="5791800" y="27388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2216" name="Google Shape;2216;p61"/>
          <p:cNvSpPr txBox="1"/>
          <p:nvPr/>
        </p:nvSpPr>
        <p:spPr>
          <a:xfrm>
            <a:off x="5791800" y="29674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sp>
        <p:nvSpPr>
          <p:cNvPr id="2217" name="Google Shape;2217;p61"/>
          <p:cNvSpPr txBox="1"/>
          <p:nvPr/>
        </p:nvSpPr>
        <p:spPr>
          <a:xfrm>
            <a:off x="5180650" y="1687925"/>
            <a:ext cx="73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2218" name="Google Shape;2218;p61"/>
          <p:cNvSpPr txBox="1"/>
          <p:nvPr/>
        </p:nvSpPr>
        <p:spPr>
          <a:xfrm>
            <a:off x="5466100" y="1900675"/>
            <a:ext cx="40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2219" name="Google Shape;2219;p61"/>
          <p:cNvSpPr txBox="1"/>
          <p:nvPr/>
        </p:nvSpPr>
        <p:spPr>
          <a:xfrm>
            <a:off x="5217100" y="2221325"/>
            <a:ext cx="69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2220" name="Google Shape;2220;p61"/>
          <p:cNvSpPr txBox="1"/>
          <p:nvPr/>
        </p:nvSpPr>
        <p:spPr>
          <a:xfrm>
            <a:off x="5162200" y="275472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2221" name="Google Shape;2221;p61"/>
          <p:cNvSpPr txBox="1"/>
          <p:nvPr/>
        </p:nvSpPr>
        <p:spPr>
          <a:xfrm>
            <a:off x="5180650" y="2434075"/>
            <a:ext cx="69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“love”</a:t>
            </a:r>
            <a:endParaRPr b="0" i="0" sz="1400" u="none" cap="none" strike="noStrike">
              <a:solidFill>
                <a:srgbClr val="000000"/>
              </a:solidFill>
              <a:latin typeface="Roboto"/>
              <a:ea typeface="Roboto"/>
              <a:cs typeface="Roboto"/>
              <a:sym typeface="Roboto"/>
            </a:endParaRPr>
          </a:p>
        </p:txBody>
      </p:sp>
      <p:sp>
        <p:nvSpPr>
          <p:cNvPr id="2222" name="Google Shape;2222;p61"/>
          <p:cNvSpPr txBox="1"/>
          <p:nvPr/>
        </p:nvSpPr>
        <p:spPr>
          <a:xfrm>
            <a:off x="5180650" y="2967475"/>
            <a:ext cx="69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sp>
        <p:nvSpPr>
          <p:cNvPr id="2223" name="Google Shape;2223;p61"/>
          <p:cNvSpPr txBox="1"/>
          <p:nvPr/>
        </p:nvSpPr>
        <p:spPr>
          <a:xfrm>
            <a:off x="8292450" y="17742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0.2</a:t>
            </a:r>
            <a:endParaRPr b="0" i="0" sz="1400" u="none" cap="none" strike="noStrike">
              <a:solidFill>
                <a:srgbClr val="000000"/>
              </a:solidFill>
              <a:latin typeface="Roboto"/>
              <a:ea typeface="Roboto"/>
              <a:cs typeface="Roboto"/>
              <a:sym typeface="Roboto"/>
            </a:endParaRPr>
          </a:p>
        </p:txBody>
      </p:sp>
      <p:sp>
        <p:nvSpPr>
          <p:cNvPr id="2224" name="Google Shape;2224;p61"/>
          <p:cNvSpPr txBox="1"/>
          <p:nvPr/>
        </p:nvSpPr>
        <p:spPr>
          <a:xfrm>
            <a:off x="8292450" y="23076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0.7</a:t>
            </a:r>
            <a:endParaRPr b="1" i="0" sz="1400" u="none" cap="none" strike="noStrike">
              <a:solidFill>
                <a:srgbClr val="000000"/>
              </a:solidFill>
              <a:latin typeface="Roboto"/>
              <a:ea typeface="Roboto"/>
              <a:cs typeface="Roboto"/>
              <a:sym typeface="Roboto"/>
            </a:endParaRPr>
          </a:p>
        </p:txBody>
      </p:sp>
      <p:sp>
        <p:nvSpPr>
          <p:cNvPr id="2225" name="Google Shape;2225;p61"/>
          <p:cNvSpPr txBox="1"/>
          <p:nvPr/>
        </p:nvSpPr>
        <p:spPr>
          <a:xfrm>
            <a:off x="8292450" y="28410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0.1</a:t>
            </a:r>
            <a:endParaRPr b="0" i="0" sz="1400" u="none" cap="none" strike="noStrike">
              <a:solidFill>
                <a:srgbClr val="000000"/>
              </a:solidFill>
              <a:latin typeface="Roboto"/>
              <a:ea typeface="Roboto"/>
              <a:cs typeface="Roboto"/>
              <a:sym typeface="Roboto"/>
            </a:endParaRPr>
          </a:p>
        </p:txBody>
      </p:sp>
      <p:sp>
        <p:nvSpPr>
          <p:cNvPr id="2226" name="Google Shape;2226;p61"/>
          <p:cNvSpPr txBox="1"/>
          <p:nvPr/>
        </p:nvSpPr>
        <p:spPr>
          <a:xfrm>
            <a:off x="1911000" y="1402675"/>
            <a:ext cx="1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Decoding Step 1</a:t>
            </a:r>
            <a:endParaRPr b="0" i="0" sz="1000" u="none" cap="none" strike="noStrike">
              <a:solidFill>
                <a:srgbClr val="000000"/>
              </a:solidFill>
              <a:latin typeface="Roboto"/>
              <a:ea typeface="Roboto"/>
              <a:cs typeface="Roboto"/>
              <a:sym typeface="Roboto"/>
            </a:endParaRPr>
          </a:p>
        </p:txBody>
      </p:sp>
      <p:sp>
        <p:nvSpPr>
          <p:cNvPr id="2227" name="Google Shape;2227;p61"/>
          <p:cNvSpPr txBox="1"/>
          <p:nvPr/>
        </p:nvSpPr>
        <p:spPr>
          <a:xfrm>
            <a:off x="5791200" y="13716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Decoding Step 2</a:t>
            </a:r>
            <a:endParaRPr b="0" i="0" sz="10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Recurrent Neural Networks</a:t>
            </a:r>
            <a:endParaRPr sz="2600"/>
          </a:p>
        </p:txBody>
      </p:sp>
      <p:sp>
        <p:nvSpPr>
          <p:cNvPr id="98" name="Google Shape;98;p17"/>
          <p:cNvSpPr txBox="1"/>
          <p:nvPr/>
        </p:nvSpPr>
        <p:spPr>
          <a:xfrm>
            <a:off x="203400" y="865700"/>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Many real-life data are </a:t>
            </a:r>
            <a:r>
              <a:rPr b="1" i="0" lang="en-GB" sz="1400" u="none" cap="none" strike="noStrike">
                <a:solidFill>
                  <a:srgbClr val="000000"/>
                </a:solidFill>
                <a:latin typeface="Roboto"/>
                <a:ea typeface="Roboto"/>
                <a:cs typeface="Roboto"/>
                <a:sym typeface="Roboto"/>
              </a:rPr>
              <a:t>sequences</a:t>
            </a:r>
            <a:r>
              <a:rPr b="0" i="0" lang="en-GB" sz="1400" u="none" cap="none" strike="noStrike">
                <a:solidFill>
                  <a:srgbClr val="000000"/>
                </a:solidFill>
                <a:latin typeface="Roboto"/>
                <a:ea typeface="Roboto"/>
                <a:cs typeface="Roboto"/>
                <a:sym typeface="Roboto"/>
              </a:rPr>
              <a:t> (e.g., time series):</a:t>
            </a:r>
            <a:endParaRPr b="0" i="0" sz="1400" u="none" cap="none" strike="noStrike">
              <a:solidFill>
                <a:srgbClr val="000000"/>
              </a:solidFill>
              <a:latin typeface="Roboto"/>
              <a:ea typeface="Roboto"/>
              <a:cs typeface="Roboto"/>
              <a:sym typeface="Roboto"/>
            </a:endParaRPr>
          </a:p>
        </p:txBody>
      </p:sp>
      <p:pic>
        <p:nvPicPr>
          <p:cNvPr id="99" name="Google Shape;99;p17"/>
          <p:cNvPicPr preferRelativeResize="0"/>
          <p:nvPr/>
        </p:nvPicPr>
        <p:blipFill rotWithShape="1">
          <a:blip r:embed="rId3">
            <a:alphaModFix/>
          </a:blip>
          <a:srcRect b="0" l="0" r="0" t="0"/>
          <a:stretch/>
        </p:blipFill>
        <p:spPr>
          <a:xfrm>
            <a:off x="419725" y="1741150"/>
            <a:ext cx="2449573" cy="1241601"/>
          </a:xfrm>
          <a:prstGeom prst="rect">
            <a:avLst/>
          </a:prstGeom>
          <a:noFill/>
          <a:ln>
            <a:noFill/>
          </a:ln>
        </p:spPr>
      </p:pic>
      <p:sp>
        <p:nvSpPr>
          <p:cNvPr id="100" name="Google Shape;100;p17"/>
          <p:cNvSpPr txBox="1"/>
          <p:nvPr/>
        </p:nvSpPr>
        <p:spPr>
          <a:xfrm>
            <a:off x="1086200" y="1391450"/>
            <a:ext cx="80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Audio</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id="101" name="Google Shape;101;p17"/>
          <p:cNvPicPr preferRelativeResize="0"/>
          <p:nvPr/>
        </p:nvPicPr>
        <p:blipFill rotWithShape="1">
          <a:blip r:embed="rId4">
            <a:alphaModFix/>
          </a:blip>
          <a:srcRect b="0" l="0" r="0" t="0"/>
          <a:stretch/>
        </p:blipFill>
        <p:spPr>
          <a:xfrm>
            <a:off x="3512200" y="1741150"/>
            <a:ext cx="3085472" cy="1241600"/>
          </a:xfrm>
          <a:prstGeom prst="rect">
            <a:avLst/>
          </a:prstGeom>
          <a:noFill/>
          <a:ln>
            <a:noFill/>
          </a:ln>
        </p:spPr>
      </p:pic>
      <p:sp>
        <p:nvSpPr>
          <p:cNvPr id="102" name="Google Shape;102;p17"/>
          <p:cNvSpPr txBox="1"/>
          <p:nvPr/>
        </p:nvSpPr>
        <p:spPr>
          <a:xfrm>
            <a:off x="4515200" y="1391450"/>
            <a:ext cx="80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Video</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id="103" name="Google Shape;103;p17"/>
          <p:cNvPicPr preferRelativeResize="0"/>
          <p:nvPr/>
        </p:nvPicPr>
        <p:blipFill rotWithShape="1">
          <a:blip r:embed="rId5">
            <a:alphaModFix/>
          </a:blip>
          <a:srcRect b="0" l="0" r="0" t="0"/>
          <a:stretch/>
        </p:blipFill>
        <p:spPr>
          <a:xfrm>
            <a:off x="419725" y="3650800"/>
            <a:ext cx="2854260" cy="1241600"/>
          </a:xfrm>
          <a:prstGeom prst="rect">
            <a:avLst/>
          </a:prstGeom>
          <a:noFill/>
          <a:ln>
            <a:noFill/>
          </a:ln>
        </p:spPr>
      </p:pic>
      <p:sp>
        <p:nvSpPr>
          <p:cNvPr id="104" name="Google Shape;104;p17"/>
          <p:cNvSpPr txBox="1"/>
          <p:nvPr/>
        </p:nvSpPr>
        <p:spPr>
          <a:xfrm>
            <a:off x="842750" y="3250600"/>
            <a:ext cx="200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EEG Brain signals</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pic>
        <p:nvPicPr>
          <p:cNvPr id="105" name="Google Shape;105;p17"/>
          <p:cNvPicPr preferRelativeResize="0"/>
          <p:nvPr/>
        </p:nvPicPr>
        <p:blipFill rotWithShape="1">
          <a:blip r:embed="rId6">
            <a:alphaModFix/>
          </a:blip>
          <a:srcRect b="0" l="0" r="0" t="0"/>
          <a:stretch/>
        </p:blipFill>
        <p:spPr>
          <a:xfrm>
            <a:off x="3697902" y="3563550"/>
            <a:ext cx="2854250" cy="1416100"/>
          </a:xfrm>
          <a:prstGeom prst="rect">
            <a:avLst/>
          </a:prstGeom>
          <a:noFill/>
          <a:ln>
            <a:noFill/>
          </a:ln>
        </p:spPr>
      </p:pic>
      <p:sp>
        <p:nvSpPr>
          <p:cNvPr id="106" name="Google Shape;106;p17"/>
          <p:cNvSpPr txBox="1"/>
          <p:nvPr/>
        </p:nvSpPr>
        <p:spPr>
          <a:xfrm>
            <a:off x="4291550" y="3163350"/>
            <a:ext cx="200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Stock Price Prediction</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07" name="Google Shape;107;p17"/>
          <p:cNvSpPr txBox="1"/>
          <p:nvPr/>
        </p:nvSpPr>
        <p:spPr>
          <a:xfrm>
            <a:off x="7123250" y="3016050"/>
            <a:ext cx="96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231" name="Shape 2231"/>
        <p:cNvGrpSpPr/>
        <p:nvPr/>
      </p:nvGrpSpPr>
      <p:grpSpPr>
        <a:xfrm>
          <a:off x="0" y="0"/>
          <a:ext cx="0" cy="0"/>
          <a:chOff x="0" y="0"/>
          <a:chExt cx="0" cy="0"/>
        </a:xfrm>
      </p:grpSpPr>
      <p:sp>
        <p:nvSpPr>
          <p:cNvPr id="2232" name="Google Shape;2232;p62"/>
          <p:cNvSpPr/>
          <p:nvPr/>
        </p:nvSpPr>
        <p:spPr>
          <a:xfrm>
            <a:off x="5198350" y="2108675"/>
            <a:ext cx="3658500" cy="2971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6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2234" name="Google Shape;2234;p62"/>
          <p:cNvSpPr txBox="1"/>
          <p:nvPr/>
        </p:nvSpPr>
        <p:spPr>
          <a:xfrm>
            <a:off x="390025" y="957425"/>
            <a:ext cx="8360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attention mechanism learns a </a:t>
            </a:r>
            <a:r>
              <a:rPr b="1" i="0" lang="en-GB" sz="1400" u="none" cap="none" strike="noStrike">
                <a:solidFill>
                  <a:srgbClr val="000000"/>
                </a:solidFill>
                <a:latin typeface="Roboto"/>
                <a:ea typeface="Roboto"/>
                <a:cs typeface="Roboto"/>
                <a:sym typeface="Roboto"/>
              </a:rPr>
              <a:t>soft alignment </a:t>
            </a:r>
            <a:r>
              <a:rPr b="0" i="0" lang="en-GB" sz="1400" u="none" cap="none" strike="noStrike">
                <a:solidFill>
                  <a:srgbClr val="000000"/>
                </a:solidFill>
                <a:latin typeface="Roboto"/>
                <a:ea typeface="Roboto"/>
                <a:cs typeface="Roboto"/>
                <a:sym typeface="Roboto"/>
              </a:rPr>
              <a:t>between the input and output sequences</a:t>
            </a:r>
            <a:endParaRPr b="0" i="0" sz="1400" u="none" cap="none" strike="noStrike">
              <a:solidFill>
                <a:srgbClr val="000000"/>
              </a:solidFill>
              <a:latin typeface="Roboto"/>
              <a:ea typeface="Roboto"/>
              <a:cs typeface="Roboto"/>
              <a:sym typeface="Roboto"/>
            </a:endParaRPr>
          </a:p>
        </p:txBody>
      </p:sp>
      <p:pic>
        <p:nvPicPr>
          <p:cNvPr id="2235" name="Google Shape;2235;p62"/>
          <p:cNvPicPr preferRelativeResize="0"/>
          <p:nvPr/>
        </p:nvPicPr>
        <p:blipFill rotWithShape="1">
          <a:blip r:embed="rId3">
            <a:alphaModFix/>
          </a:blip>
          <a:srcRect b="0" l="0" r="0" t="0"/>
          <a:stretch/>
        </p:blipFill>
        <p:spPr>
          <a:xfrm>
            <a:off x="1054275" y="1485625"/>
            <a:ext cx="3297000" cy="3350701"/>
          </a:xfrm>
          <a:prstGeom prst="rect">
            <a:avLst/>
          </a:prstGeom>
          <a:noFill/>
          <a:ln>
            <a:noFill/>
          </a:ln>
        </p:spPr>
      </p:pic>
      <p:sp>
        <p:nvSpPr>
          <p:cNvPr id="2236" name="Google Shape;2236;p62"/>
          <p:cNvSpPr txBox="1"/>
          <p:nvPr/>
        </p:nvSpPr>
        <p:spPr>
          <a:xfrm>
            <a:off x="5856700" y="42715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Arial"/>
                <a:ea typeface="Arial"/>
                <a:cs typeface="Arial"/>
                <a:sym typeface="Arial"/>
                <a:hlinkClick r:id="rId4"/>
              </a:rPr>
              <a:t>https://arxiv.org/abs/1409.0473</a:t>
            </a:r>
            <a:endParaRPr b="0" i="0" sz="1400" u="none" cap="none" strike="noStrike">
              <a:solidFill>
                <a:srgbClr val="000000"/>
              </a:solidFill>
              <a:latin typeface="Arial"/>
              <a:ea typeface="Arial"/>
              <a:cs typeface="Arial"/>
              <a:sym typeface="Arial"/>
            </a:endParaRPr>
          </a:p>
        </p:txBody>
      </p:sp>
      <p:pic>
        <p:nvPicPr>
          <p:cNvPr id="2237" name="Google Shape;2237;p62"/>
          <p:cNvPicPr preferRelativeResize="0"/>
          <p:nvPr/>
        </p:nvPicPr>
        <p:blipFill rotWithShape="1">
          <a:blip r:embed="rId5">
            <a:alphaModFix/>
          </a:blip>
          <a:srcRect b="0" l="0" r="0" t="0"/>
          <a:stretch/>
        </p:blipFill>
        <p:spPr>
          <a:xfrm>
            <a:off x="5683025" y="3441650"/>
            <a:ext cx="1469764" cy="595400"/>
          </a:xfrm>
          <a:prstGeom prst="rect">
            <a:avLst/>
          </a:prstGeom>
          <a:noFill/>
          <a:ln>
            <a:noFill/>
          </a:ln>
        </p:spPr>
      </p:pic>
      <p:pic>
        <p:nvPicPr>
          <p:cNvPr id="2238" name="Google Shape;2238;p62"/>
          <p:cNvPicPr preferRelativeResize="0"/>
          <p:nvPr/>
        </p:nvPicPr>
        <p:blipFill rotWithShape="1">
          <a:blip r:embed="rId6">
            <a:alphaModFix/>
          </a:blip>
          <a:srcRect b="0" l="0" r="0" t="0"/>
          <a:stretch/>
        </p:blipFill>
        <p:spPr>
          <a:xfrm>
            <a:off x="7565667" y="3013750"/>
            <a:ext cx="854701" cy="1105399"/>
          </a:xfrm>
          <a:prstGeom prst="rect">
            <a:avLst/>
          </a:prstGeom>
          <a:noFill/>
          <a:ln>
            <a:noFill/>
          </a:ln>
        </p:spPr>
      </p:pic>
      <p:sp>
        <p:nvSpPr>
          <p:cNvPr id="2239" name="Google Shape;2239;p62"/>
          <p:cNvSpPr txBox="1"/>
          <p:nvPr/>
        </p:nvSpPr>
        <p:spPr>
          <a:xfrm>
            <a:off x="5317150" y="2200625"/>
            <a:ext cx="3432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Attention mechanisms were “invented” at Mila in 2015 by D.</a:t>
            </a:r>
            <a:r>
              <a:rPr b="0" i="0" lang="en-GB" sz="1400" u="none" cap="none" strike="noStrike">
                <a:solidFill>
                  <a:srgbClr val="000000"/>
                </a:solidFill>
                <a:latin typeface="Arial"/>
                <a:ea typeface="Arial"/>
                <a:cs typeface="Arial"/>
                <a:sym typeface="Arial"/>
              </a:rPr>
              <a:t>Bahdanau</a:t>
            </a:r>
            <a:r>
              <a:rPr b="1" i="0" lang="en-GB" sz="1400" u="none" cap="none" strike="noStrike">
                <a:solidFill>
                  <a:srgbClr val="000000"/>
                </a:solidFill>
                <a:latin typeface="Arial"/>
                <a:ea typeface="Arial"/>
                <a:cs typeface="Arial"/>
                <a:sym typeface="Arial"/>
              </a:rPr>
              <a:t>.</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2240" name="Google Shape;2240;p62"/>
          <p:cNvSpPr txBox="1"/>
          <p:nvPr/>
        </p:nvSpPr>
        <p:spPr>
          <a:xfrm>
            <a:off x="6144000" y="27424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1" name="Google Shape;2241;p62"/>
          <p:cNvCxnSpPr/>
          <p:nvPr/>
        </p:nvCxnSpPr>
        <p:spPr>
          <a:xfrm flipH="1" rot="10800000">
            <a:off x="4339075" y="1672275"/>
            <a:ext cx="840900" cy="176700"/>
          </a:xfrm>
          <a:prstGeom prst="straightConnector1">
            <a:avLst/>
          </a:prstGeom>
          <a:noFill/>
          <a:ln cap="flat" cmpd="sng" w="9525">
            <a:solidFill>
              <a:schemeClr val="dk2"/>
            </a:solidFill>
            <a:prstDash val="solid"/>
            <a:round/>
            <a:headEnd len="sm" w="sm" type="none"/>
            <a:tailEnd len="med" w="med" type="triangle"/>
          </a:ln>
        </p:spPr>
      </p:cxnSp>
      <p:sp>
        <p:nvSpPr>
          <p:cNvPr id="2242" name="Google Shape;2242;p62"/>
          <p:cNvSpPr txBox="1"/>
          <p:nvPr/>
        </p:nvSpPr>
        <p:spPr>
          <a:xfrm>
            <a:off x="5259300" y="1471325"/>
            <a:ext cx="3432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attention weights are not necessarily diagonal!</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2"/>
                                        </p:tgtEl>
                                        <p:attrNameLst>
                                          <p:attrName>style.visibility</p:attrName>
                                        </p:attrNameLst>
                                      </p:cBhvr>
                                      <p:to>
                                        <p:strVal val="visible"/>
                                      </p:to>
                                    </p:set>
                                    <p:animEffect filter="fade" transition="in">
                                      <p:cBhvr>
                                        <p:cTn dur="1000"/>
                                        <p:tgtEl>
                                          <p:spTgt spid="2232"/>
                                        </p:tgtEl>
                                      </p:cBhvr>
                                    </p:animEffect>
                                  </p:childTnLst>
                                </p:cTn>
                              </p:par>
                              <p:par>
                                <p:cTn fill="hold" nodeType="withEffect" presetClass="entr" presetID="10" presetSubtype="0">
                                  <p:stCondLst>
                                    <p:cond delay="0"/>
                                  </p:stCondLst>
                                  <p:childTnLst>
                                    <p:set>
                                      <p:cBhvr>
                                        <p:cTn dur="1" fill="hold">
                                          <p:stCondLst>
                                            <p:cond delay="0"/>
                                          </p:stCondLst>
                                        </p:cTn>
                                        <p:tgtEl>
                                          <p:spTgt spid="2236"/>
                                        </p:tgtEl>
                                        <p:attrNameLst>
                                          <p:attrName>style.visibility</p:attrName>
                                        </p:attrNameLst>
                                      </p:cBhvr>
                                      <p:to>
                                        <p:strVal val="visible"/>
                                      </p:to>
                                    </p:set>
                                    <p:animEffect filter="fade" transition="in">
                                      <p:cBhvr>
                                        <p:cTn dur="1000"/>
                                        <p:tgtEl>
                                          <p:spTgt spid="2236"/>
                                        </p:tgtEl>
                                      </p:cBhvr>
                                    </p:animEffect>
                                  </p:childTnLst>
                                </p:cTn>
                              </p:par>
                              <p:par>
                                <p:cTn fill="hold" nodeType="with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1000"/>
                                        <p:tgtEl>
                                          <p:spTgt spid="2237"/>
                                        </p:tgtEl>
                                      </p:cBhvr>
                                    </p:animEffect>
                                  </p:childTnLst>
                                </p:cTn>
                              </p:par>
                              <p:par>
                                <p:cTn fill="hold" nodeType="with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par>
                                <p:cTn fill="hold" nodeType="with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1000"/>
                                        <p:tgtEl>
                                          <p:spTgt spid="2239"/>
                                        </p:tgtEl>
                                      </p:cBhvr>
                                    </p:animEffect>
                                  </p:childTnLst>
                                </p:cTn>
                              </p:par>
                              <p:par>
                                <p:cTn fill="hold" nodeType="with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1000"/>
                                        <p:tgtEl>
                                          <p:spTgt spid="2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246" name="Shape 2246"/>
        <p:cNvGrpSpPr/>
        <p:nvPr/>
      </p:nvGrpSpPr>
      <p:grpSpPr>
        <a:xfrm>
          <a:off x="0" y="0"/>
          <a:ext cx="0" cy="0"/>
          <a:chOff x="0" y="0"/>
          <a:chExt cx="0" cy="0"/>
        </a:xfrm>
      </p:grpSpPr>
      <p:sp>
        <p:nvSpPr>
          <p:cNvPr id="2247" name="Google Shape;2247;p6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2248" name="Google Shape;2248;p63"/>
          <p:cNvSpPr txBox="1"/>
          <p:nvPr/>
        </p:nvSpPr>
        <p:spPr>
          <a:xfrm>
            <a:off x="390025" y="957425"/>
            <a:ext cx="83601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attention mechanism introduces </a:t>
            </a:r>
            <a:r>
              <a:rPr b="1" i="0" lang="en-GB" sz="1400" u="none" cap="none" strike="noStrike">
                <a:solidFill>
                  <a:srgbClr val="000000"/>
                </a:solidFill>
                <a:latin typeface="Roboto"/>
                <a:ea typeface="Roboto"/>
                <a:cs typeface="Roboto"/>
                <a:sym typeface="Roboto"/>
              </a:rPr>
              <a:t>dynamic shortcuts</a:t>
            </a:r>
            <a:r>
              <a:rPr b="0" i="0" lang="en-GB" sz="1400" u="none" cap="none" strike="noStrike">
                <a:solidFill>
                  <a:srgbClr val="000000"/>
                </a:solidFill>
                <a:latin typeface="Roboto"/>
                <a:ea typeface="Roboto"/>
                <a:cs typeface="Roboto"/>
                <a:sym typeface="Roboto"/>
              </a:rPr>
              <a:t> that connect encoder and decoder states. </a:t>
            </a:r>
            <a:endParaRPr b="0" i="0" sz="1400" u="none" cap="none" strike="noStrike">
              <a:solidFill>
                <a:srgbClr val="000000"/>
              </a:solidFill>
              <a:latin typeface="Roboto"/>
              <a:ea typeface="Roboto"/>
              <a:cs typeface="Roboto"/>
              <a:sym typeface="Roboto"/>
            </a:endParaRPr>
          </a:p>
        </p:txBody>
      </p:sp>
      <p:sp>
        <p:nvSpPr>
          <p:cNvPr id="2249" name="Google Shape;2249;p63"/>
          <p:cNvSpPr/>
          <p:nvPr/>
        </p:nvSpPr>
        <p:spPr>
          <a:xfrm>
            <a:off x="274150" y="28461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250" name="Google Shape;2250;p63"/>
          <p:cNvSpPr/>
          <p:nvPr/>
        </p:nvSpPr>
        <p:spPr>
          <a:xfrm>
            <a:off x="274150" y="35319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251" name="Google Shape;2251;p63"/>
          <p:cNvCxnSpPr>
            <a:stCxn id="2250" idx="0"/>
            <a:endCxn id="2249" idx="2"/>
          </p:cNvCxnSpPr>
          <p:nvPr/>
        </p:nvCxnSpPr>
        <p:spPr>
          <a:xfrm rot="10800000">
            <a:off x="686950" y="3364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52" name="Google Shape;2252;p63"/>
          <p:cNvCxnSpPr/>
          <p:nvPr/>
        </p:nvCxnSpPr>
        <p:spPr>
          <a:xfrm rot="10800000">
            <a:off x="686950" y="3772500"/>
            <a:ext cx="0" cy="167700"/>
          </a:xfrm>
          <a:prstGeom prst="straightConnector1">
            <a:avLst/>
          </a:prstGeom>
          <a:noFill/>
          <a:ln cap="flat" cmpd="sng" w="9525">
            <a:solidFill>
              <a:schemeClr val="dk2"/>
            </a:solidFill>
            <a:prstDash val="solid"/>
            <a:round/>
            <a:headEnd len="sm" w="sm" type="none"/>
            <a:tailEnd len="med" w="med" type="triangle"/>
          </a:ln>
        </p:spPr>
      </p:cxnSp>
      <p:sp>
        <p:nvSpPr>
          <p:cNvPr id="2253" name="Google Shape;2253;p63"/>
          <p:cNvSpPr txBox="1"/>
          <p:nvPr/>
        </p:nvSpPr>
        <p:spPr>
          <a:xfrm>
            <a:off x="520925" y="39402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2254" name="Google Shape;2254;p63"/>
          <p:cNvSpPr/>
          <p:nvPr/>
        </p:nvSpPr>
        <p:spPr>
          <a:xfrm>
            <a:off x="1264750" y="28461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255" name="Google Shape;2255;p63"/>
          <p:cNvSpPr/>
          <p:nvPr/>
        </p:nvSpPr>
        <p:spPr>
          <a:xfrm>
            <a:off x="1264750" y="35319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256" name="Google Shape;2256;p63"/>
          <p:cNvCxnSpPr>
            <a:stCxn id="2255" idx="0"/>
            <a:endCxn id="2254" idx="2"/>
          </p:cNvCxnSpPr>
          <p:nvPr/>
        </p:nvCxnSpPr>
        <p:spPr>
          <a:xfrm rot="10800000">
            <a:off x="1677550" y="3364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57" name="Google Shape;2257;p63"/>
          <p:cNvCxnSpPr/>
          <p:nvPr/>
        </p:nvCxnSpPr>
        <p:spPr>
          <a:xfrm rot="10800000">
            <a:off x="1677550" y="3772500"/>
            <a:ext cx="0" cy="167700"/>
          </a:xfrm>
          <a:prstGeom prst="straightConnector1">
            <a:avLst/>
          </a:prstGeom>
          <a:noFill/>
          <a:ln cap="flat" cmpd="sng" w="9525">
            <a:solidFill>
              <a:schemeClr val="dk2"/>
            </a:solidFill>
            <a:prstDash val="solid"/>
            <a:round/>
            <a:headEnd len="sm" w="sm" type="none"/>
            <a:tailEnd len="med" w="med" type="triangle"/>
          </a:ln>
        </p:spPr>
      </p:cxnSp>
      <p:sp>
        <p:nvSpPr>
          <p:cNvPr id="2258" name="Google Shape;2258;p63"/>
          <p:cNvSpPr txBox="1"/>
          <p:nvPr/>
        </p:nvSpPr>
        <p:spPr>
          <a:xfrm>
            <a:off x="1435075" y="39402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2259" name="Google Shape;2259;p63"/>
          <p:cNvCxnSpPr>
            <a:stCxn id="2249" idx="3"/>
            <a:endCxn id="2254" idx="1"/>
          </p:cNvCxnSpPr>
          <p:nvPr/>
        </p:nvCxnSpPr>
        <p:spPr>
          <a:xfrm>
            <a:off x="1099750" y="3105150"/>
            <a:ext cx="165000" cy="0"/>
          </a:xfrm>
          <a:prstGeom prst="straightConnector1">
            <a:avLst/>
          </a:prstGeom>
          <a:noFill/>
          <a:ln cap="flat" cmpd="sng" w="9525">
            <a:solidFill>
              <a:schemeClr val="dk2"/>
            </a:solidFill>
            <a:prstDash val="solid"/>
            <a:round/>
            <a:headEnd len="sm" w="sm" type="none"/>
            <a:tailEnd len="med" w="med" type="triangle"/>
          </a:ln>
        </p:spPr>
      </p:cxnSp>
      <p:sp>
        <p:nvSpPr>
          <p:cNvPr id="2260" name="Google Shape;2260;p63"/>
          <p:cNvSpPr/>
          <p:nvPr/>
        </p:nvSpPr>
        <p:spPr>
          <a:xfrm>
            <a:off x="2255350" y="28461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261" name="Google Shape;2261;p63"/>
          <p:cNvSpPr/>
          <p:nvPr/>
        </p:nvSpPr>
        <p:spPr>
          <a:xfrm>
            <a:off x="2255350" y="35319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262" name="Google Shape;2262;p63"/>
          <p:cNvCxnSpPr>
            <a:stCxn id="2261" idx="0"/>
            <a:endCxn id="2260" idx="2"/>
          </p:cNvCxnSpPr>
          <p:nvPr/>
        </p:nvCxnSpPr>
        <p:spPr>
          <a:xfrm rot="10800000">
            <a:off x="2668150" y="3364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63" name="Google Shape;2263;p63"/>
          <p:cNvCxnSpPr/>
          <p:nvPr/>
        </p:nvCxnSpPr>
        <p:spPr>
          <a:xfrm rot="10800000">
            <a:off x="2668150" y="3772500"/>
            <a:ext cx="0" cy="167700"/>
          </a:xfrm>
          <a:prstGeom prst="straightConnector1">
            <a:avLst/>
          </a:prstGeom>
          <a:noFill/>
          <a:ln cap="flat" cmpd="sng" w="9525">
            <a:solidFill>
              <a:schemeClr val="dk2"/>
            </a:solidFill>
            <a:prstDash val="solid"/>
            <a:round/>
            <a:headEnd len="sm" w="sm" type="none"/>
            <a:tailEnd len="med" w="med" type="triangle"/>
          </a:ln>
        </p:spPr>
      </p:cxnSp>
      <p:sp>
        <p:nvSpPr>
          <p:cNvPr id="2264" name="Google Shape;2264;p63"/>
          <p:cNvSpPr txBox="1"/>
          <p:nvPr/>
        </p:nvSpPr>
        <p:spPr>
          <a:xfrm>
            <a:off x="2425675" y="39402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2265" name="Google Shape;2265;p63"/>
          <p:cNvCxnSpPr>
            <a:endCxn id="2260" idx="1"/>
          </p:cNvCxnSpPr>
          <p:nvPr/>
        </p:nvCxnSpPr>
        <p:spPr>
          <a:xfrm>
            <a:off x="2090350" y="31051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2266" name="Google Shape;2266;p63"/>
          <p:cNvCxnSpPr/>
          <p:nvPr/>
        </p:nvCxnSpPr>
        <p:spPr>
          <a:xfrm flipH="1" rot="10800000">
            <a:off x="3080950" y="3099150"/>
            <a:ext cx="231300" cy="6000"/>
          </a:xfrm>
          <a:prstGeom prst="straightConnector1">
            <a:avLst/>
          </a:prstGeom>
          <a:noFill/>
          <a:ln cap="flat" cmpd="sng" w="9525">
            <a:solidFill>
              <a:schemeClr val="dk2"/>
            </a:solidFill>
            <a:prstDash val="solid"/>
            <a:round/>
            <a:headEnd len="sm" w="sm" type="none"/>
            <a:tailEnd len="med" w="med" type="triangle"/>
          </a:ln>
        </p:spPr>
      </p:cxnSp>
      <p:sp>
        <p:nvSpPr>
          <p:cNvPr id="2267" name="Google Shape;2267;p63"/>
          <p:cNvSpPr txBox="1"/>
          <p:nvPr/>
        </p:nvSpPr>
        <p:spPr>
          <a:xfrm>
            <a:off x="2022100" y="31081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268" name="Google Shape;2268;p63"/>
          <p:cNvSpPr txBox="1"/>
          <p:nvPr/>
        </p:nvSpPr>
        <p:spPr>
          <a:xfrm>
            <a:off x="1031500" y="31081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269" name="Google Shape;2269;p63"/>
          <p:cNvSpPr txBox="1"/>
          <p:nvPr/>
        </p:nvSpPr>
        <p:spPr>
          <a:xfrm>
            <a:off x="3012700" y="30319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270" name="Google Shape;2270;p63"/>
          <p:cNvSpPr/>
          <p:nvPr/>
        </p:nvSpPr>
        <p:spPr>
          <a:xfrm>
            <a:off x="4007950" y="28461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271" name="Google Shape;2271;p63"/>
          <p:cNvSpPr/>
          <p:nvPr/>
        </p:nvSpPr>
        <p:spPr>
          <a:xfrm>
            <a:off x="4998550" y="28461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272" name="Google Shape;2272;p63"/>
          <p:cNvCxnSpPr>
            <a:stCxn id="2270" idx="3"/>
            <a:endCxn id="2271" idx="1"/>
          </p:cNvCxnSpPr>
          <p:nvPr/>
        </p:nvCxnSpPr>
        <p:spPr>
          <a:xfrm>
            <a:off x="4833550" y="3105150"/>
            <a:ext cx="165000" cy="0"/>
          </a:xfrm>
          <a:prstGeom prst="straightConnector1">
            <a:avLst/>
          </a:prstGeom>
          <a:noFill/>
          <a:ln cap="flat" cmpd="sng" w="9525">
            <a:solidFill>
              <a:schemeClr val="dk2"/>
            </a:solidFill>
            <a:prstDash val="solid"/>
            <a:round/>
            <a:headEnd len="sm" w="sm" type="none"/>
            <a:tailEnd len="med" w="med" type="triangle"/>
          </a:ln>
        </p:spPr>
      </p:cxnSp>
      <p:sp>
        <p:nvSpPr>
          <p:cNvPr id="2273" name="Google Shape;2273;p63"/>
          <p:cNvSpPr/>
          <p:nvPr/>
        </p:nvSpPr>
        <p:spPr>
          <a:xfrm>
            <a:off x="5989150" y="28461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274" name="Google Shape;2274;p63"/>
          <p:cNvCxnSpPr>
            <a:endCxn id="2273" idx="1"/>
          </p:cNvCxnSpPr>
          <p:nvPr/>
        </p:nvCxnSpPr>
        <p:spPr>
          <a:xfrm>
            <a:off x="5824150" y="3105150"/>
            <a:ext cx="165000" cy="0"/>
          </a:xfrm>
          <a:prstGeom prst="straightConnector1">
            <a:avLst/>
          </a:prstGeom>
          <a:noFill/>
          <a:ln cap="flat" cmpd="sng" w="9525">
            <a:solidFill>
              <a:schemeClr val="dk2"/>
            </a:solidFill>
            <a:prstDash val="solid"/>
            <a:round/>
            <a:headEnd len="sm" w="sm" type="none"/>
            <a:tailEnd len="med" w="med" type="triangle"/>
          </a:ln>
        </p:spPr>
      </p:cxnSp>
      <p:sp>
        <p:nvSpPr>
          <p:cNvPr id="2275" name="Google Shape;2275;p63"/>
          <p:cNvSpPr txBox="1"/>
          <p:nvPr/>
        </p:nvSpPr>
        <p:spPr>
          <a:xfrm>
            <a:off x="5755900" y="28033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276" name="Google Shape;2276;p63"/>
          <p:cNvSpPr txBox="1"/>
          <p:nvPr/>
        </p:nvSpPr>
        <p:spPr>
          <a:xfrm>
            <a:off x="4765300" y="28033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277" name="Google Shape;2277;p63"/>
          <p:cNvSpPr/>
          <p:nvPr/>
        </p:nvSpPr>
        <p:spPr>
          <a:xfrm>
            <a:off x="6979750" y="28461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278" name="Google Shape;2278;p63"/>
          <p:cNvCxnSpPr>
            <a:endCxn id="2277" idx="1"/>
          </p:cNvCxnSpPr>
          <p:nvPr/>
        </p:nvCxnSpPr>
        <p:spPr>
          <a:xfrm>
            <a:off x="6814750" y="3105150"/>
            <a:ext cx="165000" cy="0"/>
          </a:xfrm>
          <a:prstGeom prst="straightConnector1">
            <a:avLst/>
          </a:prstGeom>
          <a:noFill/>
          <a:ln cap="flat" cmpd="sng" w="9525">
            <a:solidFill>
              <a:schemeClr val="dk2"/>
            </a:solidFill>
            <a:prstDash val="solid"/>
            <a:round/>
            <a:headEnd len="sm" w="sm" type="none"/>
            <a:tailEnd len="med" w="med" type="triangle"/>
          </a:ln>
        </p:spPr>
      </p:cxnSp>
      <p:sp>
        <p:nvSpPr>
          <p:cNvPr id="2279" name="Google Shape;2279;p63"/>
          <p:cNvSpPr txBox="1"/>
          <p:nvPr/>
        </p:nvSpPr>
        <p:spPr>
          <a:xfrm>
            <a:off x="6746500" y="28033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2280" name="Google Shape;2280;p63"/>
          <p:cNvCxnSpPr/>
          <p:nvPr/>
        </p:nvCxnSpPr>
        <p:spPr>
          <a:xfrm rot="10800000">
            <a:off x="4420750" y="2678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81" name="Google Shape;2281;p63"/>
          <p:cNvCxnSpPr/>
          <p:nvPr/>
        </p:nvCxnSpPr>
        <p:spPr>
          <a:xfrm rot="10800000">
            <a:off x="5411350" y="2678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82" name="Google Shape;2282;p63"/>
          <p:cNvCxnSpPr/>
          <p:nvPr/>
        </p:nvCxnSpPr>
        <p:spPr>
          <a:xfrm rot="10800000">
            <a:off x="6401950" y="2678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83" name="Google Shape;2283;p63"/>
          <p:cNvCxnSpPr/>
          <p:nvPr/>
        </p:nvCxnSpPr>
        <p:spPr>
          <a:xfrm rot="10800000">
            <a:off x="7392550" y="2678400"/>
            <a:ext cx="0" cy="167700"/>
          </a:xfrm>
          <a:prstGeom prst="straightConnector1">
            <a:avLst/>
          </a:prstGeom>
          <a:noFill/>
          <a:ln cap="flat" cmpd="sng" w="9525">
            <a:solidFill>
              <a:schemeClr val="dk2"/>
            </a:solidFill>
            <a:prstDash val="solid"/>
            <a:round/>
            <a:headEnd len="sm" w="sm" type="none"/>
            <a:tailEnd len="med" w="med" type="triangle"/>
          </a:ln>
        </p:spPr>
      </p:cxnSp>
      <p:sp>
        <p:nvSpPr>
          <p:cNvPr id="2284" name="Google Shape;2284;p63"/>
          <p:cNvSpPr/>
          <p:nvPr/>
        </p:nvSpPr>
        <p:spPr>
          <a:xfrm>
            <a:off x="7970350" y="28461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285" name="Google Shape;2285;p63"/>
          <p:cNvCxnSpPr>
            <a:endCxn id="2284" idx="1"/>
          </p:cNvCxnSpPr>
          <p:nvPr/>
        </p:nvCxnSpPr>
        <p:spPr>
          <a:xfrm>
            <a:off x="7805350" y="3105150"/>
            <a:ext cx="165000" cy="0"/>
          </a:xfrm>
          <a:prstGeom prst="straightConnector1">
            <a:avLst/>
          </a:prstGeom>
          <a:noFill/>
          <a:ln cap="flat" cmpd="sng" w="9525">
            <a:solidFill>
              <a:schemeClr val="dk2"/>
            </a:solidFill>
            <a:prstDash val="solid"/>
            <a:round/>
            <a:headEnd len="sm" w="sm" type="none"/>
            <a:tailEnd len="med" w="med" type="triangle"/>
          </a:ln>
        </p:spPr>
      </p:cxnSp>
      <p:sp>
        <p:nvSpPr>
          <p:cNvPr id="2286" name="Google Shape;2286;p63"/>
          <p:cNvSpPr txBox="1"/>
          <p:nvPr/>
        </p:nvSpPr>
        <p:spPr>
          <a:xfrm>
            <a:off x="7737100" y="28033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2287" name="Google Shape;2287;p63"/>
          <p:cNvCxnSpPr/>
          <p:nvPr/>
        </p:nvCxnSpPr>
        <p:spPr>
          <a:xfrm rot="10800000">
            <a:off x="8383150" y="2678400"/>
            <a:ext cx="0" cy="167700"/>
          </a:xfrm>
          <a:prstGeom prst="straightConnector1">
            <a:avLst/>
          </a:prstGeom>
          <a:noFill/>
          <a:ln cap="flat" cmpd="sng" w="9525">
            <a:solidFill>
              <a:schemeClr val="dk2"/>
            </a:solidFill>
            <a:prstDash val="solid"/>
            <a:round/>
            <a:headEnd len="sm" w="sm" type="none"/>
            <a:tailEnd len="med" w="med" type="triangle"/>
          </a:ln>
        </p:spPr>
      </p:cxnSp>
      <p:sp>
        <p:nvSpPr>
          <p:cNvPr id="2288" name="Google Shape;2288;p63"/>
          <p:cNvSpPr/>
          <p:nvPr/>
        </p:nvSpPr>
        <p:spPr>
          <a:xfrm>
            <a:off x="4007950" y="24651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289" name="Google Shape;2289;p63"/>
          <p:cNvSpPr/>
          <p:nvPr/>
        </p:nvSpPr>
        <p:spPr>
          <a:xfrm>
            <a:off x="4998550" y="24651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290" name="Google Shape;2290;p63"/>
          <p:cNvSpPr/>
          <p:nvPr/>
        </p:nvSpPr>
        <p:spPr>
          <a:xfrm>
            <a:off x="5989150" y="24651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291" name="Google Shape;2291;p63"/>
          <p:cNvSpPr/>
          <p:nvPr/>
        </p:nvSpPr>
        <p:spPr>
          <a:xfrm>
            <a:off x="6979750" y="24651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292" name="Google Shape;2292;p63"/>
          <p:cNvSpPr/>
          <p:nvPr/>
        </p:nvSpPr>
        <p:spPr>
          <a:xfrm>
            <a:off x="7970350" y="24651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2293" name="Google Shape;2293;p63"/>
          <p:cNvCxnSpPr/>
          <p:nvPr/>
        </p:nvCxnSpPr>
        <p:spPr>
          <a:xfrm rot="10800000">
            <a:off x="4420750" y="2297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94" name="Google Shape;2294;p63"/>
          <p:cNvCxnSpPr/>
          <p:nvPr/>
        </p:nvCxnSpPr>
        <p:spPr>
          <a:xfrm rot="10800000">
            <a:off x="5411350" y="2297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95" name="Google Shape;2295;p63"/>
          <p:cNvCxnSpPr/>
          <p:nvPr/>
        </p:nvCxnSpPr>
        <p:spPr>
          <a:xfrm rot="10800000">
            <a:off x="6401950" y="2297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96" name="Google Shape;2296;p63"/>
          <p:cNvCxnSpPr/>
          <p:nvPr/>
        </p:nvCxnSpPr>
        <p:spPr>
          <a:xfrm rot="10800000">
            <a:off x="7392550" y="2297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297" name="Google Shape;2297;p63"/>
          <p:cNvCxnSpPr/>
          <p:nvPr/>
        </p:nvCxnSpPr>
        <p:spPr>
          <a:xfrm rot="10800000">
            <a:off x="8383150" y="2297400"/>
            <a:ext cx="0" cy="167700"/>
          </a:xfrm>
          <a:prstGeom prst="straightConnector1">
            <a:avLst/>
          </a:prstGeom>
          <a:noFill/>
          <a:ln cap="flat" cmpd="sng" w="9525">
            <a:solidFill>
              <a:schemeClr val="dk2"/>
            </a:solidFill>
            <a:prstDash val="solid"/>
            <a:round/>
            <a:headEnd len="sm" w="sm" type="none"/>
            <a:tailEnd len="med" w="med" type="triangle"/>
          </a:ln>
        </p:spPr>
      </p:cxnSp>
      <p:sp>
        <p:nvSpPr>
          <p:cNvPr id="2298" name="Google Shape;2298;p63"/>
          <p:cNvSpPr/>
          <p:nvPr/>
        </p:nvSpPr>
        <p:spPr>
          <a:xfrm>
            <a:off x="4007950" y="20841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2299" name="Google Shape;2299;p63"/>
          <p:cNvSpPr/>
          <p:nvPr/>
        </p:nvSpPr>
        <p:spPr>
          <a:xfrm>
            <a:off x="4998550" y="20841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300" name="Google Shape;2300;p63"/>
          <p:cNvSpPr/>
          <p:nvPr/>
        </p:nvSpPr>
        <p:spPr>
          <a:xfrm>
            <a:off x="5989150" y="20841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301" name="Google Shape;2301;p63"/>
          <p:cNvSpPr/>
          <p:nvPr/>
        </p:nvSpPr>
        <p:spPr>
          <a:xfrm>
            <a:off x="6979750" y="20841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302" name="Google Shape;2302;p63"/>
          <p:cNvSpPr/>
          <p:nvPr/>
        </p:nvSpPr>
        <p:spPr>
          <a:xfrm>
            <a:off x="7970350" y="20841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2303" name="Google Shape;2303;p63"/>
          <p:cNvCxnSpPr/>
          <p:nvPr/>
        </p:nvCxnSpPr>
        <p:spPr>
          <a:xfrm rot="10800000">
            <a:off x="4420750" y="1916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04" name="Google Shape;2304;p63"/>
          <p:cNvCxnSpPr/>
          <p:nvPr/>
        </p:nvCxnSpPr>
        <p:spPr>
          <a:xfrm rot="10800000">
            <a:off x="5411350" y="1916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05" name="Google Shape;2305;p63"/>
          <p:cNvCxnSpPr/>
          <p:nvPr/>
        </p:nvCxnSpPr>
        <p:spPr>
          <a:xfrm rot="10800000">
            <a:off x="6401950" y="1916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06" name="Google Shape;2306;p63"/>
          <p:cNvCxnSpPr/>
          <p:nvPr/>
        </p:nvCxnSpPr>
        <p:spPr>
          <a:xfrm rot="10800000">
            <a:off x="7392550" y="1916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07" name="Google Shape;2307;p63"/>
          <p:cNvCxnSpPr/>
          <p:nvPr/>
        </p:nvCxnSpPr>
        <p:spPr>
          <a:xfrm rot="10800000">
            <a:off x="8383150" y="1916400"/>
            <a:ext cx="0" cy="167700"/>
          </a:xfrm>
          <a:prstGeom prst="straightConnector1">
            <a:avLst/>
          </a:prstGeom>
          <a:noFill/>
          <a:ln cap="flat" cmpd="sng" w="9525">
            <a:solidFill>
              <a:schemeClr val="dk2"/>
            </a:solidFill>
            <a:prstDash val="solid"/>
            <a:round/>
            <a:headEnd len="sm" w="sm" type="none"/>
            <a:tailEnd len="med" w="med" type="triangle"/>
          </a:ln>
        </p:spPr>
      </p:cxnSp>
      <p:sp>
        <p:nvSpPr>
          <p:cNvPr id="2308" name="Google Shape;2308;p63"/>
          <p:cNvSpPr txBox="1"/>
          <p:nvPr/>
        </p:nvSpPr>
        <p:spPr>
          <a:xfrm>
            <a:off x="4206750" y="15705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2309" name="Google Shape;2309;p63"/>
          <p:cNvSpPr txBox="1"/>
          <p:nvPr/>
        </p:nvSpPr>
        <p:spPr>
          <a:xfrm>
            <a:off x="5044950" y="15705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2310" name="Google Shape;2310;p63"/>
          <p:cNvSpPr txBox="1"/>
          <p:nvPr/>
        </p:nvSpPr>
        <p:spPr>
          <a:xfrm>
            <a:off x="6111750" y="15705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2311" name="Google Shape;2311;p63"/>
          <p:cNvSpPr txBox="1"/>
          <p:nvPr/>
        </p:nvSpPr>
        <p:spPr>
          <a:xfrm>
            <a:off x="7023650" y="15705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2312" name="Google Shape;2312;p63"/>
          <p:cNvSpPr txBox="1"/>
          <p:nvPr/>
        </p:nvSpPr>
        <p:spPr>
          <a:xfrm>
            <a:off x="8014250" y="15705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cxnSp>
        <p:nvCxnSpPr>
          <p:cNvPr id="2313" name="Google Shape;2313;p63"/>
          <p:cNvCxnSpPr/>
          <p:nvPr/>
        </p:nvCxnSpPr>
        <p:spPr>
          <a:xfrm rot="10800000">
            <a:off x="4420750" y="3364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14" name="Google Shape;2314;p63"/>
          <p:cNvCxnSpPr/>
          <p:nvPr/>
        </p:nvCxnSpPr>
        <p:spPr>
          <a:xfrm rot="10800000">
            <a:off x="5411350" y="3364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15" name="Google Shape;2315;p63"/>
          <p:cNvCxnSpPr/>
          <p:nvPr/>
        </p:nvCxnSpPr>
        <p:spPr>
          <a:xfrm rot="10800000">
            <a:off x="6401950" y="3364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16" name="Google Shape;2316;p63"/>
          <p:cNvCxnSpPr/>
          <p:nvPr/>
        </p:nvCxnSpPr>
        <p:spPr>
          <a:xfrm rot="10800000">
            <a:off x="7392550" y="3364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17" name="Google Shape;2317;p63"/>
          <p:cNvCxnSpPr/>
          <p:nvPr/>
        </p:nvCxnSpPr>
        <p:spPr>
          <a:xfrm rot="10800000">
            <a:off x="8306950" y="3364200"/>
            <a:ext cx="0" cy="167700"/>
          </a:xfrm>
          <a:prstGeom prst="straightConnector1">
            <a:avLst/>
          </a:prstGeom>
          <a:noFill/>
          <a:ln cap="flat" cmpd="sng" w="9525">
            <a:solidFill>
              <a:schemeClr val="dk2"/>
            </a:solidFill>
            <a:prstDash val="solid"/>
            <a:round/>
            <a:headEnd len="sm" w="sm" type="none"/>
            <a:tailEnd len="med" w="med" type="triangle"/>
          </a:ln>
        </p:spPr>
      </p:cxnSp>
      <p:sp>
        <p:nvSpPr>
          <p:cNvPr id="2318" name="Google Shape;2318;p63"/>
          <p:cNvSpPr txBox="1"/>
          <p:nvPr/>
        </p:nvSpPr>
        <p:spPr>
          <a:xfrm>
            <a:off x="85225" y="4538825"/>
            <a:ext cx="6807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This makes it easier for the gradient to flow from the decoder to the encoder.</a:t>
            </a:r>
            <a:endParaRPr b="0" i="0" sz="1400" u="none" cap="none" strike="noStrike">
              <a:solidFill>
                <a:srgbClr val="000000"/>
              </a:solidFill>
              <a:latin typeface="Roboto"/>
              <a:ea typeface="Roboto"/>
              <a:cs typeface="Roboto"/>
              <a:sym typeface="Roboto"/>
            </a:endParaRPr>
          </a:p>
        </p:txBody>
      </p:sp>
      <p:sp>
        <p:nvSpPr>
          <p:cNvPr id="2319" name="Google Shape;2319;p63"/>
          <p:cNvSpPr txBox="1"/>
          <p:nvPr/>
        </p:nvSpPr>
        <p:spPr>
          <a:xfrm>
            <a:off x="6718425" y="4551750"/>
            <a:ext cx="247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Arial"/>
                <a:ea typeface="Arial"/>
                <a:cs typeface="Arial"/>
                <a:sym typeface="Arial"/>
              </a:rPr>
              <a:t>“Shortcuts” is all you need!</a:t>
            </a:r>
            <a:endParaRPr b="0" i="1" sz="1400" u="none" cap="none" strike="noStrike">
              <a:solidFill>
                <a:srgbClr val="000000"/>
              </a:solidFill>
              <a:latin typeface="Arial"/>
              <a:ea typeface="Arial"/>
              <a:cs typeface="Arial"/>
              <a:sym typeface="Arial"/>
            </a:endParaRPr>
          </a:p>
        </p:txBody>
      </p:sp>
      <p:sp>
        <p:nvSpPr>
          <p:cNvPr id="2320" name="Google Shape;2320;p63"/>
          <p:cNvSpPr/>
          <p:nvPr/>
        </p:nvSpPr>
        <p:spPr>
          <a:xfrm>
            <a:off x="3379750" y="2000950"/>
            <a:ext cx="165000" cy="167700"/>
          </a:xfrm>
          <a:prstGeom prst="ellipse">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21" name="Google Shape;2321;p63"/>
          <p:cNvCxnSpPr>
            <a:stCxn id="2268" idx="0"/>
            <a:endCxn id="2320" idx="2"/>
          </p:cNvCxnSpPr>
          <p:nvPr/>
        </p:nvCxnSpPr>
        <p:spPr>
          <a:xfrm rot="-5400000">
            <a:off x="1769350" y="1497750"/>
            <a:ext cx="1023300" cy="2197500"/>
          </a:xfrm>
          <a:prstGeom prst="bentConnector2">
            <a:avLst/>
          </a:prstGeom>
          <a:noFill/>
          <a:ln cap="flat" cmpd="sng" w="9525">
            <a:solidFill>
              <a:srgbClr val="DB4437"/>
            </a:solidFill>
            <a:prstDash val="solid"/>
            <a:round/>
            <a:headEnd len="sm" w="sm" type="none"/>
            <a:tailEnd len="med" w="med" type="triangle"/>
          </a:ln>
        </p:spPr>
      </p:cxnSp>
      <p:cxnSp>
        <p:nvCxnSpPr>
          <p:cNvPr id="2322" name="Google Shape;2322;p63"/>
          <p:cNvCxnSpPr>
            <a:stCxn id="2267" idx="0"/>
            <a:endCxn id="2320" idx="3"/>
          </p:cNvCxnSpPr>
          <p:nvPr/>
        </p:nvCxnSpPr>
        <p:spPr>
          <a:xfrm rot="-5400000">
            <a:off x="2306350" y="2010450"/>
            <a:ext cx="964200" cy="1231200"/>
          </a:xfrm>
          <a:prstGeom prst="bentConnector3">
            <a:avLst>
              <a:gd fmla="val 85558" name="adj1"/>
            </a:avLst>
          </a:prstGeom>
          <a:noFill/>
          <a:ln cap="flat" cmpd="sng" w="9525">
            <a:solidFill>
              <a:srgbClr val="DB4437"/>
            </a:solidFill>
            <a:prstDash val="solid"/>
            <a:round/>
            <a:headEnd len="sm" w="sm" type="none"/>
            <a:tailEnd len="med" w="med" type="triangle"/>
          </a:ln>
        </p:spPr>
      </p:cxnSp>
      <p:cxnSp>
        <p:nvCxnSpPr>
          <p:cNvPr id="2323" name="Google Shape;2323;p63"/>
          <p:cNvCxnSpPr>
            <a:stCxn id="2269" idx="0"/>
            <a:endCxn id="2320" idx="4"/>
          </p:cNvCxnSpPr>
          <p:nvPr/>
        </p:nvCxnSpPr>
        <p:spPr>
          <a:xfrm rot="-5400000">
            <a:off x="2881150" y="2450850"/>
            <a:ext cx="863400" cy="298800"/>
          </a:xfrm>
          <a:prstGeom prst="bentConnector3">
            <a:avLst>
              <a:gd fmla="val 54028" name="adj1"/>
            </a:avLst>
          </a:prstGeom>
          <a:noFill/>
          <a:ln cap="flat" cmpd="sng" w="9525">
            <a:solidFill>
              <a:srgbClr val="DB4437"/>
            </a:solidFill>
            <a:prstDash val="solid"/>
            <a:round/>
            <a:headEnd len="sm" w="sm" type="none"/>
            <a:tailEnd len="med" w="med" type="triangle"/>
          </a:ln>
        </p:spPr>
      </p:cxnSp>
      <p:sp>
        <p:nvSpPr>
          <p:cNvPr id="2324" name="Google Shape;2324;p63"/>
          <p:cNvSpPr txBox="1"/>
          <p:nvPr/>
        </p:nvSpPr>
        <p:spPr>
          <a:xfrm>
            <a:off x="1927900" y="1789950"/>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1,1</a:t>
            </a:r>
            <a:endParaRPr b="0" i="0" sz="600" u="none" cap="none" strike="noStrike">
              <a:solidFill>
                <a:schemeClr val="accent3"/>
              </a:solidFill>
              <a:latin typeface="Roboto"/>
              <a:ea typeface="Roboto"/>
              <a:cs typeface="Roboto"/>
              <a:sym typeface="Roboto"/>
            </a:endParaRPr>
          </a:p>
        </p:txBody>
      </p:sp>
      <p:sp>
        <p:nvSpPr>
          <p:cNvPr id="2325" name="Google Shape;2325;p63"/>
          <p:cNvSpPr txBox="1"/>
          <p:nvPr/>
        </p:nvSpPr>
        <p:spPr>
          <a:xfrm>
            <a:off x="2308900" y="2018550"/>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1,2</a:t>
            </a:r>
            <a:endParaRPr b="0" i="0" sz="600" u="none" cap="none" strike="noStrike">
              <a:solidFill>
                <a:schemeClr val="accent3"/>
              </a:solidFill>
              <a:latin typeface="Roboto"/>
              <a:ea typeface="Roboto"/>
              <a:cs typeface="Roboto"/>
              <a:sym typeface="Roboto"/>
            </a:endParaRPr>
          </a:p>
        </p:txBody>
      </p:sp>
      <p:sp>
        <p:nvSpPr>
          <p:cNvPr id="2326" name="Google Shape;2326;p63"/>
          <p:cNvSpPr txBox="1"/>
          <p:nvPr/>
        </p:nvSpPr>
        <p:spPr>
          <a:xfrm>
            <a:off x="3115000" y="2456900"/>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1,3</a:t>
            </a:r>
            <a:endParaRPr b="0" i="0" sz="600" u="none" cap="none" strike="noStrike">
              <a:solidFill>
                <a:schemeClr val="accent3"/>
              </a:solidFill>
              <a:latin typeface="Roboto"/>
              <a:ea typeface="Roboto"/>
              <a:cs typeface="Roboto"/>
              <a:sym typeface="Roboto"/>
            </a:endParaRPr>
          </a:p>
        </p:txBody>
      </p:sp>
      <p:sp>
        <p:nvSpPr>
          <p:cNvPr id="2327" name="Google Shape;2327;p63"/>
          <p:cNvSpPr txBox="1"/>
          <p:nvPr/>
        </p:nvSpPr>
        <p:spPr>
          <a:xfrm flipH="1">
            <a:off x="3314200" y="1884700"/>
            <a:ext cx="23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DB4437"/>
                </a:solidFill>
                <a:latin typeface="Roboto"/>
                <a:ea typeface="Roboto"/>
                <a:cs typeface="Roboto"/>
                <a:sym typeface="Roboto"/>
              </a:rPr>
              <a:t>+</a:t>
            </a:r>
            <a:endParaRPr b="0" i="0" sz="1400" u="none" cap="none" strike="noStrike">
              <a:solidFill>
                <a:srgbClr val="DB4437"/>
              </a:solidFill>
              <a:latin typeface="Roboto"/>
              <a:ea typeface="Roboto"/>
              <a:cs typeface="Roboto"/>
              <a:sym typeface="Roboto"/>
            </a:endParaRPr>
          </a:p>
        </p:txBody>
      </p:sp>
      <p:cxnSp>
        <p:nvCxnSpPr>
          <p:cNvPr id="2328" name="Google Shape;2328;p63"/>
          <p:cNvCxnSpPr>
            <a:stCxn id="2327" idx="1"/>
            <a:endCxn id="2270" idx="2"/>
          </p:cNvCxnSpPr>
          <p:nvPr/>
        </p:nvCxnSpPr>
        <p:spPr>
          <a:xfrm>
            <a:off x="3545500" y="2084800"/>
            <a:ext cx="875400" cy="1279500"/>
          </a:xfrm>
          <a:prstGeom prst="bentConnector4">
            <a:avLst>
              <a:gd fmla="val 26414" name="adj1"/>
              <a:gd fmla="val 118603" name="adj2"/>
            </a:avLst>
          </a:prstGeom>
          <a:noFill/>
          <a:ln cap="flat" cmpd="sng" w="9525">
            <a:solidFill>
              <a:srgbClr val="DB4437"/>
            </a:solidFill>
            <a:prstDash val="solid"/>
            <a:round/>
            <a:headEnd len="sm" w="sm" type="none"/>
            <a:tailEnd len="med" w="med" type="triangle"/>
          </a:ln>
        </p:spPr>
      </p:cxnSp>
      <p:cxnSp>
        <p:nvCxnSpPr>
          <p:cNvPr id="2329" name="Google Shape;2329;p63"/>
          <p:cNvCxnSpPr/>
          <p:nvPr/>
        </p:nvCxnSpPr>
        <p:spPr>
          <a:xfrm>
            <a:off x="3842950" y="3105150"/>
            <a:ext cx="165000" cy="0"/>
          </a:xfrm>
          <a:prstGeom prst="straightConnector1">
            <a:avLst/>
          </a:prstGeom>
          <a:noFill/>
          <a:ln cap="flat" cmpd="sng" w="9525">
            <a:solidFill>
              <a:schemeClr val="dk2"/>
            </a:solidFill>
            <a:prstDash val="solid"/>
            <a:round/>
            <a:headEnd len="sm" w="sm" type="none"/>
            <a:tailEnd len="med" w="med" type="triangle"/>
          </a:ln>
        </p:spPr>
      </p:cxnSp>
      <p:sp>
        <p:nvSpPr>
          <p:cNvPr id="2330" name="Google Shape;2330;p63"/>
          <p:cNvSpPr txBox="1"/>
          <p:nvPr/>
        </p:nvSpPr>
        <p:spPr>
          <a:xfrm>
            <a:off x="3774700" y="28033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0</a:t>
            </a:r>
            <a:endParaRPr b="0" i="0" sz="6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1000"/>
                                        <p:tgtEl>
                                          <p:spTgt spid="2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1000"/>
                                        <p:tgtEl>
                                          <p:spTgt spid="2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334" name="Shape 2334"/>
        <p:cNvGrpSpPr/>
        <p:nvPr/>
      </p:nvGrpSpPr>
      <p:grpSpPr>
        <a:xfrm>
          <a:off x="0" y="0"/>
          <a:ext cx="0" cy="0"/>
          <a:chOff x="0" y="0"/>
          <a:chExt cx="0" cy="0"/>
        </a:xfrm>
      </p:grpSpPr>
      <p:sp>
        <p:nvSpPr>
          <p:cNvPr id="2335" name="Google Shape;2335;p6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2336" name="Google Shape;2336;p64"/>
          <p:cNvSpPr/>
          <p:nvPr/>
        </p:nvSpPr>
        <p:spPr>
          <a:xfrm>
            <a:off x="1217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337" name="Google Shape;2337;p64"/>
          <p:cNvSpPr/>
          <p:nvPr/>
        </p:nvSpPr>
        <p:spPr>
          <a:xfrm>
            <a:off x="1217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338" name="Google Shape;2338;p64"/>
          <p:cNvCxnSpPr>
            <a:stCxn id="2337" idx="0"/>
            <a:endCxn id="2336" idx="2"/>
          </p:cNvCxnSpPr>
          <p:nvPr/>
        </p:nvCxnSpPr>
        <p:spPr>
          <a:xfrm rot="10800000">
            <a:off x="5345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39" name="Google Shape;2339;p64"/>
          <p:cNvCxnSpPr/>
          <p:nvPr/>
        </p:nvCxnSpPr>
        <p:spPr>
          <a:xfrm rot="10800000">
            <a:off x="5345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2340" name="Google Shape;2340;p64"/>
          <p:cNvSpPr txBox="1"/>
          <p:nvPr/>
        </p:nvSpPr>
        <p:spPr>
          <a:xfrm>
            <a:off x="368525" y="36354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2341" name="Google Shape;2341;p64"/>
          <p:cNvSpPr/>
          <p:nvPr/>
        </p:nvSpPr>
        <p:spPr>
          <a:xfrm>
            <a:off x="11123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342" name="Google Shape;2342;p64"/>
          <p:cNvSpPr/>
          <p:nvPr/>
        </p:nvSpPr>
        <p:spPr>
          <a:xfrm>
            <a:off x="11123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343" name="Google Shape;2343;p64"/>
          <p:cNvCxnSpPr>
            <a:stCxn id="2342" idx="0"/>
            <a:endCxn id="2341" idx="2"/>
          </p:cNvCxnSpPr>
          <p:nvPr/>
        </p:nvCxnSpPr>
        <p:spPr>
          <a:xfrm rot="10800000">
            <a:off x="15251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44" name="Google Shape;2344;p64"/>
          <p:cNvCxnSpPr/>
          <p:nvPr/>
        </p:nvCxnSpPr>
        <p:spPr>
          <a:xfrm rot="10800000">
            <a:off x="15251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2345" name="Google Shape;2345;p64"/>
          <p:cNvSpPr txBox="1"/>
          <p:nvPr/>
        </p:nvSpPr>
        <p:spPr>
          <a:xfrm>
            <a:off x="12826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2346" name="Google Shape;2346;p64"/>
          <p:cNvCxnSpPr>
            <a:stCxn id="2336" idx="3"/>
            <a:endCxn id="2341" idx="1"/>
          </p:cNvCxnSpPr>
          <p:nvPr/>
        </p:nvCxnSpPr>
        <p:spPr>
          <a:xfrm>
            <a:off x="9473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2347" name="Google Shape;2347;p64"/>
          <p:cNvSpPr/>
          <p:nvPr/>
        </p:nvSpPr>
        <p:spPr>
          <a:xfrm>
            <a:off x="2102950" y="25413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348" name="Google Shape;2348;p64"/>
          <p:cNvSpPr/>
          <p:nvPr/>
        </p:nvSpPr>
        <p:spPr>
          <a:xfrm>
            <a:off x="2102950" y="32271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349" name="Google Shape;2349;p64"/>
          <p:cNvCxnSpPr>
            <a:stCxn id="2348" idx="0"/>
            <a:endCxn id="2347" idx="2"/>
          </p:cNvCxnSpPr>
          <p:nvPr/>
        </p:nvCxnSpPr>
        <p:spPr>
          <a:xfrm rot="10800000">
            <a:off x="25157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50" name="Google Shape;2350;p64"/>
          <p:cNvCxnSpPr/>
          <p:nvPr/>
        </p:nvCxnSpPr>
        <p:spPr>
          <a:xfrm rot="10800000">
            <a:off x="2515750" y="3467700"/>
            <a:ext cx="0" cy="167700"/>
          </a:xfrm>
          <a:prstGeom prst="straightConnector1">
            <a:avLst/>
          </a:prstGeom>
          <a:noFill/>
          <a:ln cap="flat" cmpd="sng" w="9525">
            <a:solidFill>
              <a:schemeClr val="dk2"/>
            </a:solidFill>
            <a:prstDash val="solid"/>
            <a:round/>
            <a:headEnd len="sm" w="sm" type="none"/>
            <a:tailEnd len="med" w="med" type="triangle"/>
          </a:ln>
        </p:spPr>
      </p:cxnSp>
      <p:sp>
        <p:nvSpPr>
          <p:cNvPr id="2351" name="Google Shape;2351;p64"/>
          <p:cNvSpPr txBox="1"/>
          <p:nvPr/>
        </p:nvSpPr>
        <p:spPr>
          <a:xfrm>
            <a:off x="2273275" y="36354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2352" name="Google Shape;2352;p64"/>
          <p:cNvCxnSpPr>
            <a:endCxn id="2347" idx="1"/>
          </p:cNvCxnSpPr>
          <p:nvPr/>
        </p:nvCxnSpPr>
        <p:spPr>
          <a:xfrm>
            <a:off x="1937950" y="28003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2353" name="Google Shape;2353;p64"/>
          <p:cNvCxnSpPr/>
          <p:nvPr/>
        </p:nvCxnSpPr>
        <p:spPr>
          <a:xfrm flipH="1" rot="10800000">
            <a:off x="2928550" y="2794350"/>
            <a:ext cx="231300" cy="6000"/>
          </a:xfrm>
          <a:prstGeom prst="straightConnector1">
            <a:avLst/>
          </a:prstGeom>
          <a:noFill/>
          <a:ln cap="flat" cmpd="sng" w="9525">
            <a:solidFill>
              <a:schemeClr val="dk2"/>
            </a:solidFill>
            <a:prstDash val="solid"/>
            <a:round/>
            <a:headEnd len="sm" w="sm" type="none"/>
            <a:tailEnd len="med" w="med" type="triangle"/>
          </a:ln>
        </p:spPr>
      </p:cxnSp>
      <p:sp>
        <p:nvSpPr>
          <p:cNvPr id="2354" name="Google Shape;2354;p64"/>
          <p:cNvSpPr txBox="1"/>
          <p:nvPr/>
        </p:nvSpPr>
        <p:spPr>
          <a:xfrm>
            <a:off x="1869700" y="28033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355" name="Google Shape;2355;p64"/>
          <p:cNvSpPr txBox="1"/>
          <p:nvPr/>
        </p:nvSpPr>
        <p:spPr>
          <a:xfrm>
            <a:off x="879100" y="28033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356" name="Google Shape;2356;p64"/>
          <p:cNvSpPr txBox="1"/>
          <p:nvPr/>
        </p:nvSpPr>
        <p:spPr>
          <a:xfrm>
            <a:off x="2860300" y="27271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h</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sp>
        <p:nvSpPr>
          <p:cNvPr id="2357" name="Google Shape;2357;p64"/>
          <p:cNvSpPr/>
          <p:nvPr/>
        </p:nvSpPr>
        <p:spPr>
          <a:xfrm>
            <a:off x="38555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358" name="Google Shape;2358;p64"/>
          <p:cNvSpPr/>
          <p:nvPr/>
        </p:nvSpPr>
        <p:spPr>
          <a:xfrm>
            <a:off x="48461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359" name="Google Shape;2359;p64"/>
          <p:cNvCxnSpPr>
            <a:stCxn id="2357" idx="3"/>
            <a:endCxn id="2358" idx="1"/>
          </p:cNvCxnSpPr>
          <p:nvPr/>
        </p:nvCxnSpPr>
        <p:spPr>
          <a:xfrm>
            <a:off x="46811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2360" name="Google Shape;2360;p64"/>
          <p:cNvSpPr/>
          <p:nvPr/>
        </p:nvSpPr>
        <p:spPr>
          <a:xfrm>
            <a:off x="58367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361" name="Google Shape;2361;p64"/>
          <p:cNvCxnSpPr>
            <a:endCxn id="2360" idx="1"/>
          </p:cNvCxnSpPr>
          <p:nvPr/>
        </p:nvCxnSpPr>
        <p:spPr>
          <a:xfrm>
            <a:off x="56717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2362" name="Google Shape;2362;p64"/>
          <p:cNvSpPr txBox="1"/>
          <p:nvPr/>
        </p:nvSpPr>
        <p:spPr>
          <a:xfrm>
            <a:off x="56035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2</a:t>
            </a:r>
            <a:endParaRPr b="0" i="0" sz="600" u="none" cap="none" strike="noStrike">
              <a:solidFill>
                <a:srgbClr val="000000"/>
              </a:solidFill>
              <a:latin typeface="Roboto"/>
              <a:ea typeface="Roboto"/>
              <a:cs typeface="Roboto"/>
              <a:sym typeface="Roboto"/>
            </a:endParaRPr>
          </a:p>
        </p:txBody>
      </p:sp>
      <p:sp>
        <p:nvSpPr>
          <p:cNvPr id="2363" name="Google Shape;2363;p64"/>
          <p:cNvSpPr txBox="1"/>
          <p:nvPr/>
        </p:nvSpPr>
        <p:spPr>
          <a:xfrm>
            <a:off x="46129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1</a:t>
            </a:r>
            <a:endParaRPr b="0" i="0" sz="600" u="none" cap="none" strike="noStrike">
              <a:solidFill>
                <a:srgbClr val="000000"/>
              </a:solidFill>
              <a:latin typeface="Roboto"/>
              <a:ea typeface="Roboto"/>
              <a:cs typeface="Roboto"/>
              <a:sym typeface="Roboto"/>
            </a:endParaRPr>
          </a:p>
        </p:txBody>
      </p:sp>
      <p:sp>
        <p:nvSpPr>
          <p:cNvPr id="2364" name="Google Shape;2364;p64"/>
          <p:cNvSpPr/>
          <p:nvPr/>
        </p:nvSpPr>
        <p:spPr>
          <a:xfrm>
            <a:off x="68273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365" name="Google Shape;2365;p64"/>
          <p:cNvCxnSpPr>
            <a:endCxn id="2364" idx="1"/>
          </p:cNvCxnSpPr>
          <p:nvPr/>
        </p:nvCxnSpPr>
        <p:spPr>
          <a:xfrm>
            <a:off x="66623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2366" name="Google Shape;2366;p64"/>
          <p:cNvSpPr txBox="1"/>
          <p:nvPr/>
        </p:nvSpPr>
        <p:spPr>
          <a:xfrm>
            <a:off x="65941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3</a:t>
            </a:r>
            <a:endParaRPr b="0" i="0" sz="600" u="none" cap="none" strike="noStrike">
              <a:solidFill>
                <a:srgbClr val="000000"/>
              </a:solidFill>
              <a:latin typeface="Roboto"/>
              <a:ea typeface="Roboto"/>
              <a:cs typeface="Roboto"/>
              <a:sym typeface="Roboto"/>
            </a:endParaRPr>
          </a:p>
        </p:txBody>
      </p:sp>
      <p:cxnSp>
        <p:nvCxnSpPr>
          <p:cNvPr id="2367" name="Google Shape;2367;p64"/>
          <p:cNvCxnSpPr/>
          <p:nvPr/>
        </p:nvCxnSpPr>
        <p:spPr>
          <a:xfrm rot="10800000">
            <a:off x="42683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68" name="Google Shape;2368;p64"/>
          <p:cNvCxnSpPr/>
          <p:nvPr/>
        </p:nvCxnSpPr>
        <p:spPr>
          <a:xfrm rot="10800000">
            <a:off x="52589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69" name="Google Shape;2369;p64"/>
          <p:cNvCxnSpPr/>
          <p:nvPr/>
        </p:nvCxnSpPr>
        <p:spPr>
          <a:xfrm rot="10800000">
            <a:off x="6249550" y="2373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70" name="Google Shape;2370;p64"/>
          <p:cNvCxnSpPr/>
          <p:nvPr/>
        </p:nvCxnSpPr>
        <p:spPr>
          <a:xfrm rot="10800000">
            <a:off x="72401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2371" name="Google Shape;2371;p64"/>
          <p:cNvSpPr/>
          <p:nvPr/>
        </p:nvSpPr>
        <p:spPr>
          <a:xfrm>
            <a:off x="7817950" y="25413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372" name="Google Shape;2372;p64"/>
          <p:cNvCxnSpPr>
            <a:endCxn id="2371" idx="1"/>
          </p:cNvCxnSpPr>
          <p:nvPr/>
        </p:nvCxnSpPr>
        <p:spPr>
          <a:xfrm>
            <a:off x="76529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2373" name="Google Shape;2373;p64"/>
          <p:cNvSpPr txBox="1"/>
          <p:nvPr/>
        </p:nvSpPr>
        <p:spPr>
          <a:xfrm>
            <a:off x="75847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4</a:t>
            </a:r>
            <a:endParaRPr b="0" i="0" sz="600" u="none" cap="none" strike="noStrike">
              <a:solidFill>
                <a:srgbClr val="000000"/>
              </a:solidFill>
              <a:latin typeface="Roboto"/>
              <a:ea typeface="Roboto"/>
              <a:cs typeface="Roboto"/>
              <a:sym typeface="Roboto"/>
            </a:endParaRPr>
          </a:p>
        </p:txBody>
      </p:sp>
      <p:cxnSp>
        <p:nvCxnSpPr>
          <p:cNvPr id="2374" name="Google Shape;2374;p64"/>
          <p:cNvCxnSpPr/>
          <p:nvPr/>
        </p:nvCxnSpPr>
        <p:spPr>
          <a:xfrm rot="10800000">
            <a:off x="8230750" y="2373600"/>
            <a:ext cx="0" cy="167700"/>
          </a:xfrm>
          <a:prstGeom prst="straightConnector1">
            <a:avLst/>
          </a:prstGeom>
          <a:noFill/>
          <a:ln cap="flat" cmpd="sng" w="9525">
            <a:solidFill>
              <a:schemeClr val="dk2"/>
            </a:solidFill>
            <a:prstDash val="solid"/>
            <a:round/>
            <a:headEnd len="sm" w="sm" type="none"/>
            <a:tailEnd len="med" w="med" type="triangle"/>
          </a:ln>
        </p:spPr>
      </p:cxnSp>
      <p:sp>
        <p:nvSpPr>
          <p:cNvPr id="2375" name="Google Shape;2375;p64"/>
          <p:cNvSpPr/>
          <p:nvPr/>
        </p:nvSpPr>
        <p:spPr>
          <a:xfrm>
            <a:off x="38555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376" name="Google Shape;2376;p64"/>
          <p:cNvSpPr/>
          <p:nvPr/>
        </p:nvSpPr>
        <p:spPr>
          <a:xfrm>
            <a:off x="48461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377" name="Google Shape;2377;p64"/>
          <p:cNvSpPr/>
          <p:nvPr/>
        </p:nvSpPr>
        <p:spPr>
          <a:xfrm>
            <a:off x="58367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378" name="Google Shape;2378;p64"/>
          <p:cNvSpPr/>
          <p:nvPr/>
        </p:nvSpPr>
        <p:spPr>
          <a:xfrm>
            <a:off x="68273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379" name="Google Shape;2379;p64"/>
          <p:cNvSpPr/>
          <p:nvPr/>
        </p:nvSpPr>
        <p:spPr>
          <a:xfrm>
            <a:off x="7817950" y="21603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2380" name="Google Shape;2380;p64"/>
          <p:cNvCxnSpPr/>
          <p:nvPr/>
        </p:nvCxnSpPr>
        <p:spPr>
          <a:xfrm rot="10800000">
            <a:off x="42683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81" name="Google Shape;2381;p64"/>
          <p:cNvCxnSpPr/>
          <p:nvPr/>
        </p:nvCxnSpPr>
        <p:spPr>
          <a:xfrm rot="10800000">
            <a:off x="52589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82" name="Google Shape;2382;p64"/>
          <p:cNvCxnSpPr/>
          <p:nvPr/>
        </p:nvCxnSpPr>
        <p:spPr>
          <a:xfrm rot="10800000">
            <a:off x="62495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83" name="Google Shape;2383;p64"/>
          <p:cNvCxnSpPr/>
          <p:nvPr/>
        </p:nvCxnSpPr>
        <p:spPr>
          <a:xfrm rot="10800000">
            <a:off x="7240150" y="1992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84" name="Google Shape;2384;p64"/>
          <p:cNvCxnSpPr/>
          <p:nvPr/>
        </p:nvCxnSpPr>
        <p:spPr>
          <a:xfrm rot="10800000">
            <a:off x="8230750" y="1992600"/>
            <a:ext cx="0" cy="167700"/>
          </a:xfrm>
          <a:prstGeom prst="straightConnector1">
            <a:avLst/>
          </a:prstGeom>
          <a:noFill/>
          <a:ln cap="flat" cmpd="sng" w="9525">
            <a:solidFill>
              <a:schemeClr val="dk2"/>
            </a:solidFill>
            <a:prstDash val="solid"/>
            <a:round/>
            <a:headEnd len="sm" w="sm" type="none"/>
            <a:tailEnd len="med" w="med" type="triangle"/>
          </a:ln>
        </p:spPr>
      </p:cxnSp>
      <p:sp>
        <p:nvSpPr>
          <p:cNvPr id="2385" name="Google Shape;2385;p64"/>
          <p:cNvSpPr/>
          <p:nvPr/>
        </p:nvSpPr>
        <p:spPr>
          <a:xfrm>
            <a:off x="38555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2386" name="Google Shape;2386;p64"/>
          <p:cNvSpPr/>
          <p:nvPr/>
        </p:nvSpPr>
        <p:spPr>
          <a:xfrm>
            <a:off x="48461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387" name="Google Shape;2387;p64"/>
          <p:cNvSpPr/>
          <p:nvPr/>
        </p:nvSpPr>
        <p:spPr>
          <a:xfrm>
            <a:off x="58367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388" name="Google Shape;2388;p64"/>
          <p:cNvSpPr/>
          <p:nvPr/>
        </p:nvSpPr>
        <p:spPr>
          <a:xfrm>
            <a:off x="68273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389" name="Google Shape;2389;p64"/>
          <p:cNvSpPr/>
          <p:nvPr/>
        </p:nvSpPr>
        <p:spPr>
          <a:xfrm>
            <a:off x="7817950" y="17793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2390" name="Google Shape;2390;p64"/>
          <p:cNvCxnSpPr/>
          <p:nvPr/>
        </p:nvCxnSpPr>
        <p:spPr>
          <a:xfrm rot="10800000">
            <a:off x="42683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91" name="Google Shape;2391;p64"/>
          <p:cNvCxnSpPr/>
          <p:nvPr/>
        </p:nvCxnSpPr>
        <p:spPr>
          <a:xfrm rot="10800000">
            <a:off x="52589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92" name="Google Shape;2392;p64"/>
          <p:cNvCxnSpPr/>
          <p:nvPr/>
        </p:nvCxnSpPr>
        <p:spPr>
          <a:xfrm rot="10800000">
            <a:off x="62495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93" name="Google Shape;2393;p64"/>
          <p:cNvCxnSpPr/>
          <p:nvPr/>
        </p:nvCxnSpPr>
        <p:spPr>
          <a:xfrm rot="10800000">
            <a:off x="7240150" y="16116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394" name="Google Shape;2394;p64"/>
          <p:cNvCxnSpPr/>
          <p:nvPr/>
        </p:nvCxnSpPr>
        <p:spPr>
          <a:xfrm rot="10800000">
            <a:off x="8230750" y="1611600"/>
            <a:ext cx="0" cy="167700"/>
          </a:xfrm>
          <a:prstGeom prst="straightConnector1">
            <a:avLst/>
          </a:prstGeom>
          <a:noFill/>
          <a:ln cap="flat" cmpd="sng" w="9525">
            <a:solidFill>
              <a:schemeClr val="dk2"/>
            </a:solidFill>
            <a:prstDash val="solid"/>
            <a:round/>
            <a:headEnd len="sm" w="sm" type="none"/>
            <a:tailEnd len="med" w="med" type="triangle"/>
          </a:ln>
        </p:spPr>
      </p:cxnSp>
      <p:sp>
        <p:nvSpPr>
          <p:cNvPr id="2395" name="Google Shape;2395;p64"/>
          <p:cNvSpPr txBox="1"/>
          <p:nvPr/>
        </p:nvSpPr>
        <p:spPr>
          <a:xfrm>
            <a:off x="4054350" y="12657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2396" name="Google Shape;2396;p64"/>
          <p:cNvSpPr txBox="1"/>
          <p:nvPr/>
        </p:nvSpPr>
        <p:spPr>
          <a:xfrm>
            <a:off x="48925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2397" name="Google Shape;2397;p64"/>
          <p:cNvSpPr txBox="1"/>
          <p:nvPr/>
        </p:nvSpPr>
        <p:spPr>
          <a:xfrm>
            <a:off x="5959350" y="12657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2398" name="Google Shape;2398;p64"/>
          <p:cNvSpPr txBox="1"/>
          <p:nvPr/>
        </p:nvSpPr>
        <p:spPr>
          <a:xfrm>
            <a:off x="68712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2399" name="Google Shape;2399;p64"/>
          <p:cNvSpPr txBox="1"/>
          <p:nvPr/>
        </p:nvSpPr>
        <p:spPr>
          <a:xfrm>
            <a:off x="7861850" y="12657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cxnSp>
        <p:nvCxnSpPr>
          <p:cNvPr id="2400" name="Google Shape;2400;p64"/>
          <p:cNvCxnSpPr/>
          <p:nvPr/>
        </p:nvCxnSpPr>
        <p:spPr>
          <a:xfrm rot="10800000">
            <a:off x="42683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01" name="Google Shape;2401;p64"/>
          <p:cNvCxnSpPr/>
          <p:nvPr/>
        </p:nvCxnSpPr>
        <p:spPr>
          <a:xfrm rot="10800000">
            <a:off x="52589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02" name="Google Shape;2402;p64"/>
          <p:cNvCxnSpPr/>
          <p:nvPr/>
        </p:nvCxnSpPr>
        <p:spPr>
          <a:xfrm rot="10800000">
            <a:off x="62495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03" name="Google Shape;2403;p64"/>
          <p:cNvCxnSpPr/>
          <p:nvPr/>
        </p:nvCxnSpPr>
        <p:spPr>
          <a:xfrm rot="10800000">
            <a:off x="7240150" y="30594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04" name="Google Shape;2404;p64"/>
          <p:cNvCxnSpPr/>
          <p:nvPr/>
        </p:nvCxnSpPr>
        <p:spPr>
          <a:xfrm rot="10800000">
            <a:off x="8154550" y="3059400"/>
            <a:ext cx="0" cy="167700"/>
          </a:xfrm>
          <a:prstGeom prst="straightConnector1">
            <a:avLst/>
          </a:prstGeom>
          <a:noFill/>
          <a:ln cap="flat" cmpd="sng" w="9525">
            <a:solidFill>
              <a:schemeClr val="dk2"/>
            </a:solidFill>
            <a:prstDash val="solid"/>
            <a:round/>
            <a:headEnd len="sm" w="sm" type="none"/>
            <a:tailEnd len="med" w="med" type="triangle"/>
          </a:ln>
        </p:spPr>
      </p:cxnSp>
      <p:sp>
        <p:nvSpPr>
          <p:cNvPr id="2405" name="Google Shape;2405;p64"/>
          <p:cNvSpPr/>
          <p:nvPr/>
        </p:nvSpPr>
        <p:spPr>
          <a:xfrm>
            <a:off x="3227350" y="1696150"/>
            <a:ext cx="165000" cy="167700"/>
          </a:xfrm>
          <a:prstGeom prst="ellipse">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06" name="Google Shape;2406;p64"/>
          <p:cNvCxnSpPr>
            <a:stCxn id="2355" idx="0"/>
            <a:endCxn id="2405" idx="2"/>
          </p:cNvCxnSpPr>
          <p:nvPr/>
        </p:nvCxnSpPr>
        <p:spPr>
          <a:xfrm rot="-5400000">
            <a:off x="1616950" y="1192950"/>
            <a:ext cx="1023300" cy="2197500"/>
          </a:xfrm>
          <a:prstGeom prst="bentConnector2">
            <a:avLst/>
          </a:prstGeom>
          <a:noFill/>
          <a:ln cap="flat" cmpd="sng" w="9525">
            <a:solidFill>
              <a:srgbClr val="DB4437"/>
            </a:solidFill>
            <a:prstDash val="solid"/>
            <a:round/>
            <a:headEnd len="sm" w="sm" type="none"/>
            <a:tailEnd len="med" w="med" type="triangle"/>
          </a:ln>
        </p:spPr>
      </p:cxnSp>
      <p:cxnSp>
        <p:nvCxnSpPr>
          <p:cNvPr id="2407" name="Google Shape;2407;p64"/>
          <p:cNvCxnSpPr>
            <a:stCxn id="2354" idx="0"/>
            <a:endCxn id="2405" idx="3"/>
          </p:cNvCxnSpPr>
          <p:nvPr/>
        </p:nvCxnSpPr>
        <p:spPr>
          <a:xfrm rot="-5400000">
            <a:off x="2153950" y="1705650"/>
            <a:ext cx="964200" cy="1231200"/>
          </a:xfrm>
          <a:prstGeom prst="bentConnector3">
            <a:avLst>
              <a:gd fmla="val 85558" name="adj1"/>
            </a:avLst>
          </a:prstGeom>
          <a:noFill/>
          <a:ln cap="flat" cmpd="sng" w="9525">
            <a:solidFill>
              <a:srgbClr val="DB4437"/>
            </a:solidFill>
            <a:prstDash val="solid"/>
            <a:round/>
            <a:headEnd len="sm" w="sm" type="none"/>
            <a:tailEnd len="med" w="med" type="triangle"/>
          </a:ln>
        </p:spPr>
      </p:cxnSp>
      <p:cxnSp>
        <p:nvCxnSpPr>
          <p:cNvPr id="2408" name="Google Shape;2408;p64"/>
          <p:cNvCxnSpPr>
            <a:stCxn id="2356" idx="0"/>
            <a:endCxn id="2405" idx="4"/>
          </p:cNvCxnSpPr>
          <p:nvPr/>
        </p:nvCxnSpPr>
        <p:spPr>
          <a:xfrm rot="-5400000">
            <a:off x="2728750" y="2146050"/>
            <a:ext cx="863400" cy="298800"/>
          </a:xfrm>
          <a:prstGeom prst="bentConnector3">
            <a:avLst>
              <a:gd fmla="val 54028" name="adj1"/>
            </a:avLst>
          </a:prstGeom>
          <a:noFill/>
          <a:ln cap="flat" cmpd="sng" w="9525">
            <a:solidFill>
              <a:srgbClr val="DB4437"/>
            </a:solidFill>
            <a:prstDash val="solid"/>
            <a:round/>
            <a:headEnd len="sm" w="sm" type="none"/>
            <a:tailEnd len="med" w="med" type="triangle"/>
          </a:ln>
        </p:spPr>
      </p:cxnSp>
      <p:sp>
        <p:nvSpPr>
          <p:cNvPr id="2409" name="Google Shape;2409;p64"/>
          <p:cNvSpPr txBox="1"/>
          <p:nvPr/>
        </p:nvSpPr>
        <p:spPr>
          <a:xfrm>
            <a:off x="1775500" y="1485150"/>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1,1</a:t>
            </a:r>
            <a:endParaRPr b="0" i="0" sz="600" u="none" cap="none" strike="noStrike">
              <a:solidFill>
                <a:schemeClr val="accent3"/>
              </a:solidFill>
              <a:latin typeface="Roboto"/>
              <a:ea typeface="Roboto"/>
              <a:cs typeface="Roboto"/>
              <a:sym typeface="Roboto"/>
            </a:endParaRPr>
          </a:p>
        </p:txBody>
      </p:sp>
      <p:sp>
        <p:nvSpPr>
          <p:cNvPr id="2410" name="Google Shape;2410;p64"/>
          <p:cNvSpPr txBox="1"/>
          <p:nvPr/>
        </p:nvSpPr>
        <p:spPr>
          <a:xfrm>
            <a:off x="2156500" y="1713750"/>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1,2</a:t>
            </a:r>
            <a:endParaRPr b="0" i="0" sz="600" u="none" cap="none" strike="noStrike">
              <a:solidFill>
                <a:schemeClr val="accent3"/>
              </a:solidFill>
              <a:latin typeface="Roboto"/>
              <a:ea typeface="Roboto"/>
              <a:cs typeface="Roboto"/>
              <a:sym typeface="Roboto"/>
            </a:endParaRPr>
          </a:p>
        </p:txBody>
      </p:sp>
      <p:sp>
        <p:nvSpPr>
          <p:cNvPr id="2411" name="Google Shape;2411;p64"/>
          <p:cNvSpPr txBox="1"/>
          <p:nvPr/>
        </p:nvSpPr>
        <p:spPr>
          <a:xfrm>
            <a:off x="2962600" y="2152100"/>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1,3</a:t>
            </a:r>
            <a:endParaRPr b="0" i="0" sz="600" u="none" cap="none" strike="noStrike">
              <a:solidFill>
                <a:schemeClr val="accent3"/>
              </a:solidFill>
              <a:latin typeface="Roboto"/>
              <a:ea typeface="Roboto"/>
              <a:cs typeface="Roboto"/>
              <a:sym typeface="Roboto"/>
            </a:endParaRPr>
          </a:p>
        </p:txBody>
      </p:sp>
      <p:sp>
        <p:nvSpPr>
          <p:cNvPr id="2412" name="Google Shape;2412;p64"/>
          <p:cNvSpPr txBox="1"/>
          <p:nvPr/>
        </p:nvSpPr>
        <p:spPr>
          <a:xfrm flipH="1">
            <a:off x="3161800" y="1579900"/>
            <a:ext cx="23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DB4437"/>
                </a:solidFill>
                <a:latin typeface="Roboto"/>
                <a:ea typeface="Roboto"/>
                <a:cs typeface="Roboto"/>
                <a:sym typeface="Roboto"/>
              </a:rPr>
              <a:t>+</a:t>
            </a:r>
            <a:endParaRPr b="0" i="0" sz="1400" u="none" cap="none" strike="noStrike">
              <a:solidFill>
                <a:srgbClr val="DB4437"/>
              </a:solidFill>
              <a:latin typeface="Roboto"/>
              <a:ea typeface="Roboto"/>
              <a:cs typeface="Roboto"/>
              <a:sym typeface="Roboto"/>
            </a:endParaRPr>
          </a:p>
        </p:txBody>
      </p:sp>
      <p:cxnSp>
        <p:nvCxnSpPr>
          <p:cNvPr id="2413" name="Google Shape;2413;p64"/>
          <p:cNvCxnSpPr>
            <a:stCxn id="2412" idx="1"/>
            <a:endCxn id="2357" idx="2"/>
          </p:cNvCxnSpPr>
          <p:nvPr/>
        </p:nvCxnSpPr>
        <p:spPr>
          <a:xfrm>
            <a:off x="3393100" y="1780000"/>
            <a:ext cx="875400" cy="1279500"/>
          </a:xfrm>
          <a:prstGeom prst="bentConnector4">
            <a:avLst>
              <a:gd fmla="val 26414" name="adj1"/>
              <a:gd fmla="val 112864" name="adj2"/>
            </a:avLst>
          </a:prstGeom>
          <a:noFill/>
          <a:ln cap="flat" cmpd="sng" w="9525">
            <a:solidFill>
              <a:srgbClr val="DB4437"/>
            </a:solidFill>
            <a:prstDash val="solid"/>
            <a:round/>
            <a:headEnd len="sm" w="sm" type="none"/>
            <a:tailEnd len="med" w="med" type="triangle"/>
          </a:ln>
        </p:spPr>
      </p:cxnSp>
      <p:sp>
        <p:nvSpPr>
          <p:cNvPr id="2414" name="Google Shape;2414;p64"/>
          <p:cNvSpPr txBox="1"/>
          <p:nvPr/>
        </p:nvSpPr>
        <p:spPr>
          <a:xfrm>
            <a:off x="85225" y="881225"/>
            <a:ext cx="754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Often, the decoder is </a:t>
            </a:r>
            <a:r>
              <a:rPr b="1" i="0" lang="en-GB" sz="1400" u="none" cap="none" strike="noStrike">
                <a:solidFill>
                  <a:srgbClr val="000000"/>
                </a:solidFill>
                <a:latin typeface="Roboto"/>
                <a:ea typeface="Roboto"/>
                <a:cs typeface="Roboto"/>
                <a:sym typeface="Roboto"/>
              </a:rPr>
              <a:t>autoregressive</a:t>
            </a:r>
            <a:r>
              <a:rPr b="0" i="0" lang="en-GB" sz="1400" u="none" cap="none" strike="noStrike">
                <a:solidFill>
                  <a:srgbClr val="000000"/>
                </a:solidFill>
                <a:latin typeface="Roboto"/>
                <a:ea typeface="Roboto"/>
                <a:cs typeface="Roboto"/>
                <a:sym typeface="Roboto"/>
              </a:rPr>
              <a:t> (the previous prediction is fed into the decoder)</a:t>
            </a:r>
            <a:endParaRPr b="0" i="0" sz="1400" u="none" cap="none" strike="noStrike">
              <a:solidFill>
                <a:srgbClr val="000000"/>
              </a:solidFill>
              <a:latin typeface="Roboto"/>
              <a:ea typeface="Roboto"/>
              <a:cs typeface="Roboto"/>
              <a:sym typeface="Roboto"/>
            </a:endParaRPr>
          </a:p>
        </p:txBody>
      </p:sp>
      <p:sp>
        <p:nvSpPr>
          <p:cNvPr id="2415" name="Google Shape;2415;p64"/>
          <p:cNvSpPr txBox="1"/>
          <p:nvPr/>
        </p:nvSpPr>
        <p:spPr>
          <a:xfrm>
            <a:off x="98250" y="4253300"/>
            <a:ext cx="9045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 This is not strictly needed for RNNs (as the decoding state heavily depends on the previous prediction).  </a:t>
            </a:r>
            <a:endParaRPr b="0" i="0" sz="1400" u="none" cap="none" strike="noStrike">
              <a:solidFill>
                <a:srgbClr val="000000"/>
              </a:solidFill>
              <a:latin typeface="Roboto"/>
              <a:ea typeface="Roboto"/>
              <a:cs typeface="Roboto"/>
              <a:sym typeface="Roboto"/>
            </a:endParaRPr>
          </a:p>
        </p:txBody>
      </p:sp>
      <p:sp>
        <p:nvSpPr>
          <p:cNvPr id="2416" name="Google Shape;2416;p64"/>
          <p:cNvSpPr txBox="1"/>
          <p:nvPr/>
        </p:nvSpPr>
        <p:spPr>
          <a:xfrm>
            <a:off x="52375" y="4672500"/>
            <a:ext cx="5851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 In practice, however, it often improves performance.  </a:t>
            </a:r>
            <a:endParaRPr b="0" i="0" sz="1400" u="none" cap="none" strike="noStrike">
              <a:solidFill>
                <a:srgbClr val="000000"/>
              </a:solidFill>
              <a:latin typeface="Roboto"/>
              <a:ea typeface="Roboto"/>
              <a:cs typeface="Roboto"/>
              <a:sym typeface="Roboto"/>
            </a:endParaRPr>
          </a:p>
        </p:txBody>
      </p:sp>
      <p:sp>
        <p:nvSpPr>
          <p:cNvPr id="2417" name="Google Shape;2417;p64"/>
          <p:cNvSpPr/>
          <p:nvPr/>
        </p:nvSpPr>
        <p:spPr>
          <a:xfrm>
            <a:off x="5078538" y="33033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418" name="Google Shape;2418;p64"/>
          <p:cNvCxnSpPr>
            <a:stCxn id="2417" idx="0"/>
          </p:cNvCxnSpPr>
          <p:nvPr/>
        </p:nvCxnSpPr>
        <p:spPr>
          <a:xfrm rot="10800000">
            <a:off x="5486538" y="304650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419" name="Google Shape;2419;p64"/>
          <p:cNvCxnSpPr/>
          <p:nvPr/>
        </p:nvCxnSpPr>
        <p:spPr>
          <a:xfrm rot="10800000">
            <a:off x="5491338" y="3543900"/>
            <a:ext cx="0" cy="167700"/>
          </a:xfrm>
          <a:prstGeom prst="straightConnector1">
            <a:avLst/>
          </a:prstGeom>
          <a:noFill/>
          <a:ln cap="flat" cmpd="sng" w="9525">
            <a:solidFill>
              <a:schemeClr val="dk2"/>
            </a:solidFill>
            <a:prstDash val="solid"/>
            <a:round/>
            <a:headEnd len="sm" w="sm" type="none"/>
            <a:tailEnd len="med" w="med" type="triangle"/>
          </a:ln>
        </p:spPr>
      </p:cxnSp>
      <p:sp>
        <p:nvSpPr>
          <p:cNvPr id="2420" name="Google Shape;2420;p64"/>
          <p:cNvSpPr txBox="1"/>
          <p:nvPr/>
        </p:nvSpPr>
        <p:spPr>
          <a:xfrm>
            <a:off x="5325313" y="37116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2421" name="Google Shape;2421;p64"/>
          <p:cNvSpPr/>
          <p:nvPr/>
        </p:nvSpPr>
        <p:spPr>
          <a:xfrm>
            <a:off x="6069138" y="33033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422" name="Google Shape;2422;p64"/>
          <p:cNvCxnSpPr>
            <a:stCxn id="2421" idx="0"/>
          </p:cNvCxnSpPr>
          <p:nvPr/>
        </p:nvCxnSpPr>
        <p:spPr>
          <a:xfrm rot="10800000">
            <a:off x="6477138" y="304650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423" name="Google Shape;2423;p64"/>
          <p:cNvCxnSpPr/>
          <p:nvPr/>
        </p:nvCxnSpPr>
        <p:spPr>
          <a:xfrm rot="10800000">
            <a:off x="6481938" y="3543900"/>
            <a:ext cx="0" cy="167700"/>
          </a:xfrm>
          <a:prstGeom prst="straightConnector1">
            <a:avLst/>
          </a:prstGeom>
          <a:noFill/>
          <a:ln cap="flat" cmpd="sng" w="9525">
            <a:solidFill>
              <a:schemeClr val="dk2"/>
            </a:solidFill>
            <a:prstDash val="solid"/>
            <a:round/>
            <a:headEnd len="sm" w="sm" type="none"/>
            <a:tailEnd len="med" w="med" type="triangle"/>
          </a:ln>
        </p:spPr>
      </p:cxnSp>
      <p:sp>
        <p:nvSpPr>
          <p:cNvPr id="2424" name="Google Shape;2424;p64"/>
          <p:cNvSpPr txBox="1"/>
          <p:nvPr/>
        </p:nvSpPr>
        <p:spPr>
          <a:xfrm>
            <a:off x="6315924" y="3711600"/>
            <a:ext cx="76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2425" name="Google Shape;2425;p64"/>
          <p:cNvSpPr/>
          <p:nvPr/>
        </p:nvSpPr>
        <p:spPr>
          <a:xfrm>
            <a:off x="7135938" y="33033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426" name="Google Shape;2426;p64"/>
          <p:cNvCxnSpPr>
            <a:stCxn id="2425" idx="0"/>
          </p:cNvCxnSpPr>
          <p:nvPr/>
        </p:nvCxnSpPr>
        <p:spPr>
          <a:xfrm rot="10800000">
            <a:off x="7543938" y="304650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427" name="Google Shape;2427;p64"/>
          <p:cNvCxnSpPr/>
          <p:nvPr/>
        </p:nvCxnSpPr>
        <p:spPr>
          <a:xfrm rot="10800000">
            <a:off x="7548738" y="3543900"/>
            <a:ext cx="0" cy="167700"/>
          </a:xfrm>
          <a:prstGeom prst="straightConnector1">
            <a:avLst/>
          </a:prstGeom>
          <a:noFill/>
          <a:ln cap="flat" cmpd="sng" w="9525">
            <a:solidFill>
              <a:schemeClr val="dk2"/>
            </a:solidFill>
            <a:prstDash val="solid"/>
            <a:round/>
            <a:headEnd len="sm" w="sm" type="none"/>
            <a:tailEnd len="med" w="med" type="triangle"/>
          </a:ln>
        </p:spPr>
      </p:cxnSp>
      <p:sp>
        <p:nvSpPr>
          <p:cNvPr id="2428" name="Google Shape;2428;p64"/>
          <p:cNvSpPr txBox="1"/>
          <p:nvPr/>
        </p:nvSpPr>
        <p:spPr>
          <a:xfrm>
            <a:off x="7274303" y="3711600"/>
            <a:ext cx="56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2429" name="Google Shape;2429;p64"/>
          <p:cNvSpPr/>
          <p:nvPr/>
        </p:nvSpPr>
        <p:spPr>
          <a:xfrm>
            <a:off x="8126538" y="33033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430" name="Google Shape;2430;p64"/>
          <p:cNvCxnSpPr>
            <a:stCxn id="2429" idx="0"/>
          </p:cNvCxnSpPr>
          <p:nvPr/>
        </p:nvCxnSpPr>
        <p:spPr>
          <a:xfrm rot="10800000">
            <a:off x="8534538" y="304650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431" name="Google Shape;2431;p64"/>
          <p:cNvCxnSpPr/>
          <p:nvPr/>
        </p:nvCxnSpPr>
        <p:spPr>
          <a:xfrm rot="10800000">
            <a:off x="8539338" y="3543900"/>
            <a:ext cx="0" cy="167700"/>
          </a:xfrm>
          <a:prstGeom prst="straightConnector1">
            <a:avLst/>
          </a:prstGeom>
          <a:noFill/>
          <a:ln cap="flat" cmpd="sng" w="9525">
            <a:solidFill>
              <a:schemeClr val="dk2"/>
            </a:solidFill>
            <a:prstDash val="solid"/>
            <a:round/>
            <a:headEnd len="sm" w="sm" type="none"/>
            <a:tailEnd len="med" w="med" type="triangle"/>
          </a:ln>
        </p:spPr>
      </p:cxnSp>
      <p:sp>
        <p:nvSpPr>
          <p:cNvPr id="2432" name="Google Shape;2432;p64"/>
          <p:cNvSpPr txBox="1"/>
          <p:nvPr/>
        </p:nvSpPr>
        <p:spPr>
          <a:xfrm>
            <a:off x="8103775" y="3711600"/>
            <a:ext cx="76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2433" name="Google Shape;2433;p64"/>
          <p:cNvSpPr/>
          <p:nvPr/>
        </p:nvSpPr>
        <p:spPr>
          <a:xfrm>
            <a:off x="4086038" y="329295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434" name="Google Shape;2434;p64"/>
          <p:cNvCxnSpPr>
            <a:stCxn id="2433" idx="0"/>
          </p:cNvCxnSpPr>
          <p:nvPr/>
        </p:nvCxnSpPr>
        <p:spPr>
          <a:xfrm rot="10800000">
            <a:off x="4494038" y="303615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435" name="Google Shape;2435;p64"/>
          <p:cNvCxnSpPr/>
          <p:nvPr/>
        </p:nvCxnSpPr>
        <p:spPr>
          <a:xfrm rot="10800000">
            <a:off x="4498838" y="3533550"/>
            <a:ext cx="0" cy="167700"/>
          </a:xfrm>
          <a:prstGeom prst="straightConnector1">
            <a:avLst/>
          </a:prstGeom>
          <a:noFill/>
          <a:ln cap="flat" cmpd="sng" w="9525">
            <a:solidFill>
              <a:schemeClr val="dk2"/>
            </a:solidFill>
            <a:prstDash val="solid"/>
            <a:round/>
            <a:headEnd len="sm" w="sm" type="none"/>
            <a:tailEnd len="med" w="med" type="triangle"/>
          </a:ln>
        </p:spPr>
      </p:cxnSp>
      <p:sp>
        <p:nvSpPr>
          <p:cNvPr id="2436" name="Google Shape;2436;p64"/>
          <p:cNvSpPr txBox="1"/>
          <p:nvPr/>
        </p:nvSpPr>
        <p:spPr>
          <a:xfrm>
            <a:off x="4332832" y="3701250"/>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&lt;bos&gt;</a:t>
            </a:r>
            <a:endParaRPr b="0" i="0" sz="1400" u="none" cap="none" strike="noStrike">
              <a:solidFill>
                <a:srgbClr val="000000"/>
              </a:solidFill>
              <a:latin typeface="Roboto"/>
              <a:ea typeface="Roboto"/>
              <a:cs typeface="Roboto"/>
              <a:sym typeface="Roboto"/>
            </a:endParaRPr>
          </a:p>
        </p:txBody>
      </p:sp>
      <p:sp>
        <p:nvSpPr>
          <p:cNvPr id="2437" name="Google Shape;2437;p64"/>
          <p:cNvSpPr/>
          <p:nvPr/>
        </p:nvSpPr>
        <p:spPr>
          <a:xfrm>
            <a:off x="4390800" y="3792400"/>
            <a:ext cx="602100" cy="256800"/>
          </a:xfrm>
          <a:prstGeom prst="rect">
            <a:avLst/>
          </a:prstGeom>
          <a:no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64"/>
          <p:cNvSpPr txBox="1"/>
          <p:nvPr/>
        </p:nvSpPr>
        <p:spPr>
          <a:xfrm>
            <a:off x="3011038" y="3649650"/>
            <a:ext cx="1530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The “begin of sentence” </a:t>
            </a:r>
            <a:endParaRPr b="0" i="0" sz="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Roboto"/>
                <a:ea typeface="Roboto"/>
                <a:cs typeface="Roboto"/>
                <a:sym typeface="Roboto"/>
              </a:rPr>
              <a:t>special token is used at the first decoding step.</a:t>
            </a:r>
            <a:endParaRPr b="0" i="0" sz="900" u="none" cap="none" strike="noStrike">
              <a:solidFill>
                <a:srgbClr val="000000"/>
              </a:solidFill>
              <a:latin typeface="Roboto"/>
              <a:ea typeface="Roboto"/>
              <a:cs typeface="Roboto"/>
              <a:sym typeface="Roboto"/>
            </a:endParaRPr>
          </a:p>
        </p:txBody>
      </p:sp>
      <p:cxnSp>
        <p:nvCxnSpPr>
          <p:cNvPr id="2439" name="Google Shape;2439;p64"/>
          <p:cNvCxnSpPr/>
          <p:nvPr/>
        </p:nvCxnSpPr>
        <p:spPr>
          <a:xfrm>
            <a:off x="3690550" y="2800350"/>
            <a:ext cx="165000" cy="0"/>
          </a:xfrm>
          <a:prstGeom prst="straightConnector1">
            <a:avLst/>
          </a:prstGeom>
          <a:noFill/>
          <a:ln cap="flat" cmpd="sng" w="9525">
            <a:solidFill>
              <a:schemeClr val="dk2"/>
            </a:solidFill>
            <a:prstDash val="solid"/>
            <a:round/>
            <a:headEnd len="sm" w="sm" type="none"/>
            <a:tailEnd len="med" w="med" type="triangle"/>
          </a:ln>
        </p:spPr>
      </p:cxnSp>
      <p:sp>
        <p:nvSpPr>
          <p:cNvPr id="2440" name="Google Shape;2440;p64"/>
          <p:cNvSpPr txBox="1"/>
          <p:nvPr/>
        </p:nvSpPr>
        <p:spPr>
          <a:xfrm>
            <a:off x="3622300" y="2498550"/>
            <a:ext cx="30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z</a:t>
            </a:r>
            <a:r>
              <a:rPr b="0" i="0" lang="en-GB" sz="600" u="none" cap="none" strike="noStrike">
                <a:solidFill>
                  <a:srgbClr val="000000"/>
                </a:solidFill>
                <a:latin typeface="Roboto"/>
                <a:ea typeface="Roboto"/>
                <a:cs typeface="Roboto"/>
                <a:sym typeface="Roboto"/>
              </a:rPr>
              <a:t>0</a:t>
            </a:r>
            <a:endParaRPr b="0" i="0" sz="6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5"/>
                                        </p:tgtEl>
                                        <p:attrNameLst>
                                          <p:attrName>style.visibility</p:attrName>
                                        </p:attrNameLst>
                                      </p:cBhvr>
                                      <p:to>
                                        <p:strVal val="visible"/>
                                      </p:to>
                                    </p:set>
                                    <p:animEffect filter="fade" transition="in">
                                      <p:cBhvr>
                                        <p:cTn dur="1000"/>
                                        <p:tgtEl>
                                          <p:spTgt spid="2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gtEl>
                                        <p:attrNameLst>
                                          <p:attrName>style.visibility</p:attrName>
                                        </p:attrNameLst>
                                      </p:cBhvr>
                                      <p:to>
                                        <p:strVal val="visible"/>
                                      </p:to>
                                    </p:set>
                                    <p:animEffect filter="fade" transition="in">
                                      <p:cBhvr>
                                        <p:cTn dur="1000"/>
                                        <p:tgtEl>
                                          <p:spTgt spid="2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7"/>
                                        </p:tgtEl>
                                        <p:attrNameLst>
                                          <p:attrName>style.visibility</p:attrName>
                                        </p:attrNameLst>
                                      </p:cBhvr>
                                      <p:to>
                                        <p:strVal val="visible"/>
                                      </p:to>
                                    </p:set>
                                    <p:animEffect filter="fade" transition="in">
                                      <p:cBhvr>
                                        <p:cTn dur="1000"/>
                                        <p:tgtEl>
                                          <p:spTgt spid="2437"/>
                                        </p:tgtEl>
                                      </p:cBhvr>
                                    </p:animEffect>
                                  </p:childTnLst>
                                </p:cTn>
                              </p:par>
                              <p:par>
                                <p:cTn fill="hold" nodeType="withEffect" presetClass="entr" presetID="10" presetSubtype="0">
                                  <p:stCondLst>
                                    <p:cond delay="0"/>
                                  </p:stCondLst>
                                  <p:childTnLst>
                                    <p:set>
                                      <p:cBhvr>
                                        <p:cTn dur="1" fill="hold">
                                          <p:stCondLst>
                                            <p:cond delay="0"/>
                                          </p:stCondLst>
                                        </p:cTn>
                                        <p:tgtEl>
                                          <p:spTgt spid="2438"/>
                                        </p:tgtEl>
                                        <p:attrNameLst>
                                          <p:attrName>style.visibility</p:attrName>
                                        </p:attrNameLst>
                                      </p:cBhvr>
                                      <p:to>
                                        <p:strVal val="visible"/>
                                      </p:to>
                                    </p:set>
                                    <p:animEffect filter="fade" transition="in">
                                      <p:cBhvr>
                                        <p:cTn dur="1000"/>
                                        <p:tgtEl>
                                          <p:spTgt spid="2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444" name="Shape 2444"/>
        <p:cNvGrpSpPr/>
        <p:nvPr/>
      </p:nvGrpSpPr>
      <p:grpSpPr>
        <a:xfrm>
          <a:off x="0" y="0"/>
          <a:ext cx="0" cy="0"/>
          <a:chOff x="0" y="0"/>
          <a:chExt cx="0" cy="0"/>
        </a:xfrm>
      </p:grpSpPr>
      <p:sp>
        <p:nvSpPr>
          <p:cNvPr id="2445" name="Google Shape;2445;p6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2446" name="Google Shape;2446;p65"/>
          <p:cNvSpPr/>
          <p:nvPr/>
        </p:nvSpPr>
        <p:spPr>
          <a:xfrm>
            <a:off x="121750" y="31509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447" name="Google Shape;2447;p65"/>
          <p:cNvSpPr/>
          <p:nvPr/>
        </p:nvSpPr>
        <p:spPr>
          <a:xfrm>
            <a:off x="121750" y="38367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448" name="Google Shape;2448;p65"/>
          <p:cNvCxnSpPr>
            <a:stCxn id="2447" idx="0"/>
            <a:endCxn id="2446" idx="2"/>
          </p:cNvCxnSpPr>
          <p:nvPr/>
        </p:nvCxnSpPr>
        <p:spPr>
          <a:xfrm rot="10800000">
            <a:off x="534550" y="3669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49" name="Google Shape;2449;p65"/>
          <p:cNvCxnSpPr/>
          <p:nvPr/>
        </p:nvCxnSpPr>
        <p:spPr>
          <a:xfrm rot="10800000">
            <a:off x="534550" y="4077300"/>
            <a:ext cx="0" cy="167700"/>
          </a:xfrm>
          <a:prstGeom prst="straightConnector1">
            <a:avLst/>
          </a:prstGeom>
          <a:noFill/>
          <a:ln cap="flat" cmpd="sng" w="9525">
            <a:solidFill>
              <a:schemeClr val="dk2"/>
            </a:solidFill>
            <a:prstDash val="solid"/>
            <a:round/>
            <a:headEnd len="sm" w="sm" type="none"/>
            <a:tailEnd len="med" w="med" type="triangle"/>
          </a:ln>
        </p:spPr>
      </p:cxnSp>
      <p:sp>
        <p:nvSpPr>
          <p:cNvPr id="2450" name="Google Shape;2450;p65"/>
          <p:cNvSpPr txBox="1"/>
          <p:nvPr/>
        </p:nvSpPr>
        <p:spPr>
          <a:xfrm>
            <a:off x="368525" y="42450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a:t>
            </a:r>
            <a:endParaRPr b="0" i="0" sz="1400" u="none" cap="none" strike="noStrike">
              <a:solidFill>
                <a:srgbClr val="000000"/>
              </a:solidFill>
              <a:latin typeface="Roboto"/>
              <a:ea typeface="Roboto"/>
              <a:cs typeface="Roboto"/>
              <a:sym typeface="Roboto"/>
            </a:endParaRPr>
          </a:p>
        </p:txBody>
      </p:sp>
      <p:sp>
        <p:nvSpPr>
          <p:cNvPr id="2451" name="Google Shape;2451;p65"/>
          <p:cNvSpPr/>
          <p:nvPr/>
        </p:nvSpPr>
        <p:spPr>
          <a:xfrm>
            <a:off x="1112350" y="31509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452" name="Google Shape;2452;p65"/>
          <p:cNvSpPr/>
          <p:nvPr/>
        </p:nvSpPr>
        <p:spPr>
          <a:xfrm>
            <a:off x="1112350" y="38367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453" name="Google Shape;2453;p65"/>
          <p:cNvCxnSpPr>
            <a:stCxn id="2452" idx="0"/>
            <a:endCxn id="2451" idx="2"/>
          </p:cNvCxnSpPr>
          <p:nvPr/>
        </p:nvCxnSpPr>
        <p:spPr>
          <a:xfrm rot="10800000">
            <a:off x="1525150" y="3669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54" name="Google Shape;2454;p65"/>
          <p:cNvCxnSpPr/>
          <p:nvPr/>
        </p:nvCxnSpPr>
        <p:spPr>
          <a:xfrm rot="10800000">
            <a:off x="1525150" y="4077300"/>
            <a:ext cx="0" cy="167700"/>
          </a:xfrm>
          <a:prstGeom prst="straightConnector1">
            <a:avLst/>
          </a:prstGeom>
          <a:noFill/>
          <a:ln cap="flat" cmpd="sng" w="9525">
            <a:solidFill>
              <a:schemeClr val="dk2"/>
            </a:solidFill>
            <a:prstDash val="solid"/>
            <a:round/>
            <a:headEnd len="sm" w="sm" type="none"/>
            <a:tailEnd len="med" w="med" type="triangle"/>
          </a:ln>
        </p:spPr>
      </p:cxnSp>
      <p:sp>
        <p:nvSpPr>
          <p:cNvPr id="2455" name="Google Shape;2455;p65"/>
          <p:cNvSpPr txBox="1"/>
          <p:nvPr/>
        </p:nvSpPr>
        <p:spPr>
          <a:xfrm>
            <a:off x="1282675" y="42450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“Iove”</a:t>
            </a:r>
            <a:endParaRPr b="0" i="0" sz="1400" u="none" cap="none" strike="noStrike">
              <a:solidFill>
                <a:srgbClr val="000000"/>
              </a:solidFill>
              <a:latin typeface="Roboto"/>
              <a:ea typeface="Roboto"/>
              <a:cs typeface="Roboto"/>
              <a:sym typeface="Roboto"/>
            </a:endParaRPr>
          </a:p>
        </p:txBody>
      </p:sp>
      <p:cxnSp>
        <p:nvCxnSpPr>
          <p:cNvPr id="2456" name="Google Shape;2456;p65"/>
          <p:cNvCxnSpPr>
            <a:stCxn id="2446" idx="3"/>
            <a:endCxn id="2451" idx="1"/>
          </p:cNvCxnSpPr>
          <p:nvPr/>
        </p:nvCxnSpPr>
        <p:spPr>
          <a:xfrm>
            <a:off x="947350" y="3409950"/>
            <a:ext cx="165000" cy="0"/>
          </a:xfrm>
          <a:prstGeom prst="straightConnector1">
            <a:avLst/>
          </a:prstGeom>
          <a:noFill/>
          <a:ln cap="flat" cmpd="sng" w="9525">
            <a:solidFill>
              <a:schemeClr val="dk2"/>
            </a:solidFill>
            <a:prstDash val="solid"/>
            <a:round/>
            <a:headEnd len="sm" w="sm" type="none"/>
            <a:tailEnd len="med" w="med" type="triangle"/>
          </a:ln>
        </p:spPr>
      </p:cxnSp>
      <p:sp>
        <p:nvSpPr>
          <p:cNvPr id="2457" name="Google Shape;2457;p65"/>
          <p:cNvSpPr/>
          <p:nvPr/>
        </p:nvSpPr>
        <p:spPr>
          <a:xfrm>
            <a:off x="2102950" y="31509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458" name="Google Shape;2458;p65"/>
          <p:cNvSpPr/>
          <p:nvPr/>
        </p:nvSpPr>
        <p:spPr>
          <a:xfrm>
            <a:off x="2102950" y="38367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459" name="Google Shape;2459;p65"/>
          <p:cNvCxnSpPr>
            <a:stCxn id="2458" idx="0"/>
            <a:endCxn id="2457" idx="2"/>
          </p:cNvCxnSpPr>
          <p:nvPr/>
        </p:nvCxnSpPr>
        <p:spPr>
          <a:xfrm rot="10800000">
            <a:off x="2515750" y="3669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60" name="Google Shape;2460;p65"/>
          <p:cNvCxnSpPr/>
          <p:nvPr/>
        </p:nvCxnSpPr>
        <p:spPr>
          <a:xfrm rot="10800000">
            <a:off x="2515750" y="4077300"/>
            <a:ext cx="0" cy="167700"/>
          </a:xfrm>
          <a:prstGeom prst="straightConnector1">
            <a:avLst/>
          </a:prstGeom>
          <a:noFill/>
          <a:ln cap="flat" cmpd="sng" w="9525">
            <a:solidFill>
              <a:schemeClr val="dk2"/>
            </a:solidFill>
            <a:prstDash val="solid"/>
            <a:round/>
            <a:headEnd len="sm" w="sm" type="none"/>
            <a:tailEnd len="med" w="med" type="triangle"/>
          </a:ln>
        </p:spPr>
      </p:cxnSp>
      <p:sp>
        <p:nvSpPr>
          <p:cNvPr id="2461" name="Google Shape;2461;p65"/>
          <p:cNvSpPr txBox="1"/>
          <p:nvPr/>
        </p:nvSpPr>
        <p:spPr>
          <a:xfrm>
            <a:off x="2273275" y="4245000"/>
            <a:ext cx="65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“cats”</a:t>
            </a:r>
            <a:endParaRPr b="0" i="0" sz="1400" u="none" cap="none" strike="noStrike">
              <a:solidFill>
                <a:srgbClr val="000000"/>
              </a:solidFill>
              <a:latin typeface="Roboto"/>
              <a:ea typeface="Roboto"/>
              <a:cs typeface="Roboto"/>
              <a:sym typeface="Roboto"/>
            </a:endParaRPr>
          </a:p>
        </p:txBody>
      </p:sp>
      <p:cxnSp>
        <p:nvCxnSpPr>
          <p:cNvPr id="2462" name="Google Shape;2462;p65"/>
          <p:cNvCxnSpPr>
            <a:endCxn id="2457" idx="1"/>
          </p:cNvCxnSpPr>
          <p:nvPr/>
        </p:nvCxnSpPr>
        <p:spPr>
          <a:xfrm>
            <a:off x="1937950" y="3409950"/>
            <a:ext cx="165000" cy="0"/>
          </a:xfrm>
          <a:prstGeom prst="straightConnector1">
            <a:avLst/>
          </a:prstGeom>
          <a:noFill/>
          <a:ln cap="flat" cmpd="sng" w="9525">
            <a:solidFill>
              <a:schemeClr val="dk2"/>
            </a:solidFill>
            <a:prstDash val="solid"/>
            <a:round/>
            <a:headEnd len="sm" w="sm" type="none"/>
            <a:tailEnd len="med" w="med" type="triangle"/>
          </a:ln>
        </p:spPr>
      </p:cxnSp>
      <p:sp>
        <p:nvSpPr>
          <p:cNvPr id="2463" name="Google Shape;2463;p65"/>
          <p:cNvSpPr/>
          <p:nvPr/>
        </p:nvSpPr>
        <p:spPr>
          <a:xfrm>
            <a:off x="3855550" y="23889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464" name="Google Shape;2464;p65"/>
          <p:cNvSpPr/>
          <p:nvPr/>
        </p:nvSpPr>
        <p:spPr>
          <a:xfrm>
            <a:off x="4846150" y="23889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465" name="Google Shape;2465;p65"/>
          <p:cNvCxnSpPr>
            <a:stCxn id="2463" idx="3"/>
            <a:endCxn id="2464" idx="1"/>
          </p:cNvCxnSpPr>
          <p:nvPr/>
        </p:nvCxnSpPr>
        <p:spPr>
          <a:xfrm>
            <a:off x="4681150" y="2647950"/>
            <a:ext cx="165000" cy="0"/>
          </a:xfrm>
          <a:prstGeom prst="straightConnector1">
            <a:avLst/>
          </a:prstGeom>
          <a:noFill/>
          <a:ln cap="flat" cmpd="sng" w="9525">
            <a:solidFill>
              <a:schemeClr val="dk2"/>
            </a:solidFill>
            <a:prstDash val="solid"/>
            <a:round/>
            <a:headEnd len="sm" w="sm" type="none"/>
            <a:tailEnd len="med" w="med" type="triangle"/>
          </a:ln>
        </p:spPr>
      </p:cxnSp>
      <p:sp>
        <p:nvSpPr>
          <p:cNvPr id="2466" name="Google Shape;2466;p65"/>
          <p:cNvSpPr/>
          <p:nvPr/>
        </p:nvSpPr>
        <p:spPr>
          <a:xfrm>
            <a:off x="5836750" y="23889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467" name="Google Shape;2467;p65"/>
          <p:cNvCxnSpPr>
            <a:endCxn id="2466" idx="1"/>
          </p:cNvCxnSpPr>
          <p:nvPr/>
        </p:nvCxnSpPr>
        <p:spPr>
          <a:xfrm>
            <a:off x="5671750" y="2647950"/>
            <a:ext cx="165000" cy="0"/>
          </a:xfrm>
          <a:prstGeom prst="straightConnector1">
            <a:avLst/>
          </a:prstGeom>
          <a:noFill/>
          <a:ln cap="flat" cmpd="sng" w="9525">
            <a:solidFill>
              <a:schemeClr val="dk2"/>
            </a:solidFill>
            <a:prstDash val="solid"/>
            <a:round/>
            <a:headEnd len="sm" w="sm" type="none"/>
            <a:tailEnd len="med" w="med" type="triangle"/>
          </a:ln>
        </p:spPr>
      </p:cxnSp>
      <p:sp>
        <p:nvSpPr>
          <p:cNvPr id="2468" name="Google Shape;2468;p65"/>
          <p:cNvSpPr/>
          <p:nvPr/>
        </p:nvSpPr>
        <p:spPr>
          <a:xfrm>
            <a:off x="6827350" y="23889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469" name="Google Shape;2469;p65"/>
          <p:cNvCxnSpPr>
            <a:endCxn id="2468" idx="1"/>
          </p:cNvCxnSpPr>
          <p:nvPr/>
        </p:nvCxnSpPr>
        <p:spPr>
          <a:xfrm>
            <a:off x="6662350" y="26479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2470" name="Google Shape;2470;p65"/>
          <p:cNvCxnSpPr/>
          <p:nvPr/>
        </p:nvCxnSpPr>
        <p:spPr>
          <a:xfrm rot="10800000">
            <a:off x="4268350" y="2221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71" name="Google Shape;2471;p65"/>
          <p:cNvCxnSpPr/>
          <p:nvPr/>
        </p:nvCxnSpPr>
        <p:spPr>
          <a:xfrm rot="10800000">
            <a:off x="5258950" y="2221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72" name="Google Shape;2472;p65"/>
          <p:cNvCxnSpPr/>
          <p:nvPr/>
        </p:nvCxnSpPr>
        <p:spPr>
          <a:xfrm rot="10800000">
            <a:off x="6249550" y="2221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73" name="Google Shape;2473;p65"/>
          <p:cNvCxnSpPr/>
          <p:nvPr/>
        </p:nvCxnSpPr>
        <p:spPr>
          <a:xfrm rot="10800000">
            <a:off x="7240150" y="2221200"/>
            <a:ext cx="0" cy="167700"/>
          </a:xfrm>
          <a:prstGeom prst="straightConnector1">
            <a:avLst/>
          </a:prstGeom>
          <a:noFill/>
          <a:ln cap="flat" cmpd="sng" w="9525">
            <a:solidFill>
              <a:schemeClr val="dk2"/>
            </a:solidFill>
            <a:prstDash val="solid"/>
            <a:round/>
            <a:headEnd len="sm" w="sm" type="none"/>
            <a:tailEnd len="med" w="med" type="triangle"/>
          </a:ln>
        </p:spPr>
      </p:cxnSp>
      <p:sp>
        <p:nvSpPr>
          <p:cNvPr id="2474" name="Google Shape;2474;p65"/>
          <p:cNvSpPr/>
          <p:nvPr/>
        </p:nvSpPr>
        <p:spPr>
          <a:xfrm>
            <a:off x="7817950" y="23889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475" name="Google Shape;2475;p65"/>
          <p:cNvCxnSpPr>
            <a:endCxn id="2474" idx="1"/>
          </p:cNvCxnSpPr>
          <p:nvPr/>
        </p:nvCxnSpPr>
        <p:spPr>
          <a:xfrm>
            <a:off x="7652950" y="26479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2476" name="Google Shape;2476;p65"/>
          <p:cNvCxnSpPr/>
          <p:nvPr/>
        </p:nvCxnSpPr>
        <p:spPr>
          <a:xfrm rot="10800000">
            <a:off x="8230750" y="2221200"/>
            <a:ext cx="0" cy="167700"/>
          </a:xfrm>
          <a:prstGeom prst="straightConnector1">
            <a:avLst/>
          </a:prstGeom>
          <a:noFill/>
          <a:ln cap="flat" cmpd="sng" w="9525">
            <a:solidFill>
              <a:schemeClr val="dk2"/>
            </a:solidFill>
            <a:prstDash val="solid"/>
            <a:round/>
            <a:headEnd len="sm" w="sm" type="none"/>
            <a:tailEnd len="med" w="med" type="triangle"/>
          </a:ln>
        </p:spPr>
      </p:cxnSp>
      <p:sp>
        <p:nvSpPr>
          <p:cNvPr id="2477" name="Google Shape;2477;p65"/>
          <p:cNvSpPr/>
          <p:nvPr/>
        </p:nvSpPr>
        <p:spPr>
          <a:xfrm>
            <a:off x="3855550" y="20079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478" name="Google Shape;2478;p65"/>
          <p:cNvSpPr/>
          <p:nvPr/>
        </p:nvSpPr>
        <p:spPr>
          <a:xfrm>
            <a:off x="4846150" y="20079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479" name="Google Shape;2479;p65"/>
          <p:cNvSpPr/>
          <p:nvPr/>
        </p:nvSpPr>
        <p:spPr>
          <a:xfrm>
            <a:off x="5836750" y="20079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480" name="Google Shape;2480;p65"/>
          <p:cNvSpPr/>
          <p:nvPr/>
        </p:nvSpPr>
        <p:spPr>
          <a:xfrm>
            <a:off x="6827350" y="20079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sp>
        <p:nvSpPr>
          <p:cNvPr id="2481" name="Google Shape;2481;p65"/>
          <p:cNvSpPr/>
          <p:nvPr/>
        </p:nvSpPr>
        <p:spPr>
          <a:xfrm>
            <a:off x="7817950" y="2007900"/>
            <a:ext cx="825600" cy="24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p:txBody>
      </p:sp>
      <p:cxnSp>
        <p:nvCxnSpPr>
          <p:cNvPr id="2482" name="Google Shape;2482;p65"/>
          <p:cNvCxnSpPr/>
          <p:nvPr/>
        </p:nvCxnSpPr>
        <p:spPr>
          <a:xfrm rot="10800000">
            <a:off x="4268350" y="1840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83" name="Google Shape;2483;p65"/>
          <p:cNvCxnSpPr/>
          <p:nvPr/>
        </p:nvCxnSpPr>
        <p:spPr>
          <a:xfrm rot="10800000">
            <a:off x="5258950" y="1840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84" name="Google Shape;2484;p65"/>
          <p:cNvCxnSpPr/>
          <p:nvPr/>
        </p:nvCxnSpPr>
        <p:spPr>
          <a:xfrm rot="10800000">
            <a:off x="6249550" y="1840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85" name="Google Shape;2485;p65"/>
          <p:cNvCxnSpPr/>
          <p:nvPr/>
        </p:nvCxnSpPr>
        <p:spPr>
          <a:xfrm rot="10800000">
            <a:off x="7240150" y="1840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86" name="Google Shape;2486;p65"/>
          <p:cNvCxnSpPr/>
          <p:nvPr/>
        </p:nvCxnSpPr>
        <p:spPr>
          <a:xfrm rot="10800000">
            <a:off x="8230750" y="1840200"/>
            <a:ext cx="0" cy="167700"/>
          </a:xfrm>
          <a:prstGeom prst="straightConnector1">
            <a:avLst/>
          </a:prstGeom>
          <a:noFill/>
          <a:ln cap="flat" cmpd="sng" w="9525">
            <a:solidFill>
              <a:schemeClr val="dk2"/>
            </a:solidFill>
            <a:prstDash val="solid"/>
            <a:round/>
            <a:headEnd len="sm" w="sm" type="none"/>
            <a:tailEnd len="med" w="med" type="triangle"/>
          </a:ln>
        </p:spPr>
      </p:cxnSp>
      <p:sp>
        <p:nvSpPr>
          <p:cNvPr id="2487" name="Google Shape;2487;p65"/>
          <p:cNvSpPr/>
          <p:nvPr/>
        </p:nvSpPr>
        <p:spPr>
          <a:xfrm>
            <a:off x="3855550" y="16269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200" u="none" cap="none" strike="noStrike">
              <a:solidFill>
                <a:srgbClr val="000000"/>
              </a:solidFill>
              <a:latin typeface="Arial"/>
              <a:ea typeface="Arial"/>
              <a:cs typeface="Arial"/>
              <a:sym typeface="Arial"/>
            </a:endParaRPr>
          </a:p>
        </p:txBody>
      </p:sp>
      <p:sp>
        <p:nvSpPr>
          <p:cNvPr id="2488" name="Google Shape;2488;p65"/>
          <p:cNvSpPr/>
          <p:nvPr/>
        </p:nvSpPr>
        <p:spPr>
          <a:xfrm>
            <a:off x="4846150" y="16269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489" name="Google Shape;2489;p65"/>
          <p:cNvSpPr/>
          <p:nvPr/>
        </p:nvSpPr>
        <p:spPr>
          <a:xfrm>
            <a:off x="5836750" y="16269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490" name="Google Shape;2490;p65"/>
          <p:cNvSpPr/>
          <p:nvPr/>
        </p:nvSpPr>
        <p:spPr>
          <a:xfrm>
            <a:off x="6827350" y="16269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491" name="Google Shape;2491;p65"/>
          <p:cNvSpPr/>
          <p:nvPr/>
        </p:nvSpPr>
        <p:spPr>
          <a:xfrm>
            <a:off x="7817950" y="1626900"/>
            <a:ext cx="825600" cy="24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2492" name="Google Shape;2492;p65"/>
          <p:cNvCxnSpPr/>
          <p:nvPr/>
        </p:nvCxnSpPr>
        <p:spPr>
          <a:xfrm rot="10800000">
            <a:off x="4268350" y="1459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93" name="Google Shape;2493;p65"/>
          <p:cNvCxnSpPr/>
          <p:nvPr/>
        </p:nvCxnSpPr>
        <p:spPr>
          <a:xfrm rot="10800000">
            <a:off x="5258950" y="1459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94" name="Google Shape;2494;p65"/>
          <p:cNvCxnSpPr/>
          <p:nvPr/>
        </p:nvCxnSpPr>
        <p:spPr>
          <a:xfrm rot="10800000">
            <a:off x="6249550" y="1459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95" name="Google Shape;2495;p65"/>
          <p:cNvCxnSpPr/>
          <p:nvPr/>
        </p:nvCxnSpPr>
        <p:spPr>
          <a:xfrm rot="10800000">
            <a:off x="7240150" y="1459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496" name="Google Shape;2496;p65"/>
          <p:cNvCxnSpPr/>
          <p:nvPr/>
        </p:nvCxnSpPr>
        <p:spPr>
          <a:xfrm rot="10800000">
            <a:off x="8230750" y="1459200"/>
            <a:ext cx="0" cy="167700"/>
          </a:xfrm>
          <a:prstGeom prst="straightConnector1">
            <a:avLst/>
          </a:prstGeom>
          <a:noFill/>
          <a:ln cap="flat" cmpd="sng" w="9525">
            <a:solidFill>
              <a:schemeClr val="dk2"/>
            </a:solidFill>
            <a:prstDash val="solid"/>
            <a:round/>
            <a:headEnd len="sm" w="sm" type="none"/>
            <a:tailEnd len="med" w="med" type="triangle"/>
          </a:ln>
        </p:spPr>
      </p:cxnSp>
      <p:sp>
        <p:nvSpPr>
          <p:cNvPr id="2497" name="Google Shape;2497;p65"/>
          <p:cNvSpPr txBox="1"/>
          <p:nvPr/>
        </p:nvSpPr>
        <p:spPr>
          <a:xfrm>
            <a:off x="4054350" y="1113375"/>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2498" name="Google Shape;2498;p65"/>
          <p:cNvSpPr txBox="1"/>
          <p:nvPr/>
        </p:nvSpPr>
        <p:spPr>
          <a:xfrm>
            <a:off x="4892550" y="11133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2499" name="Google Shape;2499;p65"/>
          <p:cNvSpPr txBox="1"/>
          <p:nvPr/>
        </p:nvSpPr>
        <p:spPr>
          <a:xfrm>
            <a:off x="5959350" y="1113375"/>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2500" name="Google Shape;2500;p65"/>
          <p:cNvSpPr txBox="1"/>
          <p:nvPr/>
        </p:nvSpPr>
        <p:spPr>
          <a:xfrm>
            <a:off x="6871250" y="11133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2501" name="Google Shape;2501;p65"/>
          <p:cNvSpPr txBox="1"/>
          <p:nvPr/>
        </p:nvSpPr>
        <p:spPr>
          <a:xfrm>
            <a:off x="7861850" y="1113375"/>
            <a:ext cx="8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&lt;eos&gt;</a:t>
            </a:r>
            <a:endParaRPr b="0" i="0" sz="1400" u="none" cap="none" strike="noStrike">
              <a:solidFill>
                <a:srgbClr val="000000"/>
              </a:solidFill>
              <a:latin typeface="Roboto"/>
              <a:ea typeface="Roboto"/>
              <a:cs typeface="Roboto"/>
              <a:sym typeface="Roboto"/>
            </a:endParaRPr>
          </a:p>
        </p:txBody>
      </p:sp>
      <p:cxnSp>
        <p:nvCxnSpPr>
          <p:cNvPr id="2502" name="Google Shape;2502;p65"/>
          <p:cNvCxnSpPr/>
          <p:nvPr/>
        </p:nvCxnSpPr>
        <p:spPr>
          <a:xfrm rot="10800000">
            <a:off x="5258950" y="3592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503" name="Google Shape;2503;p65"/>
          <p:cNvCxnSpPr/>
          <p:nvPr/>
        </p:nvCxnSpPr>
        <p:spPr>
          <a:xfrm rot="10800000">
            <a:off x="6249550" y="3592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504" name="Google Shape;2504;p65"/>
          <p:cNvCxnSpPr/>
          <p:nvPr/>
        </p:nvCxnSpPr>
        <p:spPr>
          <a:xfrm rot="10800000">
            <a:off x="7240150" y="35928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505" name="Google Shape;2505;p65"/>
          <p:cNvCxnSpPr/>
          <p:nvPr/>
        </p:nvCxnSpPr>
        <p:spPr>
          <a:xfrm rot="10800000">
            <a:off x="8154550" y="3592800"/>
            <a:ext cx="0" cy="167700"/>
          </a:xfrm>
          <a:prstGeom prst="straightConnector1">
            <a:avLst/>
          </a:prstGeom>
          <a:noFill/>
          <a:ln cap="flat" cmpd="sng" w="9525">
            <a:solidFill>
              <a:schemeClr val="dk2"/>
            </a:solidFill>
            <a:prstDash val="solid"/>
            <a:round/>
            <a:headEnd len="sm" w="sm" type="none"/>
            <a:tailEnd len="med" w="med" type="triangle"/>
          </a:ln>
        </p:spPr>
      </p:cxnSp>
      <p:sp>
        <p:nvSpPr>
          <p:cNvPr id="2506" name="Google Shape;2506;p65"/>
          <p:cNvSpPr/>
          <p:nvPr/>
        </p:nvSpPr>
        <p:spPr>
          <a:xfrm>
            <a:off x="3333100" y="1937250"/>
            <a:ext cx="165000" cy="167700"/>
          </a:xfrm>
          <a:prstGeom prst="ellipse">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65"/>
          <p:cNvSpPr txBox="1"/>
          <p:nvPr/>
        </p:nvSpPr>
        <p:spPr>
          <a:xfrm>
            <a:off x="1228150" y="5579275"/>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1,1</a:t>
            </a:r>
            <a:endParaRPr b="0" i="0" sz="600" u="none" cap="none" strike="noStrike">
              <a:solidFill>
                <a:schemeClr val="accent3"/>
              </a:solidFill>
              <a:latin typeface="Roboto"/>
              <a:ea typeface="Roboto"/>
              <a:cs typeface="Roboto"/>
              <a:sym typeface="Roboto"/>
            </a:endParaRPr>
          </a:p>
        </p:txBody>
      </p:sp>
      <p:sp>
        <p:nvSpPr>
          <p:cNvPr id="2508" name="Google Shape;2508;p65"/>
          <p:cNvSpPr txBox="1"/>
          <p:nvPr/>
        </p:nvSpPr>
        <p:spPr>
          <a:xfrm>
            <a:off x="1609150" y="5807875"/>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1,2</a:t>
            </a:r>
            <a:endParaRPr b="0" i="0" sz="600" u="none" cap="none" strike="noStrike">
              <a:solidFill>
                <a:schemeClr val="accent3"/>
              </a:solidFill>
              <a:latin typeface="Roboto"/>
              <a:ea typeface="Roboto"/>
              <a:cs typeface="Roboto"/>
              <a:sym typeface="Roboto"/>
            </a:endParaRPr>
          </a:p>
        </p:txBody>
      </p:sp>
      <p:sp>
        <p:nvSpPr>
          <p:cNvPr id="2509" name="Google Shape;2509;p65"/>
          <p:cNvSpPr txBox="1"/>
          <p:nvPr/>
        </p:nvSpPr>
        <p:spPr>
          <a:xfrm>
            <a:off x="2415250" y="6246225"/>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1,2</a:t>
            </a:r>
            <a:endParaRPr b="0" i="0" sz="600" u="none" cap="none" strike="noStrike">
              <a:solidFill>
                <a:schemeClr val="accent3"/>
              </a:solidFill>
              <a:latin typeface="Roboto"/>
              <a:ea typeface="Roboto"/>
              <a:cs typeface="Roboto"/>
              <a:sym typeface="Roboto"/>
            </a:endParaRPr>
          </a:p>
        </p:txBody>
      </p:sp>
      <p:sp>
        <p:nvSpPr>
          <p:cNvPr id="2510" name="Google Shape;2510;p65"/>
          <p:cNvSpPr txBox="1"/>
          <p:nvPr/>
        </p:nvSpPr>
        <p:spPr>
          <a:xfrm>
            <a:off x="85225" y="728825"/>
            <a:ext cx="754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Another way to improve the performance is to </a:t>
            </a:r>
            <a:r>
              <a:rPr b="1" i="0" lang="en-GB" sz="1400" u="none" cap="none" strike="noStrike">
                <a:solidFill>
                  <a:srgbClr val="000000"/>
                </a:solidFill>
                <a:latin typeface="Roboto"/>
                <a:ea typeface="Roboto"/>
                <a:cs typeface="Roboto"/>
                <a:sym typeface="Roboto"/>
              </a:rPr>
              <a:t>stack multiple RNNs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2511" name="Google Shape;2511;p65"/>
          <p:cNvSpPr/>
          <p:nvPr/>
        </p:nvSpPr>
        <p:spPr>
          <a:xfrm>
            <a:off x="5078538" y="38367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512" name="Google Shape;2512;p65"/>
          <p:cNvCxnSpPr>
            <a:stCxn id="2511" idx="0"/>
          </p:cNvCxnSpPr>
          <p:nvPr/>
        </p:nvCxnSpPr>
        <p:spPr>
          <a:xfrm rot="10800000">
            <a:off x="5486538" y="357990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513" name="Google Shape;2513;p65"/>
          <p:cNvCxnSpPr/>
          <p:nvPr/>
        </p:nvCxnSpPr>
        <p:spPr>
          <a:xfrm rot="10800000">
            <a:off x="5491338" y="4077300"/>
            <a:ext cx="0" cy="167700"/>
          </a:xfrm>
          <a:prstGeom prst="straightConnector1">
            <a:avLst/>
          </a:prstGeom>
          <a:noFill/>
          <a:ln cap="flat" cmpd="sng" w="9525">
            <a:solidFill>
              <a:schemeClr val="dk2"/>
            </a:solidFill>
            <a:prstDash val="solid"/>
            <a:round/>
            <a:headEnd len="sm" w="sm" type="none"/>
            <a:tailEnd len="med" w="med" type="triangle"/>
          </a:ln>
        </p:spPr>
      </p:cxnSp>
      <p:sp>
        <p:nvSpPr>
          <p:cNvPr id="2514" name="Google Shape;2514;p65"/>
          <p:cNvSpPr txBox="1"/>
          <p:nvPr/>
        </p:nvSpPr>
        <p:spPr>
          <a:xfrm>
            <a:off x="5325313" y="4245000"/>
            <a:ext cx="45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“J”</a:t>
            </a:r>
            <a:endParaRPr b="0" i="0" sz="1400" u="none" cap="none" strike="noStrike">
              <a:solidFill>
                <a:srgbClr val="000000"/>
              </a:solidFill>
              <a:latin typeface="Roboto"/>
              <a:ea typeface="Roboto"/>
              <a:cs typeface="Roboto"/>
              <a:sym typeface="Roboto"/>
            </a:endParaRPr>
          </a:p>
        </p:txBody>
      </p:sp>
      <p:sp>
        <p:nvSpPr>
          <p:cNvPr id="2515" name="Google Shape;2515;p65"/>
          <p:cNvSpPr/>
          <p:nvPr/>
        </p:nvSpPr>
        <p:spPr>
          <a:xfrm>
            <a:off x="6069138" y="38367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516" name="Google Shape;2516;p65"/>
          <p:cNvCxnSpPr>
            <a:stCxn id="2515" idx="0"/>
          </p:cNvCxnSpPr>
          <p:nvPr/>
        </p:nvCxnSpPr>
        <p:spPr>
          <a:xfrm rot="10800000">
            <a:off x="6477138" y="357990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517" name="Google Shape;2517;p65"/>
          <p:cNvCxnSpPr/>
          <p:nvPr/>
        </p:nvCxnSpPr>
        <p:spPr>
          <a:xfrm rot="10800000">
            <a:off x="6481938" y="4077300"/>
            <a:ext cx="0" cy="167700"/>
          </a:xfrm>
          <a:prstGeom prst="straightConnector1">
            <a:avLst/>
          </a:prstGeom>
          <a:noFill/>
          <a:ln cap="flat" cmpd="sng" w="9525">
            <a:solidFill>
              <a:schemeClr val="dk2"/>
            </a:solidFill>
            <a:prstDash val="solid"/>
            <a:round/>
            <a:headEnd len="sm" w="sm" type="none"/>
            <a:tailEnd len="med" w="med" type="triangle"/>
          </a:ln>
        </p:spPr>
      </p:cxnSp>
      <p:sp>
        <p:nvSpPr>
          <p:cNvPr id="2518" name="Google Shape;2518;p65"/>
          <p:cNvSpPr txBox="1"/>
          <p:nvPr/>
        </p:nvSpPr>
        <p:spPr>
          <a:xfrm>
            <a:off x="6315924" y="4245000"/>
            <a:ext cx="76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“aime”</a:t>
            </a:r>
            <a:endParaRPr b="0" i="0" sz="1400" u="none" cap="none" strike="noStrike">
              <a:solidFill>
                <a:srgbClr val="000000"/>
              </a:solidFill>
              <a:latin typeface="Roboto"/>
              <a:ea typeface="Roboto"/>
              <a:cs typeface="Roboto"/>
              <a:sym typeface="Roboto"/>
            </a:endParaRPr>
          </a:p>
        </p:txBody>
      </p:sp>
      <p:sp>
        <p:nvSpPr>
          <p:cNvPr id="2519" name="Google Shape;2519;p65"/>
          <p:cNvSpPr/>
          <p:nvPr/>
        </p:nvSpPr>
        <p:spPr>
          <a:xfrm>
            <a:off x="7135938" y="38367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520" name="Google Shape;2520;p65"/>
          <p:cNvCxnSpPr>
            <a:stCxn id="2519" idx="0"/>
          </p:cNvCxnSpPr>
          <p:nvPr/>
        </p:nvCxnSpPr>
        <p:spPr>
          <a:xfrm rot="10800000">
            <a:off x="7543938" y="357990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521" name="Google Shape;2521;p65"/>
          <p:cNvCxnSpPr/>
          <p:nvPr/>
        </p:nvCxnSpPr>
        <p:spPr>
          <a:xfrm rot="10800000">
            <a:off x="7548738" y="4077300"/>
            <a:ext cx="0" cy="167700"/>
          </a:xfrm>
          <a:prstGeom prst="straightConnector1">
            <a:avLst/>
          </a:prstGeom>
          <a:noFill/>
          <a:ln cap="flat" cmpd="sng" w="9525">
            <a:solidFill>
              <a:schemeClr val="dk2"/>
            </a:solidFill>
            <a:prstDash val="solid"/>
            <a:round/>
            <a:headEnd len="sm" w="sm" type="none"/>
            <a:tailEnd len="med" w="med" type="triangle"/>
          </a:ln>
        </p:spPr>
      </p:cxnSp>
      <p:sp>
        <p:nvSpPr>
          <p:cNvPr id="2522" name="Google Shape;2522;p65"/>
          <p:cNvSpPr txBox="1"/>
          <p:nvPr/>
        </p:nvSpPr>
        <p:spPr>
          <a:xfrm>
            <a:off x="7274303" y="4245000"/>
            <a:ext cx="56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“les”</a:t>
            </a:r>
            <a:endParaRPr b="0" i="0" sz="1400" u="none" cap="none" strike="noStrike">
              <a:solidFill>
                <a:srgbClr val="000000"/>
              </a:solidFill>
              <a:latin typeface="Roboto"/>
              <a:ea typeface="Roboto"/>
              <a:cs typeface="Roboto"/>
              <a:sym typeface="Roboto"/>
            </a:endParaRPr>
          </a:p>
        </p:txBody>
      </p:sp>
      <p:sp>
        <p:nvSpPr>
          <p:cNvPr id="2523" name="Google Shape;2523;p65"/>
          <p:cNvSpPr/>
          <p:nvPr/>
        </p:nvSpPr>
        <p:spPr>
          <a:xfrm>
            <a:off x="8126538" y="383670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524" name="Google Shape;2524;p65"/>
          <p:cNvCxnSpPr>
            <a:stCxn id="2523" idx="0"/>
          </p:cNvCxnSpPr>
          <p:nvPr/>
        </p:nvCxnSpPr>
        <p:spPr>
          <a:xfrm rot="10800000">
            <a:off x="8534538" y="357990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525" name="Google Shape;2525;p65"/>
          <p:cNvCxnSpPr/>
          <p:nvPr/>
        </p:nvCxnSpPr>
        <p:spPr>
          <a:xfrm rot="10800000">
            <a:off x="8539338" y="4077300"/>
            <a:ext cx="0" cy="167700"/>
          </a:xfrm>
          <a:prstGeom prst="straightConnector1">
            <a:avLst/>
          </a:prstGeom>
          <a:noFill/>
          <a:ln cap="flat" cmpd="sng" w="9525">
            <a:solidFill>
              <a:schemeClr val="dk2"/>
            </a:solidFill>
            <a:prstDash val="solid"/>
            <a:round/>
            <a:headEnd len="sm" w="sm" type="none"/>
            <a:tailEnd len="med" w="med" type="triangle"/>
          </a:ln>
        </p:spPr>
      </p:cxnSp>
      <p:sp>
        <p:nvSpPr>
          <p:cNvPr id="2526" name="Google Shape;2526;p65"/>
          <p:cNvSpPr txBox="1"/>
          <p:nvPr/>
        </p:nvSpPr>
        <p:spPr>
          <a:xfrm>
            <a:off x="8103775" y="4245000"/>
            <a:ext cx="76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“chats”</a:t>
            </a:r>
            <a:endParaRPr b="0" i="0" sz="1400" u="none" cap="none" strike="noStrike">
              <a:solidFill>
                <a:srgbClr val="000000"/>
              </a:solidFill>
              <a:latin typeface="Roboto"/>
              <a:ea typeface="Roboto"/>
              <a:cs typeface="Roboto"/>
              <a:sym typeface="Roboto"/>
            </a:endParaRPr>
          </a:p>
        </p:txBody>
      </p:sp>
      <p:sp>
        <p:nvSpPr>
          <p:cNvPr id="2527" name="Google Shape;2527;p65"/>
          <p:cNvSpPr/>
          <p:nvPr/>
        </p:nvSpPr>
        <p:spPr>
          <a:xfrm>
            <a:off x="4086038" y="3826350"/>
            <a:ext cx="825600" cy="240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Emb</a:t>
            </a:r>
            <a:endParaRPr b="0" i="0" sz="1400" u="none" cap="none" strike="noStrike">
              <a:solidFill>
                <a:srgbClr val="000000"/>
              </a:solidFill>
              <a:latin typeface="Arial"/>
              <a:ea typeface="Arial"/>
              <a:cs typeface="Arial"/>
              <a:sym typeface="Arial"/>
            </a:endParaRPr>
          </a:p>
        </p:txBody>
      </p:sp>
      <p:cxnSp>
        <p:nvCxnSpPr>
          <p:cNvPr id="2528" name="Google Shape;2528;p65"/>
          <p:cNvCxnSpPr>
            <a:stCxn id="2527" idx="0"/>
          </p:cNvCxnSpPr>
          <p:nvPr/>
        </p:nvCxnSpPr>
        <p:spPr>
          <a:xfrm rot="10800000">
            <a:off x="4494038" y="3569550"/>
            <a:ext cx="4800" cy="256800"/>
          </a:xfrm>
          <a:prstGeom prst="straightConnector1">
            <a:avLst/>
          </a:prstGeom>
          <a:noFill/>
          <a:ln cap="flat" cmpd="sng" w="9525">
            <a:solidFill>
              <a:schemeClr val="dk2"/>
            </a:solidFill>
            <a:prstDash val="solid"/>
            <a:round/>
            <a:headEnd len="sm" w="sm" type="none"/>
            <a:tailEnd len="med" w="med" type="triangle"/>
          </a:ln>
        </p:spPr>
      </p:cxnSp>
      <p:cxnSp>
        <p:nvCxnSpPr>
          <p:cNvPr id="2529" name="Google Shape;2529;p65"/>
          <p:cNvCxnSpPr/>
          <p:nvPr/>
        </p:nvCxnSpPr>
        <p:spPr>
          <a:xfrm rot="10800000">
            <a:off x="4498838" y="4066950"/>
            <a:ext cx="0" cy="167700"/>
          </a:xfrm>
          <a:prstGeom prst="straightConnector1">
            <a:avLst/>
          </a:prstGeom>
          <a:noFill/>
          <a:ln cap="flat" cmpd="sng" w="9525">
            <a:solidFill>
              <a:schemeClr val="dk2"/>
            </a:solidFill>
            <a:prstDash val="solid"/>
            <a:round/>
            <a:headEnd len="sm" w="sm" type="none"/>
            <a:tailEnd len="med" w="med" type="triangle"/>
          </a:ln>
        </p:spPr>
      </p:cxnSp>
      <p:sp>
        <p:nvSpPr>
          <p:cNvPr id="2530" name="Google Shape;2530;p65"/>
          <p:cNvSpPr txBox="1"/>
          <p:nvPr/>
        </p:nvSpPr>
        <p:spPr>
          <a:xfrm>
            <a:off x="4332832" y="4234650"/>
            <a:ext cx="73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&lt;bos&gt;</a:t>
            </a:r>
            <a:endParaRPr b="0" i="0" sz="1400" u="none" cap="none" strike="noStrike">
              <a:solidFill>
                <a:srgbClr val="000000"/>
              </a:solidFill>
              <a:latin typeface="Roboto"/>
              <a:ea typeface="Roboto"/>
              <a:cs typeface="Roboto"/>
              <a:sym typeface="Roboto"/>
            </a:endParaRPr>
          </a:p>
        </p:txBody>
      </p:sp>
      <p:sp>
        <p:nvSpPr>
          <p:cNvPr id="2531" name="Google Shape;2531;p65"/>
          <p:cNvSpPr/>
          <p:nvPr/>
        </p:nvSpPr>
        <p:spPr>
          <a:xfrm>
            <a:off x="3855550" y="3074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sp>
        <p:nvSpPr>
          <p:cNvPr id="2532" name="Google Shape;2532;p65"/>
          <p:cNvSpPr/>
          <p:nvPr/>
        </p:nvSpPr>
        <p:spPr>
          <a:xfrm>
            <a:off x="4846150" y="3074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533" name="Google Shape;2533;p65"/>
          <p:cNvCxnSpPr>
            <a:stCxn id="2531" idx="3"/>
            <a:endCxn id="2532" idx="1"/>
          </p:cNvCxnSpPr>
          <p:nvPr/>
        </p:nvCxnSpPr>
        <p:spPr>
          <a:xfrm>
            <a:off x="4681150" y="3333750"/>
            <a:ext cx="165000" cy="0"/>
          </a:xfrm>
          <a:prstGeom prst="straightConnector1">
            <a:avLst/>
          </a:prstGeom>
          <a:noFill/>
          <a:ln cap="flat" cmpd="sng" w="9525">
            <a:solidFill>
              <a:schemeClr val="dk2"/>
            </a:solidFill>
            <a:prstDash val="solid"/>
            <a:round/>
            <a:headEnd len="sm" w="sm" type="none"/>
            <a:tailEnd len="med" w="med" type="triangle"/>
          </a:ln>
        </p:spPr>
      </p:cxnSp>
      <p:sp>
        <p:nvSpPr>
          <p:cNvPr id="2534" name="Google Shape;2534;p65"/>
          <p:cNvSpPr/>
          <p:nvPr/>
        </p:nvSpPr>
        <p:spPr>
          <a:xfrm>
            <a:off x="5836750" y="3074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535" name="Google Shape;2535;p65"/>
          <p:cNvCxnSpPr>
            <a:endCxn id="2534" idx="1"/>
          </p:cNvCxnSpPr>
          <p:nvPr/>
        </p:nvCxnSpPr>
        <p:spPr>
          <a:xfrm>
            <a:off x="5671750" y="3333750"/>
            <a:ext cx="165000" cy="0"/>
          </a:xfrm>
          <a:prstGeom prst="straightConnector1">
            <a:avLst/>
          </a:prstGeom>
          <a:noFill/>
          <a:ln cap="flat" cmpd="sng" w="9525">
            <a:solidFill>
              <a:schemeClr val="dk2"/>
            </a:solidFill>
            <a:prstDash val="solid"/>
            <a:round/>
            <a:headEnd len="sm" w="sm" type="none"/>
            <a:tailEnd len="med" w="med" type="triangle"/>
          </a:ln>
        </p:spPr>
      </p:cxnSp>
      <p:sp>
        <p:nvSpPr>
          <p:cNvPr id="2536" name="Google Shape;2536;p65"/>
          <p:cNvSpPr/>
          <p:nvPr/>
        </p:nvSpPr>
        <p:spPr>
          <a:xfrm>
            <a:off x="6827350" y="3074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537" name="Google Shape;2537;p65"/>
          <p:cNvCxnSpPr>
            <a:endCxn id="2536" idx="1"/>
          </p:cNvCxnSpPr>
          <p:nvPr/>
        </p:nvCxnSpPr>
        <p:spPr>
          <a:xfrm>
            <a:off x="6662350" y="33337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2538" name="Google Shape;2538;p65"/>
          <p:cNvCxnSpPr/>
          <p:nvPr/>
        </p:nvCxnSpPr>
        <p:spPr>
          <a:xfrm rot="10800000">
            <a:off x="4268350" y="2907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539" name="Google Shape;2539;p65"/>
          <p:cNvCxnSpPr/>
          <p:nvPr/>
        </p:nvCxnSpPr>
        <p:spPr>
          <a:xfrm rot="10800000">
            <a:off x="5258950" y="2907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540" name="Google Shape;2540;p65"/>
          <p:cNvCxnSpPr/>
          <p:nvPr/>
        </p:nvCxnSpPr>
        <p:spPr>
          <a:xfrm rot="10800000">
            <a:off x="6249550" y="29070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541" name="Google Shape;2541;p65"/>
          <p:cNvCxnSpPr/>
          <p:nvPr/>
        </p:nvCxnSpPr>
        <p:spPr>
          <a:xfrm rot="10800000">
            <a:off x="7240150" y="2907000"/>
            <a:ext cx="0" cy="167700"/>
          </a:xfrm>
          <a:prstGeom prst="straightConnector1">
            <a:avLst/>
          </a:prstGeom>
          <a:noFill/>
          <a:ln cap="flat" cmpd="sng" w="9525">
            <a:solidFill>
              <a:schemeClr val="dk2"/>
            </a:solidFill>
            <a:prstDash val="solid"/>
            <a:round/>
            <a:headEnd len="sm" w="sm" type="none"/>
            <a:tailEnd len="med" w="med" type="triangle"/>
          </a:ln>
        </p:spPr>
      </p:cxnSp>
      <p:sp>
        <p:nvSpPr>
          <p:cNvPr id="2542" name="Google Shape;2542;p65"/>
          <p:cNvSpPr/>
          <p:nvPr/>
        </p:nvSpPr>
        <p:spPr>
          <a:xfrm>
            <a:off x="7817950" y="3074700"/>
            <a:ext cx="825600" cy="518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543" name="Google Shape;2543;p65"/>
          <p:cNvCxnSpPr>
            <a:endCxn id="2542" idx="1"/>
          </p:cNvCxnSpPr>
          <p:nvPr/>
        </p:nvCxnSpPr>
        <p:spPr>
          <a:xfrm>
            <a:off x="7652950" y="33337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2544" name="Google Shape;2544;p65"/>
          <p:cNvCxnSpPr/>
          <p:nvPr/>
        </p:nvCxnSpPr>
        <p:spPr>
          <a:xfrm rot="10800000">
            <a:off x="8230750" y="2907000"/>
            <a:ext cx="0" cy="167700"/>
          </a:xfrm>
          <a:prstGeom prst="straightConnector1">
            <a:avLst/>
          </a:prstGeom>
          <a:noFill/>
          <a:ln cap="flat" cmpd="sng" w="9525">
            <a:solidFill>
              <a:schemeClr val="dk2"/>
            </a:solidFill>
            <a:prstDash val="solid"/>
            <a:round/>
            <a:headEnd len="sm" w="sm" type="none"/>
            <a:tailEnd len="med" w="med" type="triangle"/>
          </a:ln>
        </p:spPr>
      </p:cxnSp>
      <p:sp>
        <p:nvSpPr>
          <p:cNvPr id="2545" name="Google Shape;2545;p65"/>
          <p:cNvSpPr/>
          <p:nvPr/>
        </p:nvSpPr>
        <p:spPr>
          <a:xfrm>
            <a:off x="121750" y="24651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546" name="Google Shape;2546;p65"/>
          <p:cNvCxnSpPr>
            <a:endCxn id="2545" idx="2"/>
          </p:cNvCxnSpPr>
          <p:nvPr/>
        </p:nvCxnSpPr>
        <p:spPr>
          <a:xfrm rot="10800000">
            <a:off x="534550" y="2983200"/>
            <a:ext cx="0" cy="167700"/>
          </a:xfrm>
          <a:prstGeom prst="straightConnector1">
            <a:avLst/>
          </a:prstGeom>
          <a:noFill/>
          <a:ln cap="flat" cmpd="sng" w="9525">
            <a:solidFill>
              <a:schemeClr val="dk2"/>
            </a:solidFill>
            <a:prstDash val="solid"/>
            <a:round/>
            <a:headEnd len="sm" w="sm" type="none"/>
            <a:tailEnd len="med" w="med" type="triangle"/>
          </a:ln>
        </p:spPr>
      </p:cxnSp>
      <p:sp>
        <p:nvSpPr>
          <p:cNvPr id="2547" name="Google Shape;2547;p65"/>
          <p:cNvSpPr/>
          <p:nvPr/>
        </p:nvSpPr>
        <p:spPr>
          <a:xfrm>
            <a:off x="1112350" y="24651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548" name="Google Shape;2548;p65"/>
          <p:cNvCxnSpPr>
            <a:endCxn id="2547" idx="2"/>
          </p:cNvCxnSpPr>
          <p:nvPr/>
        </p:nvCxnSpPr>
        <p:spPr>
          <a:xfrm rot="10800000">
            <a:off x="1525150" y="2983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549" name="Google Shape;2549;p65"/>
          <p:cNvCxnSpPr>
            <a:stCxn id="2545" idx="3"/>
            <a:endCxn id="2547" idx="1"/>
          </p:cNvCxnSpPr>
          <p:nvPr/>
        </p:nvCxnSpPr>
        <p:spPr>
          <a:xfrm>
            <a:off x="947350" y="2724150"/>
            <a:ext cx="165000" cy="0"/>
          </a:xfrm>
          <a:prstGeom prst="straightConnector1">
            <a:avLst/>
          </a:prstGeom>
          <a:noFill/>
          <a:ln cap="flat" cmpd="sng" w="9525">
            <a:solidFill>
              <a:schemeClr val="dk2"/>
            </a:solidFill>
            <a:prstDash val="solid"/>
            <a:round/>
            <a:headEnd len="sm" w="sm" type="none"/>
            <a:tailEnd len="med" w="med" type="triangle"/>
          </a:ln>
        </p:spPr>
      </p:cxnSp>
      <p:sp>
        <p:nvSpPr>
          <p:cNvPr id="2550" name="Google Shape;2550;p65"/>
          <p:cNvSpPr/>
          <p:nvPr/>
        </p:nvSpPr>
        <p:spPr>
          <a:xfrm>
            <a:off x="2102950" y="2465100"/>
            <a:ext cx="825600" cy="518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RNN</a:t>
            </a:r>
            <a:endParaRPr b="0" i="0" sz="1400" u="none" cap="none" strike="noStrike">
              <a:solidFill>
                <a:srgbClr val="000000"/>
              </a:solidFill>
              <a:latin typeface="Arial"/>
              <a:ea typeface="Arial"/>
              <a:cs typeface="Arial"/>
              <a:sym typeface="Arial"/>
            </a:endParaRPr>
          </a:p>
        </p:txBody>
      </p:sp>
      <p:cxnSp>
        <p:nvCxnSpPr>
          <p:cNvPr id="2551" name="Google Shape;2551;p65"/>
          <p:cNvCxnSpPr>
            <a:endCxn id="2550" idx="2"/>
          </p:cNvCxnSpPr>
          <p:nvPr/>
        </p:nvCxnSpPr>
        <p:spPr>
          <a:xfrm rot="10800000">
            <a:off x="2515750" y="2983200"/>
            <a:ext cx="0" cy="167700"/>
          </a:xfrm>
          <a:prstGeom prst="straightConnector1">
            <a:avLst/>
          </a:prstGeom>
          <a:noFill/>
          <a:ln cap="flat" cmpd="sng" w="9525">
            <a:solidFill>
              <a:schemeClr val="dk2"/>
            </a:solidFill>
            <a:prstDash val="solid"/>
            <a:round/>
            <a:headEnd len="sm" w="sm" type="none"/>
            <a:tailEnd len="med" w="med" type="triangle"/>
          </a:ln>
        </p:spPr>
      </p:cxnSp>
      <p:cxnSp>
        <p:nvCxnSpPr>
          <p:cNvPr id="2552" name="Google Shape;2552;p65"/>
          <p:cNvCxnSpPr>
            <a:endCxn id="2550" idx="1"/>
          </p:cNvCxnSpPr>
          <p:nvPr/>
        </p:nvCxnSpPr>
        <p:spPr>
          <a:xfrm>
            <a:off x="1937950" y="2724150"/>
            <a:ext cx="165000" cy="0"/>
          </a:xfrm>
          <a:prstGeom prst="straightConnector1">
            <a:avLst/>
          </a:prstGeom>
          <a:noFill/>
          <a:ln cap="flat" cmpd="sng" w="9525">
            <a:solidFill>
              <a:schemeClr val="dk2"/>
            </a:solidFill>
            <a:prstDash val="solid"/>
            <a:round/>
            <a:headEnd len="sm" w="sm" type="none"/>
            <a:tailEnd len="med" w="med" type="triangle"/>
          </a:ln>
        </p:spPr>
      </p:cxnSp>
      <p:cxnSp>
        <p:nvCxnSpPr>
          <p:cNvPr id="2553" name="Google Shape;2553;p65"/>
          <p:cNvCxnSpPr>
            <a:stCxn id="2545" idx="3"/>
            <a:endCxn id="2506" idx="0"/>
          </p:cNvCxnSpPr>
          <p:nvPr/>
        </p:nvCxnSpPr>
        <p:spPr>
          <a:xfrm flipH="1" rot="10800000">
            <a:off x="947350" y="1937250"/>
            <a:ext cx="2468400" cy="786900"/>
          </a:xfrm>
          <a:prstGeom prst="bentConnector4">
            <a:avLst>
              <a:gd fmla="val 3041" name="adj1"/>
              <a:gd fmla="val 130261" name="adj2"/>
            </a:avLst>
          </a:prstGeom>
          <a:noFill/>
          <a:ln cap="flat" cmpd="sng" w="9525">
            <a:solidFill>
              <a:srgbClr val="DB4437"/>
            </a:solidFill>
            <a:prstDash val="solid"/>
            <a:round/>
            <a:headEnd len="sm" w="sm" type="none"/>
            <a:tailEnd len="med" w="med" type="triangle"/>
          </a:ln>
        </p:spPr>
      </p:cxnSp>
      <p:sp>
        <p:nvSpPr>
          <p:cNvPr id="2554" name="Google Shape;2554;p65"/>
          <p:cNvSpPr txBox="1"/>
          <p:nvPr/>
        </p:nvSpPr>
        <p:spPr>
          <a:xfrm>
            <a:off x="3275850" y="1821000"/>
            <a:ext cx="16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DB4437"/>
                </a:solidFill>
                <a:latin typeface="Roboto"/>
                <a:ea typeface="Roboto"/>
                <a:cs typeface="Roboto"/>
                <a:sym typeface="Roboto"/>
              </a:rPr>
              <a:t>+</a:t>
            </a:r>
            <a:endParaRPr b="0" i="0" sz="1400" u="none" cap="none" strike="noStrike">
              <a:solidFill>
                <a:srgbClr val="DB4437"/>
              </a:solidFill>
              <a:latin typeface="Roboto"/>
              <a:ea typeface="Roboto"/>
              <a:cs typeface="Roboto"/>
              <a:sym typeface="Roboto"/>
            </a:endParaRPr>
          </a:p>
        </p:txBody>
      </p:sp>
      <p:cxnSp>
        <p:nvCxnSpPr>
          <p:cNvPr id="2555" name="Google Shape;2555;p65"/>
          <p:cNvCxnSpPr>
            <a:stCxn id="2506" idx="6"/>
            <a:endCxn id="2463" idx="1"/>
          </p:cNvCxnSpPr>
          <p:nvPr/>
        </p:nvCxnSpPr>
        <p:spPr>
          <a:xfrm>
            <a:off x="3498100" y="2021100"/>
            <a:ext cx="357600" cy="627000"/>
          </a:xfrm>
          <a:prstGeom prst="bentConnector3">
            <a:avLst>
              <a:gd fmla="val 49979" name="adj1"/>
            </a:avLst>
          </a:prstGeom>
          <a:noFill/>
          <a:ln cap="flat" cmpd="sng" w="9525">
            <a:solidFill>
              <a:schemeClr val="accent3"/>
            </a:solidFill>
            <a:prstDash val="solid"/>
            <a:round/>
            <a:headEnd len="sm" w="sm" type="none"/>
            <a:tailEnd len="med" w="med" type="triangle"/>
          </a:ln>
        </p:spPr>
      </p:cxnSp>
      <p:cxnSp>
        <p:nvCxnSpPr>
          <p:cNvPr id="2556" name="Google Shape;2556;p65"/>
          <p:cNvCxnSpPr>
            <a:stCxn id="2550" idx="3"/>
            <a:endCxn id="2506" idx="4"/>
          </p:cNvCxnSpPr>
          <p:nvPr/>
        </p:nvCxnSpPr>
        <p:spPr>
          <a:xfrm flipH="1" rot="10800000">
            <a:off x="2928550" y="2104950"/>
            <a:ext cx="487200" cy="619200"/>
          </a:xfrm>
          <a:prstGeom prst="bentConnector2">
            <a:avLst/>
          </a:prstGeom>
          <a:noFill/>
          <a:ln cap="flat" cmpd="sng" w="9525">
            <a:solidFill>
              <a:srgbClr val="DB4437"/>
            </a:solidFill>
            <a:prstDash val="solid"/>
            <a:round/>
            <a:headEnd len="sm" w="sm" type="none"/>
            <a:tailEnd len="med" w="med" type="triangle"/>
          </a:ln>
        </p:spPr>
      </p:cxnSp>
      <p:cxnSp>
        <p:nvCxnSpPr>
          <p:cNvPr id="2557" name="Google Shape;2557;p65"/>
          <p:cNvCxnSpPr/>
          <p:nvPr/>
        </p:nvCxnSpPr>
        <p:spPr>
          <a:xfrm flipH="1" rot="10800000">
            <a:off x="1937800" y="2004225"/>
            <a:ext cx="1395300" cy="702900"/>
          </a:xfrm>
          <a:prstGeom prst="bentConnector3">
            <a:avLst>
              <a:gd fmla="val 5875" name="adj1"/>
            </a:avLst>
          </a:prstGeom>
          <a:noFill/>
          <a:ln cap="flat" cmpd="sng" w="9525">
            <a:solidFill>
              <a:schemeClr val="accent3"/>
            </a:solidFill>
            <a:prstDash val="solid"/>
            <a:round/>
            <a:headEnd len="sm" w="sm" type="none"/>
            <a:tailEnd len="med" w="med" type="triangle"/>
          </a:ln>
        </p:spPr>
      </p:cxnSp>
      <p:sp>
        <p:nvSpPr>
          <p:cNvPr id="2558" name="Google Shape;2558;p65"/>
          <p:cNvSpPr txBox="1"/>
          <p:nvPr/>
        </p:nvSpPr>
        <p:spPr>
          <a:xfrm>
            <a:off x="110125" y="4683750"/>
            <a:ext cx="8656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Normally, we run the attention mechanism on top of the last encoder/decoder layers only.</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562" name="Shape 2562"/>
        <p:cNvGrpSpPr/>
        <p:nvPr/>
      </p:nvGrpSpPr>
      <p:grpSpPr>
        <a:xfrm>
          <a:off x="0" y="0"/>
          <a:ext cx="0" cy="0"/>
          <a:chOff x="0" y="0"/>
          <a:chExt cx="0" cy="0"/>
        </a:xfrm>
      </p:grpSpPr>
      <p:sp>
        <p:nvSpPr>
          <p:cNvPr id="2563" name="Google Shape;2563;p6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Sequence-to-Sequence Learning with RNNs</a:t>
            </a:r>
            <a:endParaRPr sz="2600"/>
          </a:p>
        </p:txBody>
      </p:sp>
      <p:sp>
        <p:nvSpPr>
          <p:cNvPr id="2564" name="Google Shape;2564;p66"/>
          <p:cNvSpPr txBox="1"/>
          <p:nvPr/>
        </p:nvSpPr>
        <p:spPr>
          <a:xfrm>
            <a:off x="1228150" y="5579275"/>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1,1</a:t>
            </a:r>
            <a:endParaRPr b="0" i="0" sz="600" u="none" cap="none" strike="noStrike">
              <a:solidFill>
                <a:schemeClr val="accent3"/>
              </a:solidFill>
              <a:latin typeface="Roboto"/>
              <a:ea typeface="Roboto"/>
              <a:cs typeface="Roboto"/>
              <a:sym typeface="Roboto"/>
            </a:endParaRPr>
          </a:p>
        </p:txBody>
      </p:sp>
      <p:sp>
        <p:nvSpPr>
          <p:cNvPr id="2565" name="Google Shape;2565;p66"/>
          <p:cNvSpPr txBox="1"/>
          <p:nvPr/>
        </p:nvSpPr>
        <p:spPr>
          <a:xfrm>
            <a:off x="1609150" y="5807875"/>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1,2</a:t>
            </a:r>
            <a:endParaRPr b="0" i="0" sz="600" u="none" cap="none" strike="noStrike">
              <a:solidFill>
                <a:schemeClr val="accent3"/>
              </a:solidFill>
              <a:latin typeface="Roboto"/>
              <a:ea typeface="Roboto"/>
              <a:cs typeface="Roboto"/>
              <a:sym typeface="Roboto"/>
            </a:endParaRPr>
          </a:p>
        </p:txBody>
      </p:sp>
      <p:sp>
        <p:nvSpPr>
          <p:cNvPr id="2566" name="Google Shape;2566;p66"/>
          <p:cNvSpPr txBox="1"/>
          <p:nvPr/>
        </p:nvSpPr>
        <p:spPr>
          <a:xfrm>
            <a:off x="2415250" y="6246225"/>
            <a:ext cx="395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Roboto"/>
                <a:ea typeface="Roboto"/>
                <a:cs typeface="Roboto"/>
                <a:sym typeface="Roboto"/>
              </a:rPr>
              <a:t>a</a:t>
            </a:r>
            <a:r>
              <a:rPr b="0" i="0" lang="en-GB" sz="600" u="none" cap="none" strike="noStrike">
                <a:solidFill>
                  <a:schemeClr val="accent3"/>
                </a:solidFill>
                <a:latin typeface="Roboto"/>
                <a:ea typeface="Roboto"/>
                <a:cs typeface="Roboto"/>
                <a:sym typeface="Roboto"/>
              </a:rPr>
              <a:t>1,2</a:t>
            </a:r>
            <a:endParaRPr b="0" i="0" sz="600" u="none" cap="none" strike="noStrike">
              <a:solidFill>
                <a:schemeClr val="accent3"/>
              </a:solidFill>
              <a:latin typeface="Roboto"/>
              <a:ea typeface="Roboto"/>
              <a:cs typeface="Roboto"/>
              <a:sym typeface="Roboto"/>
            </a:endParaRPr>
          </a:p>
        </p:txBody>
      </p:sp>
      <p:sp>
        <p:nvSpPr>
          <p:cNvPr id="2567" name="Google Shape;2567;p66"/>
          <p:cNvSpPr txBox="1"/>
          <p:nvPr/>
        </p:nvSpPr>
        <p:spPr>
          <a:xfrm>
            <a:off x="46575" y="831163"/>
            <a:ext cx="7548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Another improvement is </a:t>
            </a:r>
            <a:r>
              <a:rPr b="1" i="0" lang="en-GB" sz="1400" u="none" cap="none" strike="noStrike">
                <a:solidFill>
                  <a:srgbClr val="000000"/>
                </a:solidFill>
                <a:latin typeface="Roboto"/>
                <a:ea typeface="Roboto"/>
                <a:cs typeface="Roboto"/>
                <a:sym typeface="Roboto"/>
              </a:rPr>
              <a:t>location-aware attention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2568" name="Google Shape;2568;p66"/>
          <p:cNvSpPr/>
          <p:nvPr/>
        </p:nvSpPr>
        <p:spPr>
          <a:xfrm>
            <a:off x="1018825" y="15687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569" name="Google Shape;2569;p66"/>
          <p:cNvCxnSpPr/>
          <p:nvPr/>
        </p:nvCxnSpPr>
        <p:spPr>
          <a:xfrm>
            <a:off x="716125" y="1672075"/>
            <a:ext cx="265200" cy="0"/>
          </a:xfrm>
          <a:prstGeom prst="straightConnector1">
            <a:avLst/>
          </a:prstGeom>
          <a:noFill/>
          <a:ln cap="flat" cmpd="sng" w="9525">
            <a:solidFill>
              <a:srgbClr val="424242"/>
            </a:solidFill>
            <a:prstDash val="solid"/>
            <a:round/>
            <a:headEnd len="sm" w="sm" type="none"/>
            <a:tailEnd len="med" w="med" type="triangle"/>
          </a:ln>
        </p:spPr>
      </p:cxnSp>
      <p:sp>
        <p:nvSpPr>
          <p:cNvPr id="2570" name="Google Shape;2570;p66"/>
          <p:cNvSpPr txBox="1"/>
          <p:nvPr/>
        </p:nvSpPr>
        <p:spPr>
          <a:xfrm>
            <a:off x="438300" y="1453100"/>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2</a:t>
            </a:r>
            <a:endParaRPr b="0" i="0" sz="900" u="none" cap="none" strike="noStrike">
              <a:solidFill>
                <a:srgbClr val="000000"/>
              </a:solidFill>
              <a:latin typeface="Arial"/>
              <a:ea typeface="Arial"/>
              <a:cs typeface="Arial"/>
              <a:sym typeface="Arial"/>
            </a:endParaRPr>
          </a:p>
        </p:txBody>
      </p:sp>
      <p:cxnSp>
        <p:nvCxnSpPr>
          <p:cNvPr id="2571" name="Google Shape;2571;p66"/>
          <p:cNvCxnSpPr/>
          <p:nvPr/>
        </p:nvCxnSpPr>
        <p:spPr>
          <a:xfrm>
            <a:off x="716125" y="1900675"/>
            <a:ext cx="265200" cy="0"/>
          </a:xfrm>
          <a:prstGeom prst="straightConnector1">
            <a:avLst/>
          </a:prstGeom>
          <a:noFill/>
          <a:ln cap="flat" cmpd="sng" w="9525">
            <a:solidFill>
              <a:srgbClr val="424242"/>
            </a:solidFill>
            <a:prstDash val="solid"/>
            <a:round/>
            <a:headEnd len="sm" w="sm" type="none"/>
            <a:tailEnd len="med" w="med" type="triangle"/>
          </a:ln>
        </p:spPr>
      </p:cxnSp>
      <p:sp>
        <p:nvSpPr>
          <p:cNvPr id="2572" name="Google Shape;2572;p66"/>
          <p:cNvSpPr/>
          <p:nvPr/>
        </p:nvSpPr>
        <p:spPr>
          <a:xfrm>
            <a:off x="1018825" y="21021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573" name="Google Shape;2573;p66"/>
          <p:cNvCxnSpPr/>
          <p:nvPr/>
        </p:nvCxnSpPr>
        <p:spPr>
          <a:xfrm>
            <a:off x="716125" y="22054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574" name="Google Shape;2574;p66"/>
          <p:cNvCxnSpPr/>
          <p:nvPr/>
        </p:nvCxnSpPr>
        <p:spPr>
          <a:xfrm>
            <a:off x="716125" y="2434075"/>
            <a:ext cx="265200" cy="0"/>
          </a:xfrm>
          <a:prstGeom prst="straightConnector1">
            <a:avLst/>
          </a:prstGeom>
          <a:noFill/>
          <a:ln cap="flat" cmpd="sng" w="9525">
            <a:solidFill>
              <a:srgbClr val="424242"/>
            </a:solidFill>
            <a:prstDash val="solid"/>
            <a:round/>
            <a:headEnd len="sm" w="sm" type="none"/>
            <a:tailEnd len="med" w="med" type="triangle"/>
          </a:ln>
        </p:spPr>
      </p:cxnSp>
      <p:sp>
        <p:nvSpPr>
          <p:cNvPr id="2575" name="Google Shape;2575;p66"/>
          <p:cNvSpPr/>
          <p:nvPr/>
        </p:nvSpPr>
        <p:spPr>
          <a:xfrm>
            <a:off x="1018825" y="26355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576" name="Google Shape;2576;p66"/>
          <p:cNvCxnSpPr/>
          <p:nvPr/>
        </p:nvCxnSpPr>
        <p:spPr>
          <a:xfrm>
            <a:off x="716125" y="27388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577" name="Google Shape;2577;p66"/>
          <p:cNvCxnSpPr/>
          <p:nvPr/>
        </p:nvCxnSpPr>
        <p:spPr>
          <a:xfrm>
            <a:off x="716125" y="29674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578" name="Google Shape;2578;p66"/>
          <p:cNvCxnSpPr>
            <a:stCxn id="2568" idx="3"/>
          </p:cNvCxnSpPr>
          <p:nvPr/>
        </p:nvCxnSpPr>
        <p:spPr>
          <a:xfrm>
            <a:off x="1713325" y="17688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579" name="Google Shape;2579;p66"/>
          <p:cNvCxnSpPr/>
          <p:nvPr/>
        </p:nvCxnSpPr>
        <p:spPr>
          <a:xfrm>
            <a:off x="1713325" y="23022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580" name="Google Shape;2580;p66"/>
          <p:cNvCxnSpPr/>
          <p:nvPr/>
        </p:nvCxnSpPr>
        <p:spPr>
          <a:xfrm>
            <a:off x="1713325" y="2835625"/>
            <a:ext cx="252000" cy="0"/>
          </a:xfrm>
          <a:prstGeom prst="straightConnector1">
            <a:avLst/>
          </a:prstGeom>
          <a:noFill/>
          <a:ln cap="flat" cmpd="sng" w="9525">
            <a:solidFill>
              <a:srgbClr val="424242"/>
            </a:solidFill>
            <a:prstDash val="solid"/>
            <a:round/>
            <a:headEnd len="sm" w="sm" type="none"/>
            <a:tailEnd len="med" w="med" type="triangle"/>
          </a:ln>
        </p:spPr>
      </p:cxnSp>
      <p:sp>
        <p:nvSpPr>
          <p:cNvPr id="2581" name="Google Shape;2581;p66"/>
          <p:cNvSpPr/>
          <p:nvPr/>
        </p:nvSpPr>
        <p:spPr>
          <a:xfrm>
            <a:off x="2041000" y="1541550"/>
            <a:ext cx="341100" cy="1722900"/>
          </a:xfrm>
          <a:prstGeom prst="rect">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tmax</a:t>
            </a:r>
            <a:endParaRPr b="0" i="0" sz="1400" u="none" cap="none" strike="noStrike">
              <a:solidFill>
                <a:srgbClr val="000000"/>
              </a:solidFill>
              <a:latin typeface="Arial"/>
              <a:ea typeface="Arial"/>
              <a:cs typeface="Arial"/>
              <a:sym typeface="Arial"/>
            </a:endParaRPr>
          </a:p>
        </p:txBody>
      </p:sp>
      <p:cxnSp>
        <p:nvCxnSpPr>
          <p:cNvPr id="2582" name="Google Shape;2582;p66"/>
          <p:cNvCxnSpPr/>
          <p:nvPr/>
        </p:nvCxnSpPr>
        <p:spPr>
          <a:xfrm>
            <a:off x="2399125" y="17688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583" name="Google Shape;2583;p66"/>
          <p:cNvCxnSpPr/>
          <p:nvPr/>
        </p:nvCxnSpPr>
        <p:spPr>
          <a:xfrm>
            <a:off x="2399125" y="2302225"/>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584" name="Google Shape;2584;p66"/>
          <p:cNvCxnSpPr/>
          <p:nvPr/>
        </p:nvCxnSpPr>
        <p:spPr>
          <a:xfrm>
            <a:off x="2399125" y="2835625"/>
            <a:ext cx="252000" cy="0"/>
          </a:xfrm>
          <a:prstGeom prst="straightConnector1">
            <a:avLst/>
          </a:prstGeom>
          <a:noFill/>
          <a:ln cap="flat" cmpd="sng" w="9525">
            <a:solidFill>
              <a:srgbClr val="424242"/>
            </a:solidFill>
            <a:prstDash val="solid"/>
            <a:round/>
            <a:headEnd len="sm" w="sm" type="none"/>
            <a:tailEnd len="med" w="med" type="triangle"/>
          </a:ln>
        </p:spPr>
      </p:cxnSp>
      <p:sp>
        <p:nvSpPr>
          <p:cNvPr id="2585" name="Google Shape;2585;p66"/>
          <p:cNvSpPr txBox="1"/>
          <p:nvPr/>
        </p:nvSpPr>
        <p:spPr>
          <a:xfrm>
            <a:off x="2579250" y="15609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3,1</a:t>
            </a:r>
            <a:endParaRPr b="0" i="0" sz="1400" u="none" cap="none" strike="noStrike">
              <a:solidFill>
                <a:srgbClr val="000000"/>
              </a:solidFill>
              <a:latin typeface="Arial"/>
              <a:ea typeface="Arial"/>
              <a:cs typeface="Arial"/>
              <a:sym typeface="Arial"/>
            </a:endParaRPr>
          </a:p>
        </p:txBody>
      </p:sp>
      <p:sp>
        <p:nvSpPr>
          <p:cNvPr id="2586" name="Google Shape;2586;p66"/>
          <p:cNvSpPr txBox="1"/>
          <p:nvPr/>
        </p:nvSpPr>
        <p:spPr>
          <a:xfrm>
            <a:off x="2579250" y="20943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3,2</a:t>
            </a:r>
            <a:endParaRPr b="0" i="0" sz="1400" u="none" cap="none" strike="noStrike">
              <a:solidFill>
                <a:srgbClr val="000000"/>
              </a:solidFill>
              <a:latin typeface="Arial"/>
              <a:ea typeface="Arial"/>
              <a:cs typeface="Arial"/>
              <a:sym typeface="Arial"/>
            </a:endParaRPr>
          </a:p>
        </p:txBody>
      </p:sp>
      <p:sp>
        <p:nvSpPr>
          <p:cNvPr id="2587" name="Google Shape;2587;p66"/>
          <p:cNvSpPr txBox="1"/>
          <p:nvPr/>
        </p:nvSpPr>
        <p:spPr>
          <a:xfrm>
            <a:off x="2579250" y="26277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3,2</a:t>
            </a:r>
            <a:endParaRPr b="0" i="0" sz="1400" u="none" cap="none" strike="noStrike">
              <a:solidFill>
                <a:srgbClr val="000000"/>
              </a:solidFill>
              <a:latin typeface="Arial"/>
              <a:ea typeface="Arial"/>
              <a:cs typeface="Arial"/>
              <a:sym typeface="Arial"/>
            </a:endParaRPr>
          </a:p>
        </p:txBody>
      </p:sp>
      <p:sp>
        <p:nvSpPr>
          <p:cNvPr id="2588" name="Google Shape;2588;p66"/>
          <p:cNvSpPr txBox="1"/>
          <p:nvPr/>
        </p:nvSpPr>
        <p:spPr>
          <a:xfrm>
            <a:off x="457800" y="16720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2589" name="Google Shape;2589;p66"/>
          <p:cNvSpPr txBox="1"/>
          <p:nvPr/>
        </p:nvSpPr>
        <p:spPr>
          <a:xfrm>
            <a:off x="457800" y="19768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2590" name="Google Shape;2590;p66"/>
          <p:cNvSpPr txBox="1"/>
          <p:nvPr/>
        </p:nvSpPr>
        <p:spPr>
          <a:xfrm>
            <a:off x="457800" y="22054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2591" name="Google Shape;2591;p66"/>
          <p:cNvSpPr txBox="1"/>
          <p:nvPr/>
        </p:nvSpPr>
        <p:spPr>
          <a:xfrm>
            <a:off x="457800" y="25102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2592" name="Google Shape;2592;p66"/>
          <p:cNvSpPr txBox="1"/>
          <p:nvPr/>
        </p:nvSpPr>
        <p:spPr>
          <a:xfrm>
            <a:off x="457800" y="27388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sp>
        <p:nvSpPr>
          <p:cNvPr id="2593" name="Google Shape;2593;p66"/>
          <p:cNvSpPr txBox="1"/>
          <p:nvPr/>
        </p:nvSpPr>
        <p:spPr>
          <a:xfrm>
            <a:off x="2958450" y="15456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0.1</a:t>
            </a:r>
            <a:endParaRPr b="0" i="0" sz="1400" u="none" cap="none" strike="noStrike">
              <a:solidFill>
                <a:srgbClr val="000000"/>
              </a:solidFill>
              <a:latin typeface="Roboto"/>
              <a:ea typeface="Roboto"/>
              <a:cs typeface="Roboto"/>
              <a:sym typeface="Roboto"/>
            </a:endParaRPr>
          </a:p>
        </p:txBody>
      </p:sp>
      <p:sp>
        <p:nvSpPr>
          <p:cNvPr id="2594" name="Google Shape;2594;p66"/>
          <p:cNvSpPr txBox="1"/>
          <p:nvPr/>
        </p:nvSpPr>
        <p:spPr>
          <a:xfrm>
            <a:off x="2958450" y="20790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0.8</a:t>
            </a:r>
            <a:endParaRPr b="0" i="0" sz="1400" u="none" cap="none" strike="noStrike">
              <a:solidFill>
                <a:srgbClr val="000000"/>
              </a:solidFill>
              <a:latin typeface="Roboto"/>
              <a:ea typeface="Roboto"/>
              <a:cs typeface="Roboto"/>
              <a:sym typeface="Roboto"/>
            </a:endParaRPr>
          </a:p>
        </p:txBody>
      </p:sp>
      <p:sp>
        <p:nvSpPr>
          <p:cNvPr id="2595" name="Google Shape;2595;p66"/>
          <p:cNvSpPr txBox="1"/>
          <p:nvPr/>
        </p:nvSpPr>
        <p:spPr>
          <a:xfrm>
            <a:off x="2958450" y="2612400"/>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0.1</a:t>
            </a:r>
            <a:endParaRPr b="0" i="0" sz="1400" u="none" cap="none" strike="noStrike">
              <a:solidFill>
                <a:srgbClr val="000000"/>
              </a:solidFill>
              <a:latin typeface="Roboto"/>
              <a:ea typeface="Roboto"/>
              <a:cs typeface="Roboto"/>
              <a:sym typeface="Roboto"/>
            </a:endParaRPr>
          </a:p>
        </p:txBody>
      </p:sp>
      <p:sp>
        <p:nvSpPr>
          <p:cNvPr id="2596" name="Google Shape;2596;p66"/>
          <p:cNvSpPr txBox="1"/>
          <p:nvPr/>
        </p:nvSpPr>
        <p:spPr>
          <a:xfrm>
            <a:off x="374550" y="4228363"/>
            <a:ext cx="8394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estimate the current attention weight a</a:t>
            </a:r>
            <a:r>
              <a:rPr b="0" i="0" lang="en-GB" sz="1100" u="none" cap="none" strike="noStrike">
                <a:solidFill>
                  <a:srgbClr val="000000"/>
                </a:solidFill>
                <a:latin typeface="Roboto"/>
                <a:ea typeface="Roboto"/>
                <a:cs typeface="Roboto"/>
                <a:sym typeface="Roboto"/>
              </a:rPr>
              <a:t>i, t  </a:t>
            </a:r>
            <a:r>
              <a:rPr b="0" i="0" lang="en-GB" sz="1400" u="none" cap="none" strike="noStrike">
                <a:solidFill>
                  <a:srgbClr val="000000"/>
                </a:solidFill>
                <a:latin typeface="Roboto"/>
                <a:ea typeface="Roboto"/>
                <a:cs typeface="Roboto"/>
                <a:sym typeface="Roboto"/>
              </a:rPr>
              <a:t>not only based on the </a:t>
            </a:r>
            <a:r>
              <a:rPr b="1" i="0" lang="en-GB" sz="1400" u="none" cap="none" strike="noStrike">
                <a:solidFill>
                  <a:srgbClr val="000000"/>
                </a:solidFill>
                <a:latin typeface="Roboto"/>
                <a:ea typeface="Roboto"/>
                <a:cs typeface="Roboto"/>
                <a:sym typeface="Roboto"/>
              </a:rPr>
              <a:t>h</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content-based attention</a:t>
            </a:r>
            <a:r>
              <a:rPr b="0" i="0" lang="en-GB" sz="1400" u="none" cap="none" strike="noStrike">
                <a:solidFill>
                  <a:srgbClr val="000000"/>
                </a:solidFill>
                <a:latin typeface="Roboto"/>
                <a:ea typeface="Roboto"/>
                <a:cs typeface="Roboto"/>
                <a:sym typeface="Roboto"/>
              </a:rPr>
              <a:t>) but also based on the </a:t>
            </a:r>
            <a:r>
              <a:rPr b="1" i="0" lang="en-GB" sz="1400" u="none" cap="none" strike="noStrike">
                <a:solidFill>
                  <a:srgbClr val="000000"/>
                </a:solidFill>
                <a:latin typeface="Roboto"/>
                <a:ea typeface="Roboto"/>
                <a:cs typeface="Roboto"/>
                <a:sym typeface="Roboto"/>
              </a:rPr>
              <a:t>previous attention</a:t>
            </a:r>
            <a:r>
              <a:rPr b="0" i="0" lang="en-GB" sz="1400" u="none" cap="none" strike="noStrike">
                <a:solidFill>
                  <a:srgbClr val="000000"/>
                </a:solidFill>
                <a:latin typeface="Roboto"/>
                <a:ea typeface="Roboto"/>
                <a:cs typeface="Roboto"/>
                <a:sym typeface="Roboto"/>
              </a:rPr>
              <a:t> weight a</a:t>
            </a:r>
            <a:r>
              <a:rPr b="0" i="0" lang="en-GB" sz="1100" u="none" cap="none" strike="noStrike">
                <a:solidFill>
                  <a:srgbClr val="000000"/>
                </a:solidFill>
                <a:latin typeface="Roboto"/>
                <a:ea typeface="Roboto"/>
                <a:cs typeface="Roboto"/>
                <a:sym typeface="Roboto"/>
              </a:rPr>
              <a:t>i, t-1</a:t>
            </a:r>
            <a:r>
              <a:rPr b="0" i="0" lang="en-GB" sz="1400" u="none" cap="none" strike="noStrike">
                <a:solidFill>
                  <a:srgbClr val="000000"/>
                </a:solidFill>
                <a:latin typeface="Roboto"/>
                <a:ea typeface="Roboto"/>
                <a:cs typeface="Roboto"/>
                <a:sym typeface="Roboto"/>
              </a:rPr>
              <a:t> (</a:t>
            </a:r>
            <a:r>
              <a:rPr b="0" i="1" lang="en-GB" sz="1400" u="none" cap="none" strike="noStrike">
                <a:solidFill>
                  <a:srgbClr val="000000"/>
                </a:solidFill>
                <a:latin typeface="Roboto"/>
                <a:ea typeface="Roboto"/>
                <a:cs typeface="Roboto"/>
                <a:sym typeface="Roboto"/>
              </a:rPr>
              <a:t>location-aware attention</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2597" name="Google Shape;2597;p66"/>
          <p:cNvSpPr/>
          <p:nvPr/>
        </p:nvSpPr>
        <p:spPr>
          <a:xfrm>
            <a:off x="5590825" y="11115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598" name="Google Shape;2598;p66"/>
          <p:cNvCxnSpPr/>
          <p:nvPr/>
        </p:nvCxnSpPr>
        <p:spPr>
          <a:xfrm>
            <a:off x="5288125" y="1214875"/>
            <a:ext cx="265200" cy="0"/>
          </a:xfrm>
          <a:prstGeom prst="straightConnector1">
            <a:avLst/>
          </a:prstGeom>
          <a:noFill/>
          <a:ln cap="flat" cmpd="sng" w="9525">
            <a:solidFill>
              <a:srgbClr val="424242"/>
            </a:solidFill>
            <a:prstDash val="solid"/>
            <a:round/>
            <a:headEnd len="sm" w="sm" type="none"/>
            <a:tailEnd len="med" w="med" type="triangle"/>
          </a:ln>
        </p:spPr>
      </p:cxnSp>
      <p:sp>
        <p:nvSpPr>
          <p:cNvPr id="2599" name="Google Shape;2599;p66"/>
          <p:cNvSpPr txBox="1"/>
          <p:nvPr/>
        </p:nvSpPr>
        <p:spPr>
          <a:xfrm>
            <a:off x="5010300" y="995900"/>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2</a:t>
            </a:r>
            <a:endParaRPr b="0" i="0" sz="900" u="none" cap="none" strike="noStrike">
              <a:solidFill>
                <a:srgbClr val="000000"/>
              </a:solidFill>
              <a:latin typeface="Arial"/>
              <a:ea typeface="Arial"/>
              <a:cs typeface="Arial"/>
              <a:sym typeface="Arial"/>
            </a:endParaRPr>
          </a:p>
        </p:txBody>
      </p:sp>
      <p:cxnSp>
        <p:nvCxnSpPr>
          <p:cNvPr id="2600" name="Google Shape;2600;p66"/>
          <p:cNvCxnSpPr/>
          <p:nvPr/>
        </p:nvCxnSpPr>
        <p:spPr>
          <a:xfrm>
            <a:off x="5288125" y="14434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601" name="Google Shape;2601;p66"/>
          <p:cNvCxnSpPr>
            <a:stCxn id="2597" idx="3"/>
          </p:cNvCxnSpPr>
          <p:nvPr/>
        </p:nvCxnSpPr>
        <p:spPr>
          <a:xfrm>
            <a:off x="6285325" y="1311625"/>
            <a:ext cx="252000" cy="0"/>
          </a:xfrm>
          <a:prstGeom prst="straightConnector1">
            <a:avLst/>
          </a:prstGeom>
          <a:noFill/>
          <a:ln cap="flat" cmpd="sng" w="9525">
            <a:solidFill>
              <a:srgbClr val="424242"/>
            </a:solidFill>
            <a:prstDash val="solid"/>
            <a:round/>
            <a:headEnd len="sm" w="sm" type="none"/>
            <a:tailEnd len="med" w="med" type="triangle"/>
          </a:ln>
        </p:spPr>
      </p:cxnSp>
      <p:sp>
        <p:nvSpPr>
          <p:cNvPr id="2602" name="Google Shape;2602;p66"/>
          <p:cNvSpPr/>
          <p:nvPr/>
        </p:nvSpPr>
        <p:spPr>
          <a:xfrm>
            <a:off x="6591850" y="1162600"/>
            <a:ext cx="341100" cy="2109600"/>
          </a:xfrm>
          <a:prstGeom prst="rect">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tmax</a:t>
            </a:r>
            <a:endParaRPr b="0" i="0" sz="1400" u="none" cap="none" strike="noStrike">
              <a:solidFill>
                <a:srgbClr val="000000"/>
              </a:solidFill>
              <a:latin typeface="Arial"/>
              <a:ea typeface="Arial"/>
              <a:cs typeface="Arial"/>
              <a:sym typeface="Arial"/>
            </a:endParaRPr>
          </a:p>
        </p:txBody>
      </p:sp>
      <p:sp>
        <p:nvSpPr>
          <p:cNvPr id="2603" name="Google Shape;2603;p66"/>
          <p:cNvSpPr txBox="1"/>
          <p:nvPr/>
        </p:nvSpPr>
        <p:spPr>
          <a:xfrm>
            <a:off x="5029800" y="12148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2604" name="Google Shape;2604;p66"/>
          <p:cNvSpPr txBox="1"/>
          <p:nvPr/>
        </p:nvSpPr>
        <p:spPr>
          <a:xfrm>
            <a:off x="514350" y="3397825"/>
            <a:ext cx="209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Content-based attention</a:t>
            </a:r>
            <a:endParaRPr b="0" i="1" sz="1400" u="none" cap="none" strike="noStrike">
              <a:solidFill>
                <a:srgbClr val="000000"/>
              </a:solidFill>
              <a:latin typeface="Roboto"/>
              <a:ea typeface="Roboto"/>
              <a:cs typeface="Roboto"/>
              <a:sym typeface="Roboto"/>
            </a:endParaRPr>
          </a:p>
        </p:txBody>
      </p:sp>
      <p:sp>
        <p:nvSpPr>
          <p:cNvPr id="2605" name="Google Shape;2605;p66"/>
          <p:cNvSpPr txBox="1"/>
          <p:nvPr/>
        </p:nvSpPr>
        <p:spPr>
          <a:xfrm>
            <a:off x="5288125" y="3672475"/>
            <a:ext cx="244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rgbClr val="000000"/>
                </a:solidFill>
                <a:latin typeface="Roboto"/>
                <a:ea typeface="Roboto"/>
                <a:cs typeface="Roboto"/>
                <a:sym typeface="Roboto"/>
              </a:rPr>
              <a:t>Location-aware attention</a:t>
            </a:r>
            <a:endParaRPr b="0" i="1" sz="1400" u="none" cap="none" strike="noStrike">
              <a:solidFill>
                <a:srgbClr val="000000"/>
              </a:solidFill>
              <a:latin typeface="Roboto"/>
              <a:ea typeface="Roboto"/>
              <a:cs typeface="Roboto"/>
              <a:sym typeface="Roboto"/>
            </a:endParaRPr>
          </a:p>
        </p:txBody>
      </p:sp>
      <p:sp>
        <p:nvSpPr>
          <p:cNvPr id="2606" name="Google Shape;2606;p66"/>
          <p:cNvSpPr txBox="1"/>
          <p:nvPr/>
        </p:nvSpPr>
        <p:spPr>
          <a:xfrm>
            <a:off x="5772938" y="15984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2,1</a:t>
            </a:r>
            <a:endParaRPr b="0" i="0" sz="1400" u="none" cap="none" strike="noStrike">
              <a:solidFill>
                <a:srgbClr val="000000"/>
              </a:solidFill>
              <a:latin typeface="Arial"/>
              <a:ea typeface="Arial"/>
              <a:cs typeface="Arial"/>
              <a:sym typeface="Arial"/>
            </a:endParaRPr>
          </a:p>
        </p:txBody>
      </p:sp>
      <p:cxnSp>
        <p:nvCxnSpPr>
          <p:cNvPr id="2607" name="Google Shape;2607;p66"/>
          <p:cNvCxnSpPr>
            <a:endCxn id="2597" idx="2"/>
          </p:cNvCxnSpPr>
          <p:nvPr/>
        </p:nvCxnSpPr>
        <p:spPr>
          <a:xfrm rot="10800000">
            <a:off x="5938075" y="1511725"/>
            <a:ext cx="4800" cy="176400"/>
          </a:xfrm>
          <a:prstGeom prst="straightConnector1">
            <a:avLst/>
          </a:prstGeom>
          <a:noFill/>
          <a:ln cap="flat" cmpd="sng" w="9525">
            <a:solidFill>
              <a:schemeClr val="dk2"/>
            </a:solidFill>
            <a:prstDash val="solid"/>
            <a:round/>
            <a:headEnd len="sm" w="sm" type="none"/>
            <a:tailEnd len="med" w="med" type="triangle"/>
          </a:ln>
        </p:spPr>
      </p:cxnSp>
      <p:sp>
        <p:nvSpPr>
          <p:cNvPr id="2608" name="Google Shape;2608;p66"/>
          <p:cNvSpPr/>
          <p:nvPr/>
        </p:nvSpPr>
        <p:spPr>
          <a:xfrm>
            <a:off x="5590825" y="20259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609" name="Google Shape;2609;p66"/>
          <p:cNvCxnSpPr/>
          <p:nvPr/>
        </p:nvCxnSpPr>
        <p:spPr>
          <a:xfrm>
            <a:off x="5288125" y="2129275"/>
            <a:ext cx="265200" cy="0"/>
          </a:xfrm>
          <a:prstGeom prst="straightConnector1">
            <a:avLst/>
          </a:prstGeom>
          <a:noFill/>
          <a:ln cap="flat" cmpd="sng" w="9525">
            <a:solidFill>
              <a:srgbClr val="424242"/>
            </a:solidFill>
            <a:prstDash val="solid"/>
            <a:round/>
            <a:headEnd len="sm" w="sm" type="none"/>
            <a:tailEnd len="med" w="med" type="triangle"/>
          </a:ln>
        </p:spPr>
      </p:cxnSp>
      <p:sp>
        <p:nvSpPr>
          <p:cNvPr id="2610" name="Google Shape;2610;p66"/>
          <p:cNvSpPr txBox="1"/>
          <p:nvPr/>
        </p:nvSpPr>
        <p:spPr>
          <a:xfrm>
            <a:off x="5010300" y="1910300"/>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2</a:t>
            </a:r>
            <a:endParaRPr b="0" i="0" sz="900" u="none" cap="none" strike="noStrike">
              <a:solidFill>
                <a:srgbClr val="000000"/>
              </a:solidFill>
              <a:latin typeface="Arial"/>
              <a:ea typeface="Arial"/>
              <a:cs typeface="Arial"/>
              <a:sym typeface="Arial"/>
            </a:endParaRPr>
          </a:p>
        </p:txBody>
      </p:sp>
      <p:cxnSp>
        <p:nvCxnSpPr>
          <p:cNvPr id="2611" name="Google Shape;2611;p66"/>
          <p:cNvCxnSpPr/>
          <p:nvPr/>
        </p:nvCxnSpPr>
        <p:spPr>
          <a:xfrm>
            <a:off x="5288125" y="23578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612" name="Google Shape;2612;p66"/>
          <p:cNvCxnSpPr>
            <a:stCxn id="2608" idx="3"/>
          </p:cNvCxnSpPr>
          <p:nvPr/>
        </p:nvCxnSpPr>
        <p:spPr>
          <a:xfrm>
            <a:off x="6285325" y="2226025"/>
            <a:ext cx="252000" cy="0"/>
          </a:xfrm>
          <a:prstGeom prst="straightConnector1">
            <a:avLst/>
          </a:prstGeom>
          <a:noFill/>
          <a:ln cap="flat" cmpd="sng" w="9525">
            <a:solidFill>
              <a:srgbClr val="424242"/>
            </a:solidFill>
            <a:prstDash val="solid"/>
            <a:round/>
            <a:headEnd len="sm" w="sm" type="none"/>
            <a:tailEnd len="med" w="med" type="triangle"/>
          </a:ln>
        </p:spPr>
      </p:cxnSp>
      <p:sp>
        <p:nvSpPr>
          <p:cNvPr id="2613" name="Google Shape;2613;p66"/>
          <p:cNvSpPr txBox="1"/>
          <p:nvPr/>
        </p:nvSpPr>
        <p:spPr>
          <a:xfrm>
            <a:off x="5029800" y="21292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2614" name="Google Shape;2614;p66"/>
          <p:cNvSpPr txBox="1"/>
          <p:nvPr/>
        </p:nvSpPr>
        <p:spPr>
          <a:xfrm>
            <a:off x="5772938" y="25128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2,2</a:t>
            </a:r>
            <a:endParaRPr b="0" i="0" sz="1400" u="none" cap="none" strike="noStrike">
              <a:solidFill>
                <a:srgbClr val="000000"/>
              </a:solidFill>
              <a:latin typeface="Arial"/>
              <a:ea typeface="Arial"/>
              <a:cs typeface="Arial"/>
              <a:sym typeface="Arial"/>
            </a:endParaRPr>
          </a:p>
        </p:txBody>
      </p:sp>
      <p:cxnSp>
        <p:nvCxnSpPr>
          <p:cNvPr id="2615" name="Google Shape;2615;p66"/>
          <p:cNvCxnSpPr>
            <a:endCxn id="2608" idx="2"/>
          </p:cNvCxnSpPr>
          <p:nvPr/>
        </p:nvCxnSpPr>
        <p:spPr>
          <a:xfrm rot="10800000">
            <a:off x="5938075" y="2426125"/>
            <a:ext cx="4800" cy="176400"/>
          </a:xfrm>
          <a:prstGeom prst="straightConnector1">
            <a:avLst/>
          </a:prstGeom>
          <a:noFill/>
          <a:ln cap="flat" cmpd="sng" w="9525">
            <a:solidFill>
              <a:schemeClr val="dk2"/>
            </a:solidFill>
            <a:prstDash val="solid"/>
            <a:round/>
            <a:headEnd len="sm" w="sm" type="none"/>
            <a:tailEnd len="med" w="med" type="triangle"/>
          </a:ln>
        </p:spPr>
      </p:cxnSp>
      <p:sp>
        <p:nvSpPr>
          <p:cNvPr id="2616" name="Google Shape;2616;p66"/>
          <p:cNvSpPr/>
          <p:nvPr/>
        </p:nvSpPr>
        <p:spPr>
          <a:xfrm>
            <a:off x="5590825" y="2940325"/>
            <a:ext cx="694500" cy="400200"/>
          </a:xfrm>
          <a:prstGeom prst="rect">
            <a:avLst/>
          </a:prstGeom>
          <a:solidFill>
            <a:srgbClr val="D9EA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cxnSp>
        <p:nvCxnSpPr>
          <p:cNvPr id="2617" name="Google Shape;2617;p66"/>
          <p:cNvCxnSpPr/>
          <p:nvPr/>
        </p:nvCxnSpPr>
        <p:spPr>
          <a:xfrm>
            <a:off x="5288125" y="3043675"/>
            <a:ext cx="265200" cy="0"/>
          </a:xfrm>
          <a:prstGeom prst="straightConnector1">
            <a:avLst/>
          </a:prstGeom>
          <a:noFill/>
          <a:ln cap="flat" cmpd="sng" w="9525">
            <a:solidFill>
              <a:srgbClr val="424242"/>
            </a:solidFill>
            <a:prstDash val="solid"/>
            <a:round/>
            <a:headEnd len="sm" w="sm" type="none"/>
            <a:tailEnd len="med" w="med" type="triangle"/>
          </a:ln>
        </p:spPr>
      </p:cxnSp>
      <p:sp>
        <p:nvSpPr>
          <p:cNvPr id="2618" name="Google Shape;2618;p66"/>
          <p:cNvSpPr txBox="1"/>
          <p:nvPr/>
        </p:nvSpPr>
        <p:spPr>
          <a:xfrm>
            <a:off x="5010300" y="2824700"/>
            <a:ext cx="4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z</a:t>
            </a:r>
            <a:r>
              <a:rPr b="0" i="0" lang="en-GB" sz="800" u="none" cap="none" strike="noStrike">
                <a:solidFill>
                  <a:srgbClr val="000000"/>
                </a:solidFill>
                <a:latin typeface="Roboto"/>
                <a:ea typeface="Roboto"/>
                <a:cs typeface="Roboto"/>
                <a:sym typeface="Roboto"/>
              </a:rPr>
              <a:t>2</a:t>
            </a:r>
            <a:endParaRPr b="0" i="0" sz="900" u="none" cap="none" strike="noStrike">
              <a:solidFill>
                <a:srgbClr val="000000"/>
              </a:solidFill>
              <a:latin typeface="Arial"/>
              <a:ea typeface="Arial"/>
              <a:cs typeface="Arial"/>
              <a:sym typeface="Arial"/>
            </a:endParaRPr>
          </a:p>
        </p:txBody>
      </p:sp>
      <p:cxnSp>
        <p:nvCxnSpPr>
          <p:cNvPr id="2619" name="Google Shape;2619;p66"/>
          <p:cNvCxnSpPr/>
          <p:nvPr/>
        </p:nvCxnSpPr>
        <p:spPr>
          <a:xfrm>
            <a:off x="5288125" y="3272275"/>
            <a:ext cx="265200" cy="0"/>
          </a:xfrm>
          <a:prstGeom prst="straightConnector1">
            <a:avLst/>
          </a:prstGeom>
          <a:noFill/>
          <a:ln cap="flat" cmpd="sng" w="9525">
            <a:solidFill>
              <a:srgbClr val="424242"/>
            </a:solidFill>
            <a:prstDash val="solid"/>
            <a:round/>
            <a:headEnd len="sm" w="sm" type="none"/>
            <a:tailEnd len="med" w="med" type="triangle"/>
          </a:ln>
        </p:spPr>
      </p:cxnSp>
      <p:cxnSp>
        <p:nvCxnSpPr>
          <p:cNvPr id="2620" name="Google Shape;2620;p66"/>
          <p:cNvCxnSpPr>
            <a:stCxn id="2616" idx="3"/>
          </p:cNvCxnSpPr>
          <p:nvPr/>
        </p:nvCxnSpPr>
        <p:spPr>
          <a:xfrm>
            <a:off x="6285325" y="3140425"/>
            <a:ext cx="252000" cy="0"/>
          </a:xfrm>
          <a:prstGeom prst="straightConnector1">
            <a:avLst/>
          </a:prstGeom>
          <a:noFill/>
          <a:ln cap="flat" cmpd="sng" w="9525">
            <a:solidFill>
              <a:srgbClr val="424242"/>
            </a:solidFill>
            <a:prstDash val="solid"/>
            <a:round/>
            <a:headEnd len="sm" w="sm" type="none"/>
            <a:tailEnd len="med" w="med" type="triangle"/>
          </a:ln>
        </p:spPr>
      </p:cxnSp>
      <p:sp>
        <p:nvSpPr>
          <p:cNvPr id="2621" name="Google Shape;2621;p66"/>
          <p:cNvSpPr txBox="1"/>
          <p:nvPr/>
        </p:nvSpPr>
        <p:spPr>
          <a:xfrm>
            <a:off x="5029800" y="304367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h</a:t>
            </a:r>
            <a:r>
              <a:rPr b="0" i="0" lang="en-GB" sz="8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2622" name="Google Shape;2622;p66"/>
          <p:cNvSpPr txBox="1"/>
          <p:nvPr/>
        </p:nvSpPr>
        <p:spPr>
          <a:xfrm>
            <a:off x="5772938" y="3427200"/>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2,3</a:t>
            </a:r>
            <a:endParaRPr b="0" i="0" sz="1400" u="none" cap="none" strike="noStrike">
              <a:solidFill>
                <a:srgbClr val="000000"/>
              </a:solidFill>
              <a:latin typeface="Arial"/>
              <a:ea typeface="Arial"/>
              <a:cs typeface="Arial"/>
              <a:sym typeface="Arial"/>
            </a:endParaRPr>
          </a:p>
        </p:txBody>
      </p:sp>
      <p:cxnSp>
        <p:nvCxnSpPr>
          <p:cNvPr id="2623" name="Google Shape;2623;p66"/>
          <p:cNvCxnSpPr>
            <a:endCxn id="2616" idx="2"/>
          </p:cNvCxnSpPr>
          <p:nvPr/>
        </p:nvCxnSpPr>
        <p:spPr>
          <a:xfrm rot="10800000">
            <a:off x="5938075" y="3340525"/>
            <a:ext cx="4800" cy="176400"/>
          </a:xfrm>
          <a:prstGeom prst="straightConnector1">
            <a:avLst/>
          </a:prstGeom>
          <a:noFill/>
          <a:ln cap="flat" cmpd="sng" w="9525">
            <a:solidFill>
              <a:schemeClr val="dk2"/>
            </a:solidFill>
            <a:prstDash val="solid"/>
            <a:round/>
            <a:headEnd len="sm" w="sm" type="none"/>
            <a:tailEnd len="med" w="med" type="triangle"/>
          </a:ln>
        </p:spPr>
      </p:cxnSp>
      <p:cxnSp>
        <p:nvCxnSpPr>
          <p:cNvPr id="2624" name="Google Shape;2624;p66"/>
          <p:cNvCxnSpPr/>
          <p:nvPr/>
        </p:nvCxnSpPr>
        <p:spPr>
          <a:xfrm>
            <a:off x="6932950" y="1334750"/>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625" name="Google Shape;2625;p66"/>
          <p:cNvCxnSpPr/>
          <p:nvPr/>
        </p:nvCxnSpPr>
        <p:spPr>
          <a:xfrm>
            <a:off x="6932950" y="2249150"/>
            <a:ext cx="252000" cy="0"/>
          </a:xfrm>
          <a:prstGeom prst="straightConnector1">
            <a:avLst/>
          </a:prstGeom>
          <a:noFill/>
          <a:ln cap="flat" cmpd="sng" w="9525">
            <a:solidFill>
              <a:srgbClr val="424242"/>
            </a:solidFill>
            <a:prstDash val="solid"/>
            <a:round/>
            <a:headEnd len="sm" w="sm" type="none"/>
            <a:tailEnd len="med" w="med" type="triangle"/>
          </a:ln>
        </p:spPr>
      </p:cxnSp>
      <p:cxnSp>
        <p:nvCxnSpPr>
          <p:cNvPr id="2626" name="Google Shape;2626;p66"/>
          <p:cNvCxnSpPr/>
          <p:nvPr/>
        </p:nvCxnSpPr>
        <p:spPr>
          <a:xfrm>
            <a:off x="6932950" y="3163550"/>
            <a:ext cx="252000" cy="0"/>
          </a:xfrm>
          <a:prstGeom prst="straightConnector1">
            <a:avLst/>
          </a:prstGeom>
          <a:noFill/>
          <a:ln cap="flat" cmpd="sng" w="9525">
            <a:solidFill>
              <a:srgbClr val="424242"/>
            </a:solidFill>
            <a:prstDash val="solid"/>
            <a:round/>
            <a:headEnd len="sm" w="sm" type="none"/>
            <a:tailEnd len="med" w="med" type="triangle"/>
          </a:ln>
        </p:spPr>
      </p:cxnSp>
      <p:sp>
        <p:nvSpPr>
          <p:cNvPr id="2627" name="Google Shape;2627;p66"/>
          <p:cNvSpPr txBox="1"/>
          <p:nvPr/>
        </p:nvSpPr>
        <p:spPr>
          <a:xfrm>
            <a:off x="7113075" y="1126825"/>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3,1</a:t>
            </a:r>
            <a:endParaRPr b="0" i="0" sz="1400" u="none" cap="none" strike="noStrike">
              <a:solidFill>
                <a:srgbClr val="000000"/>
              </a:solidFill>
              <a:latin typeface="Arial"/>
              <a:ea typeface="Arial"/>
              <a:cs typeface="Arial"/>
              <a:sym typeface="Arial"/>
            </a:endParaRPr>
          </a:p>
        </p:txBody>
      </p:sp>
      <p:sp>
        <p:nvSpPr>
          <p:cNvPr id="2628" name="Google Shape;2628;p66"/>
          <p:cNvSpPr txBox="1"/>
          <p:nvPr/>
        </p:nvSpPr>
        <p:spPr>
          <a:xfrm>
            <a:off x="7113075" y="2041225"/>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3,2</a:t>
            </a:r>
            <a:endParaRPr b="0" i="0" sz="1400" u="none" cap="none" strike="noStrike">
              <a:solidFill>
                <a:srgbClr val="000000"/>
              </a:solidFill>
              <a:latin typeface="Arial"/>
              <a:ea typeface="Arial"/>
              <a:cs typeface="Arial"/>
              <a:sym typeface="Arial"/>
            </a:endParaRPr>
          </a:p>
        </p:txBody>
      </p:sp>
      <p:sp>
        <p:nvSpPr>
          <p:cNvPr id="2629" name="Google Shape;2629;p66"/>
          <p:cNvSpPr txBox="1"/>
          <p:nvPr/>
        </p:nvSpPr>
        <p:spPr>
          <a:xfrm>
            <a:off x="7113075" y="2955625"/>
            <a:ext cx="48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a</a:t>
            </a:r>
            <a:r>
              <a:rPr b="0" i="0" lang="en-GB" sz="800" u="none" cap="none" strike="noStrike">
                <a:solidFill>
                  <a:srgbClr val="000000"/>
                </a:solidFill>
                <a:latin typeface="Roboto"/>
                <a:ea typeface="Roboto"/>
                <a:cs typeface="Roboto"/>
                <a:sym typeface="Roboto"/>
              </a:rPr>
              <a:t>3,2</a:t>
            </a:r>
            <a:endParaRPr b="0" i="0" sz="1400" u="none" cap="none" strike="noStrike">
              <a:solidFill>
                <a:srgbClr val="000000"/>
              </a:solidFill>
              <a:latin typeface="Arial"/>
              <a:ea typeface="Arial"/>
              <a:cs typeface="Arial"/>
              <a:sym typeface="Arial"/>
            </a:endParaRPr>
          </a:p>
        </p:txBody>
      </p:sp>
      <p:sp>
        <p:nvSpPr>
          <p:cNvPr id="2630" name="Google Shape;2630;p66"/>
          <p:cNvSpPr txBox="1"/>
          <p:nvPr/>
        </p:nvSpPr>
        <p:spPr>
          <a:xfrm>
            <a:off x="7492275" y="111152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0.1</a:t>
            </a:r>
            <a:endParaRPr b="0" i="0" sz="1400" u="none" cap="none" strike="noStrike">
              <a:solidFill>
                <a:srgbClr val="000000"/>
              </a:solidFill>
              <a:latin typeface="Roboto"/>
              <a:ea typeface="Roboto"/>
              <a:cs typeface="Roboto"/>
              <a:sym typeface="Roboto"/>
            </a:endParaRPr>
          </a:p>
        </p:txBody>
      </p:sp>
      <p:sp>
        <p:nvSpPr>
          <p:cNvPr id="2631" name="Google Shape;2631;p66"/>
          <p:cNvSpPr txBox="1"/>
          <p:nvPr/>
        </p:nvSpPr>
        <p:spPr>
          <a:xfrm>
            <a:off x="7492275" y="202592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0.8</a:t>
            </a:r>
            <a:endParaRPr b="0" i="0" sz="1400" u="none" cap="none" strike="noStrike">
              <a:solidFill>
                <a:srgbClr val="000000"/>
              </a:solidFill>
              <a:latin typeface="Roboto"/>
              <a:ea typeface="Roboto"/>
              <a:cs typeface="Roboto"/>
              <a:sym typeface="Roboto"/>
            </a:endParaRPr>
          </a:p>
        </p:txBody>
      </p:sp>
      <p:sp>
        <p:nvSpPr>
          <p:cNvPr id="2632" name="Google Shape;2632;p66"/>
          <p:cNvSpPr txBox="1"/>
          <p:nvPr/>
        </p:nvSpPr>
        <p:spPr>
          <a:xfrm>
            <a:off x="7492275" y="2940325"/>
            <a:ext cx="44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0.1</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636" name="Shape 2636"/>
        <p:cNvGrpSpPr/>
        <p:nvPr/>
      </p:nvGrpSpPr>
      <p:grpSpPr>
        <a:xfrm>
          <a:off x="0" y="0"/>
          <a:ext cx="0" cy="0"/>
          <a:chOff x="0" y="0"/>
          <a:chExt cx="0" cy="0"/>
        </a:xfrm>
      </p:grpSpPr>
      <p:sp>
        <p:nvSpPr>
          <p:cNvPr id="2637" name="Google Shape;2637;p6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Additional Material</a:t>
            </a:r>
            <a:endParaRPr sz="2600"/>
          </a:p>
        </p:txBody>
      </p:sp>
      <p:sp>
        <p:nvSpPr>
          <p:cNvPr id="2638" name="Google Shape;2638;p67"/>
          <p:cNvSpPr txBox="1"/>
          <p:nvPr/>
        </p:nvSpPr>
        <p:spPr>
          <a:xfrm>
            <a:off x="1562800" y="2695650"/>
            <a:ext cx="6111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During the weekly lab session,  we will do:</a:t>
            </a:r>
            <a:endParaRPr b="0" i="0" sz="1400" u="none" cap="none" strike="noStrike">
              <a:solidFill>
                <a:srgbClr val="000000"/>
              </a:solidFill>
              <a:latin typeface="Roboto"/>
              <a:ea typeface="Roboto"/>
              <a:cs typeface="Roboto"/>
              <a:sym typeface="Roboto"/>
            </a:endParaRPr>
          </a:p>
        </p:txBody>
      </p:sp>
      <p:sp>
        <p:nvSpPr>
          <p:cNvPr id="2639" name="Google Shape;2639;p67"/>
          <p:cNvSpPr txBox="1"/>
          <p:nvPr/>
        </p:nvSpPr>
        <p:spPr>
          <a:xfrm>
            <a:off x="2946475" y="3332050"/>
            <a:ext cx="369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Tutorial on Seq2Seq Learning with RNNs</a:t>
            </a:r>
            <a:endParaRPr b="0" i="0" sz="1400" u="none" cap="none" strike="noStrike">
              <a:solidFill>
                <a:srgbClr val="000000"/>
              </a:solidFill>
              <a:latin typeface="Roboto"/>
              <a:ea typeface="Roboto"/>
              <a:cs typeface="Roboto"/>
              <a:sym typeface="Roboto"/>
            </a:endParaRPr>
          </a:p>
        </p:txBody>
      </p:sp>
      <p:pic>
        <p:nvPicPr>
          <p:cNvPr id="2640" name="Google Shape;2640;p67"/>
          <p:cNvPicPr preferRelativeResize="0"/>
          <p:nvPr/>
        </p:nvPicPr>
        <p:blipFill rotWithShape="1">
          <a:blip r:embed="rId3">
            <a:alphaModFix/>
          </a:blip>
          <a:srcRect b="0" l="0" r="0" t="0"/>
          <a:stretch/>
        </p:blipFill>
        <p:spPr>
          <a:xfrm>
            <a:off x="2069950" y="3365313"/>
            <a:ext cx="738501" cy="325550"/>
          </a:xfrm>
          <a:prstGeom prst="rect">
            <a:avLst/>
          </a:prstGeom>
          <a:noFill/>
          <a:ln>
            <a:noFill/>
          </a:ln>
        </p:spPr>
      </p:pic>
      <p:pic>
        <p:nvPicPr>
          <p:cNvPr id="2641" name="Google Shape;2641;p67"/>
          <p:cNvPicPr preferRelativeResize="0"/>
          <p:nvPr/>
        </p:nvPicPr>
        <p:blipFill rotWithShape="1">
          <a:blip r:embed="rId4">
            <a:alphaModFix/>
          </a:blip>
          <a:srcRect b="0" l="0" r="0" t="0"/>
          <a:stretch/>
        </p:blipFill>
        <p:spPr>
          <a:xfrm>
            <a:off x="1963625" y="4004975"/>
            <a:ext cx="982850" cy="691058"/>
          </a:xfrm>
          <a:prstGeom prst="rect">
            <a:avLst/>
          </a:prstGeom>
          <a:noFill/>
          <a:ln>
            <a:noFill/>
          </a:ln>
        </p:spPr>
      </p:pic>
      <p:sp>
        <p:nvSpPr>
          <p:cNvPr id="2642" name="Google Shape;2642;p67"/>
          <p:cNvSpPr txBox="1"/>
          <p:nvPr/>
        </p:nvSpPr>
        <p:spPr>
          <a:xfrm>
            <a:off x="2955375" y="3952600"/>
            <a:ext cx="395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 Recurrent Neural Networks</a:t>
            </a:r>
            <a:endParaRPr b="0" i="0" sz="1400" u="none" cap="none" strike="noStrike">
              <a:solidFill>
                <a:srgbClr val="000000"/>
              </a:solidFill>
              <a:latin typeface="Roboto"/>
              <a:ea typeface="Roboto"/>
              <a:cs typeface="Roboto"/>
              <a:sym typeface="Roboto"/>
            </a:endParaRPr>
          </a:p>
        </p:txBody>
      </p:sp>
      <p:sp>
        <p:nvSpPr>
          <p:cNvPr id="2643" name="Google Shape;2643;p67"/>
          <p:cNvSpPr txBox="1"/>
          <p:nvPr/>
        </p:nvSpPr>
        <p:spPr>
          <a:xfrm>
            <a:off x="3022350" y="4260275"/>
            <a:ext cx="287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Deadline: </a:t>
            </a:r>
            <a:r>
              <a:rPr b="0" i="0" lang="en-GB" sz="1400" u="none" cap="none" strike="noStrike">
                <a:solidFill>
                  <a:srgbClr val="000000"/>
                </a:solidFill>
                <a:latin typeface="Roboto"/>
                <a:ea typeface="Roboto"/>
                <a:cs typeface="Roboto"/>
                <a:sym typeface="Roboto"/>
              </a:rPr>
              <a:t> </a:t>
            </a:r>
            <a:r>
              <a:rPr lang="en-GB">
                <a:latin typeface="Roboto"/>
                <a:ea typeface="Roboto"/>
                <a:cs typeface="Roboto"/>
                <a:sym typeface="Roboto"/>
              </a:rPr>
              <a:t>February</a:t>
            </a:r>
            <a:r>
              <a:rPr b="0" i="0" lang="en-GB" sz="1400" u="none" cap="none" strike="noStrike">
                <a:solidFill>
                  <a:srgbClr val="000000"/>
                </a:solidFill>
                <a:latin typeface="Roboto"/>
                <a:ea typeface="Roboto"/>
                <a:cs typeface="Roboto"/>
                <a:sym typeface="Roboto"/>
              </a:rPr>
              <a:t>, </a:t>
            </a:r>
            <a:r>
              <a:rPr lang="en-GB">
                <a:latin typeface="Roboto"/>
                <a:ea typeface="Roboto"/>
                <a:cs typeface="Roboto"/>
                <a:sym typeface="Roboto"/>
              </a:rPr>
              <a:t>13</a:t>
            </a:r>
            <a:r>
              <a:rPr b="0" i="0" lang="en-GB" sz="1400" u="none" cap="none" strike="noStrike">
                <a:solidFill>
                  <a:srgbClr val="000000"/>
                </a:solidFill>
                <a:latin typeface="Roboto"/>
                <a:ea typeface="Roboto"/>
                <a:cs typeface="Roboto"/>
                <a:sym typeface="Roboto"/>
              </a:rPr>
              <a:t> 11.59 pm</a:t>
            </a:r>
            <a:endParaRPr b="0" i="0" sz="1400" u="none" cap="none" strike="noStrike">
              <a:solidFill>
                <a:srgbClr val="000000"/>
              </a:solidFill>
              <a:latin typeface="Roboto"/>
              <a:ea typeface="Roboto"/>
              <a:cs typeface="Roboto"/>
              <a:sym typeface="Roboto"/>
            </a:endParaRPr>
          </a:p>
        </p:txBody>
      </p:sp>
      <p:pic>
        <p:nvPicPr>
          <p:cNvPr id="2644" name="Google Shape;2644;p67"/>
          <p:cNvPicPr preferRelativeResize="0"/>
          <p:nvPr/>
        </p:nvPicPr>
        <p:blipFill rotWithShape="1">
          <a:blip r:embed="rId5">
            <a:alphaModFix/>
          </a:blip>
          <a:srcRect b="0" l="0" r="0" t="0"/>
          <a:stretch/>
        </p:blipFill>
        <p:spPr>
          <a:xfrm>
            <a:off x="2808450" y="1168788"/>
            <a:ext cx="1071325" cy="1071325"/>
          </a:xfrm>
          <a:prstGeom prst="rect">
            <a:avLst/>
          </a:prstGeom>
          <a:noFill/>
          <a:ln>
            <a:noFill/>
          </a:ln>
        </p:spPr>
      </p:pic>
      <p:sp>
        <p:nvSpPr>
          <p:cNvPr id="2645" name="Google Shape;2645;p67"/>
          <p:cNvSpPr txBox="1"/>
          <p:nvPr/>
        </p:nvSpPr>
        <p:spPr>
          <a:xfrm>
            <a:off x="4077050" y="1163675"/>
            <a:ext cx="246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646" name="Google Shape;2646;p67"/>
          <p:cNvSpPr txBox="1"/>
          <p:nvPr/>
        </p:nvSpPr>
        <p:spPr>
          <a:xfrm>
            <a:off x="3879775" y="1083475"/>
            <a:ext cx="3345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Chapter 2: Linear Algebra</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Chapter 3:  Probability and information theory</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Chapter 5: Machine Learning Basics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Chapter 6: Deep Feedforward Networks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Chapter 9: Convolutional Networks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Chapter 10: </a:t>
            </a:r>
            <a:r>
              <a:rPr b="1" i="0" lang="en-GB" sz="1200" u="none" cap="none" strike="noStrike">
                <a:solidFill>
                  <a:srgbClr val="000000"/>
                </a:solidFill>
                <a:latin typeface="Arial"/>
                <a:ea typeface="Arial"/>
                <a:cs typeface="Arial"/>
                <a:sym typeface="Arial"/>
              </a:rPr>
              <a:t>Sequence Modeling</a:t>
            </a:r>
            <a:endParaRPr b="1"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1" name="Shape 111"/>
        <p:cNvGrpSpPr/>
        <p:nvPr/>
      </p:nvGrpSpPr>
      <p:grpSpPr>
        <a:xfrm>
          <a:off x="0" y="0"/>
          <a:ext cx="0" cy="0"/>
          <a:chOff x="0" y="0"/>
          <a:chExt cx="0" cy="0"/>
        </a:xfrm>
      </p:grpSpPr>
      <p:sp>
        <p:nvSpPr>
          <p:cNvPr id="112" name="Google Shape;112;p1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Recurrent Neural Networks</a:t>
            </a:r>
            <a:endParaRPr sz="2600"/>
          </a:p>
        </p:txBody>
      </p:sp>
      <p:sp>
        <p:nvSpPr>
          <p:cNvPr id="113" name="Google Shape;113;p18"/>
          <p:cNvSpPr txBox="1"/>
          <p:nvPr/>
        </p:nvSpPr>
        <p:spPr>
          <a:xfrm>
            <a:off x="203400" y="865700"/>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the last lecture, we have seen that we can process sequences with </a:t>
            </a:r>
            <a:r>
              <a:rPr b="1" i="0" lang="en-GB" sz="1400" u="none" cap="none" strike="noStrike">
                <a:solidFill>
                  <a:srgbClr val="000000"/>
                </a:solidFill>
                <a:latin typeface="Roboto"/>
                <a:ea typeface="Roboto"/>
                <a:cs typeface="Roboto"/>
                <a:sym typeface="Roboto"/>
              </a:rPr>
              <a:t>convolutional neural networks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14" name="Google Shape;114;p18"/>
          <p:cNvSpPr/>
          <p:nvPr/>
        </p:nvSpPr>
        <p:spPr>
          <a:xfrm>
            <a:off x="1115725" y="2652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8"/>
          <p:cNvSpPr/>
          <p:nvPr/>
        </p:nvSpPr>
        <p:spPr>
          <a:xfrm>
            <a:off x="1420525" y="2652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8"/>
          <p:cNvSpPr/>
          <p:nvPr/>
        </p:nvSpPr>
        <p:spPr>
          <a:xfrm>
            <a:off x="1725325" y="2652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p:nvPr/>
        </p:nvSpPr>
        <p:spPr>
          <a:xfrm>
            <a:off x="2030125" y="2652625"/>
            <a:ext cx="143100" cy="155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8"/>
          <p:cNvSpPr/>
          <p:nvPr/>
        </p:nvSpPr>
        <p:spPr>
          <a:xfrm>
            <a:off x="2334925" y="2652625"/>
            <a:ext cx="143100" cy="155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p:nvPr/>
        </p:nvSpPr>
        <p:spPr>
          <a:xfrm>
            <a:off x="2639725" y="2652625"/>
            <a:ext cx="143100" cy="155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8"/>
          <p:cNvSpPr/>
          <p:nvPr/>
        </p:nvSpPr>
        <p:spPr>
          <a:xfrm>
            <a:off x="2944525" y="2652625"/>
            <a:ext cx="143100" cy="155100"/>
          </a:xfrm>
          <a:prstGeom prst="ellipse">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p:nvPr/>
        </p:nvSpPr>
        <p:spPr>
          <a:xfrm>
            <a:off x="3249325" y="2652625"/>
            <a:ext cx="143100" cy="155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8"/>
          <p:cNvSpPr/>
          <p:nvPr/>
        </p:nvSpPr>
        <p:spPr>
          <a:xfrm>
            <a:off x="3554125" y="2652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8"/>
          <p:cNvSpPr/>
          <p:nvPr/>
        </p:nvSpPr>
        <p:spPr>
          <a:xfrm>
            <a:off x="3858925" y="2652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8"/>
          <p:cNvSpPr/>
          <p:nvPr/>
        </p:nvSpPr>
        <p:spPr>
          <a:xfrm>
            <a:off x="1115725" y="2271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8"/>
          <p:cNvSpPr/>
          <p:nvPr/>
        </p:nvSpPr>
        <p:spPr>
          <a:xfrm>
            <a:off x="1420525" y="2271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8"/>
          <p:cNvSpPr/>
          <p:nvPr/>
        </p:nvSpPr>
        <p:spPr>
          <a:xfrm>
            <a:off x="1725325" y="2271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8"/>
          <p:cNvSpPr/>
          <p:nvPr/>
        </p:nvSpPr>
        <p:spPr>
          <a:xfrm>
            <a:off x="2030125" y="2271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8"/>
          <p:cNvSpPr/>
          <p:nvPr/>
        </p:nvSpPr>
        <p:spPr>
          <a:xfrm>
            <a:off x="2334925" y="2271625"/>
            <a:ext cx="143100" cy="155100"/>
          </a:xfrm>
          <a:prstGeom prst="ellipse">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8"/>
          <p:cNvSpPr/>
          <p:nvPr/>
        </p:nvSpPr>
        <p:spPr>
          <a:xfrm>
            <a:off x="2639725" y="2271625"/>
            <a:ext cx="143100" cy="155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8"/>
          <p:cNvSpPr/>
          <p:nvPr/>
        </p:nvSpPr>
        <p:spPr>
          <a:xfrm>
            <a:off x="2944525" y="2271625"/>
            <a:ext cx="143100" cy="155100"/>
          </a:xfrm>
          <a:prstGeom prst="ellipse">
            <a:avLst/>
          </a:prstGeom>
          <a:solidFill>
            <a:srgbClr val="DB44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8"/>
          <p:cNvSpPr/>
          <p:nvPr/>
        </p:nvSpPr>
        <p:spPr>
          <a:xfrm>
            <a:off x="3249325" y="2271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8"/>
          <p:cNvSpPr/>
          <p:nvPr/>
        </p:nvSpPr>
        <p:spPr>
          <a:xfrm>
            <a:off x="3554125" y="2271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8"/>
          <p:cNvSpPr/>
          <p:nvPr/>
        </p:nvSpPr>
        <p:spPr>
          <a:xfrm>
            <a:off x="3858925" y="2271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4" name="Google Shape;134;p18"/>
          <p:cNvCxnSpPr>
            <a:endCxn id="129" idx="3"/>
          </p:cNvCxnSpPr>
          <p:nvPr/>
        </p:nvCxnSpPr>
        <p:spPr>
          <a:xfrm flipH="1" rot="10800000">
            <a:off x="2406582" y="2404011"/>
            <a:ext cx="254100" cy="248700"/>
          </a:xfrm>
          <a:prstGeom prst="straightConnector1">
            <a:avLst/>
          </a:prstGeom>
          <a:noFill/>
          <a:ln cap="flat" cmpd="sng" w="9525">
            <a:solidFill>
              <a:schemeClr val="dk2"/>
            </a:solidFill>
            <a:prstDash val="solid"/>
            <a:round/>
            <a:headEnd len="sm" w="sm" type="none"/>
            <a:tailEnd len="sm" w="sm" type="none"/>
          </a:ln>
        </p:spPr>
      </p:cxnSp>
      <p:cxnSp>
        <p:nvCxnSpPr>
          <p:cNvPr id="135" name="Google Shape;135;p18"/>
          <p:cNvCxnSpPr>
            <a:stCxn id="129" idx="4"/>
            <a:endCxn id="119" idx="0"/>
          </p:cNvCxnSpPr>
          <p:nvPr/>
        </p:nvCxnSpPr>
        <p:spPr>
          <a:xfrm>
            <a:off x="2711275" y="2426725"/>
            <a:ext cx="0" cy="225900"/>
          </a:xfrm>
          <a:prstGeom prst="straightConnector1">
            <a:avLst/>
          </a:prstGeom>
          <a:noFill/>
          <a:ln cap="flat" cmpd="sng" w="9525">
            <a:solidFill>
              <a:schemeClr val="dk2"/>
            </a:solidFill>
            <a:prstDash val="solid"/>
            <a:round/>
            <a:headEnd len="sm" w="sm" type="none"/>
            <a:tailEnd len="sm" w="sm" type="none"/>
          </a:ln>
        </p:spPr>
      </p:cxnSp>
      <p:cxnSp>
        <p:nvCxnSpPr>
          <p:cNvPr id="136" name="Google Shape;136;p18"/>
          <p:cNvCxnSpPr>
            <a:stCxn id="129" idx="5"/>
            <a:endCxn id="120" idx="1"/>
          </p:cNvCxnSpPr>
          <p:nvPr/>
        </p:nvCxnSpPr>
        <p:spPr>
          <a:xfrm>
            <a:off x="2761868" y="2404011"/>
            <a:ext cx="203700" cy="271200"/>
          </a:xfrm>
          <a:prstGeom prst="straightConnector1">
            <a:avLst/>
          </a:prstGeom>
          <a:noFill/>
          <a:ln cap="flat" cmpd="sng" w="9525">
            <a:solidFill>
              <a:schemeClr val="dk2"/>
            </a:solidFill>
            <a:prstDash val="solid"/>
            <a:round/>
            <a:headEnd len="sm" w="sm" type="none"/>
            <a:tailEnd len="sm" w="sm" type="none"/>
          </a:ln>
        </p:spPr>
      </p:cxnSp>
      <p:sp>
        <p:nvSpPr>
          <p:cNvPr id="137" name="Google Shape;137;p18"/>
          <p:cNvSpPr/>
          <p:nvPr/>
        </p:nvSpPr>
        <p:spPr>
          <a:xfrm>
            <a:off x="11157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8"/>
          <p:cNvSpPr/>
          <p:nvPr/>
        </p:nvSpPr>
        <p:spPr>
          <a:xfrm>
            <a:off x="14205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8"/>
          <p:cNvSpPr/>
          <p:nvPr/>
        </p:nvSpPr>
        <p:spPr>
          <a:xfrm>
            <a:off x="17253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8"/>
          <p:cNvSpPr/>
          <p:nvPr/>
        </p:nvSpPr>
        <p:spPr>
          <a:xfrm>
            <a:off x="20301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8"/>
          <p:cNvSpPr/>
          <p:nvPr/>
        </p:nvSpPr>
        <p:spPr>
          <a:xfrm>
            <a:off x="23349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8"/>
          <p:cNvSpPr/>
          <p:nvPr/>
        </p:nvSpPr>
        <p:spPr>
          <a:xfrm>
            <a:off x="2639725" y="1890625"/>
            <a:ext cx="143100" cy="155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8"/>
          <p:cNvSpPr/>
          <p:nvPr/>
        </p:nvSpPr>
        <p:spPr>
          <a:xfrm>
            <a:off x="29445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8"/>
          <p:cNvSpPr/>
          <p:nvPr/>
        </p:nvSpPr>
        <p:spPr>
          <a:xfrm>
            <a:off x="32493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8"/>
          <p:cNvSpPr/>
          <p:nvPr/>
        </p:nvSpPr>
        <p:spPr>
          <a:xfrm>
            <a:off x="35541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8"/>
          <p:cNvSpPr/>
          <p:nvPr/>
        </p:nvSpPr>
        <p:spPr>
          <a:xfrm>
            <a:off x="38589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p18"/>
          <p:cNvCxnSpPr>
            <a:endCxn id="142" idx="3"/>
          </p:cNvCxnSpPr>
          <p:nvPr/>
        </p:nvCxnSpPr>
        <p:spPr>
          <a:xfrm flipH="1" rot="10800000">
            <a:off x="2406582" y="2023011"/>
            <a:ext cx="254100" cy="248700"/>
          </a:xfrm>
          <a:prstGeom prst="straightConnector1">
            <a:avLst/>
          </a:prstGeom>
          <a:noFill/>
          <a:ln cap="flat" cmpd="sng" w="9525">
            <a:solidFill>
              <a:schemeClr val="dk2"/>
            </a:solidFill>
            <a:prstDash val="solid"/>
            <a:round/>
            <a:headEnd len="sm" w="sm" type="none"/>
            <a:tailEnd len="sm" w="sm" type="none"/>
          </a:ln>
        </p:spPr>
      </p:cxnSp>
      <p:cxnSp>
        <p:nvCxnSpPr>
          <p:cNvPr id="148" name="Google Shape;148;p18"/>
          <p:cNvCxnSpPr>
            <a:stCxn id="142" idx="4"/>
          </p:cNvCxnSpPr>
          <p:nvPr/>
        </p:nvCxnSpPr>
        <p:spPr>
          <a:xfrm>
            <a:off x="2711275" y="2045725"/>
            <a:ext cx="0" cy="225900"/>
          </a:xfrm>
          <a:prstGeom prst="straightConnector1">
            <a:avLst/>
          </a:prstGeom>
          <a:noFill/>
          <a:ln cap="flat" cmpd="sng" w="9525">
            <a:solidFill>
              <a:schemeClr val="dk2"/>
            </a:solidFill>
            <a:prstDash val="solid"/>
            <a:round/>
            <a:headEnd len="sm" w="sm" type="none"/>
            <a:tailEnd len="sm" w="sm" type="none"/>
          </a:ln>
        </p:spPr>
      </p:cxnSp>
      <p:cxnSp>
        <p:nvCxnSpPr>
          <p:cNvPr id="149" name="Google Shape;149;p18"/>
          <p:cNvCxnSpPr>
            <a:stCxn id="142" idx="5"/>
          </p:cNvCxnSpPr>
          <p:nvPr/>
        </p:nvCxnSpPr>
        <p:spPr>
          <a:xfrm>
            <a:off x="2761868" y="2023011"/>
            <a:ext cx="203700" cy="271200"/>
          </a:xfrm>
          <a:prstGeom prst="straightConnector1">
            <a:avLst/>
          </a:prstGeom>
          <a:noFill/>
          <a:ln cap="flat" cmpd="sng" w="9525">
            <a:solidFill>
              <a:schemeClr val="dk2"/>
            </a:solidFill>
            <a:prstDash val="solid"/>
            <a:round/>
            <a:headEnd len="sm" w="sm" type="none"/>
            <a:tailEnd len="sm" w="sm" type="none"/>
          </a:ln>
        </p:spPr>
      </p:cxnSp>
      <p:cxnSp>
        <p:nvCxnSpPr>
          <p:cNvPr id="150" name="Google Shape;150;p18"/>
          <p:cNvCxnSpPr/>
          <p:nvPr/>
        </p:nvCxnSpPr>
        <p:spPr>
          <a:xfrm flipH="1" rot="10800000">
            <a:off x="2101782" y="2404011"/>
            <a:ext cx="254100" cy="248700"/>
          </a:xfrm>
          <a:prstGeom prst="straightConnector1">
            <a:avLst/>
          </a:prstGeom>
          <a:noFill/>
          <a:ln cap="flat" cmpd="sng" w="9525">
            <a:solidFill>
              <a:schemeClr val="dk2"/>
            </a:solidFill>
            <a:prstDash val="solid"/>
            <a:round/>
            <a:headEnd len="sm" w="sm" type="none"/>
            <a:tailEnd len="sm" w="sm" type="none"/>
          </a:ln>
        </p:spPr>
      </p:cxnSp>
      <p:cxnSp>
        <p:nvCxnSpPr>
          <p:cNvPr id="151" name="Google Shape;151;p18"/>
          <p:cNvCxnSpPr/>
          <p:nvPr/>
        </p:nvCxnSpPr>
        <p:spPr>
          <a:xfrm>
            <a:off x="2406475" y="2426725"/>
            <a:ext cx="0" cy="225900"/>
          </a:xfrm>
          <a:prstGeom prst="straightConnector1">
            <a:avLst/>
          </a:prstGeom>
          <a:noFill/>
          <a:ln cap="flat" cmpd="sng" w="9525">
            <a:solidFill>
              <a:schemeClr val="dk2"/>
            </a:solidFill>
            <a:prstDash val="solid"/>
            <a:round/>
            <a:headEnd len="sm" w="sm" type="none"/>
            <a:tailEnd len="sm" w="sm" type="none"/>
          </a:ln>
        </p:spPr>
      </p:cxnSp>
      <p:cxnSp>
        <p:nvCxnSpPr>
          <p:cNvPr id="152" name="Google Shape;152;p18"/>
          <p:cNvCxnSpPr/>
          <p:nvPr/>
        </p:nvCxnSpPr>
        <p:spPr>
          <a:xfrm>
            <a:off x="2457068" y="2404011"/>
            <a:ext cx="203700" cy="271200"/>
          </a:xfrm>
          <a:prstGeom prst="straightConnector1">
            <a:avLst/>
          </a:prstGeom>
          <a:noFill/>
          <a:ln cap="flat" cmpd="sng" w="9525">
            <a:solidFill>
              <a:schemeClr val="dk2"/>
            </a:solidFill>
            <a:prstDash val="solid"/>
            <a:round/>
            <a:headEnd len="sm" w="sm" type="none"/>
            <a:tailEnd len="sm" w="sm" type="none"/>
          </a:ln>
        </p:spPr>
      </p:cxnSp>
      <p:cxnSp>
        <p:nvCxnSpPr>
          <p:cNvPr id="153" name="Google Shape;153;p18"/>
          <p:cNvCxnSpPr/>
          <p:nvPr/>
        </p:nvCxnSpPr>
        <p:spPr>
          <a:xfrm flipH="1" rot="10800000">
            <a:off x="2711382" y="2404011"/>
            <a:ext cx="254100" cy="248700"/>
          </a:xfrm>
          <a:prstGeom prst="straightConnector1">
            <a:avLst/>
          </a:prstGeom>
          <a:noFill/>
          <a:ln cap="flat" cmpd="sng" w="9525">
            <a:solidFill>
              <a:schemeClr val="dk2"/>
            </a:solidFill>
            <a:prstDash val="solid"/>
            <a:round/>
            <a:headEnd len="sm" w="sm" type="none"/>
            <a:tailEnd len="sm" w="sm" type="none"/>
          </a:ln>
        </p:spPr>
      </p:cxnSp>
      <p:cxnSp>
        <p:nvCxnSpPr>
          <p:cNvPr id="154" name="Google Shape;154;p18"/>
          <p:cNvCxnSpPr/>
          <p:nvPr/>
        </p:nvCxnSpPr>
        <p:spPr>
          <a:xfrm>
            <a:off x="3016075" y="2426725"/>
            <a:ext cx="0" cy="225900"/>
          </a:xfrm>
          <a:prstGeom prst="straightConnector1">
            <a:avLst/>
          </a:prstGeom>
          <a:noFill/>
          <a:ln cap="flat" cmpd="sng" w="9525">
            <a:solidFill>
              <a:schemeClr val="dk2"/>
            </a:solidFill>
            <a:prstDash val="solid"/>
            <a:round/>
            <a:headEnd len="sm" w="sm" type="none"/>
            <a:tailEnd len="sm" w="sm" type="none"/>
          </a:ln>
        </p:spPr>
      </p:cxnSp>
      <p:cxnSp>
        <p:nvCxnSpPr>
          <p:cNvPr id="155" name="Google Shape;155;p18"/>
          <p:cNvCxnSpPr/>
          <p:nvPr/>
        </p:nvCxnSpPr>
        <p:spPr>
          <a:xfrm>
            <a:off x="3066668" y="2404011"/>
            <a:ext cx="203700" cy="271200"/>
          </a:xfrm>
          <a:prstGeom prst="straightConnector1">
            <a:avLst/>
          </a:prstGeom>
          <a:noFill/>
          <a:ln cap="flat" cmpd="sng" w="9525">
            <a:solidFill>
              <a:schemeClr val="dk2"/>
            </a:solidFill>
            <a:prstDash val="solid"/>
            <a:round/>
            <a:headEnd len="sm" w="sm" type="none"/>
            <a:tailEnd len="sm" w="sm" type="none"/>
          </a:ln>
        </p:spPr>
      </p:cxnSp>
      <p:sp>
        <p:nvSpPr>
          <p:cNvPr id="156" name="Google Shape;156;p18"/>
          <p:cNvSpPr/>
          <p:nvPr/>
        </p:nvSpPr>
        <p:spPr>
          <a:xfrm>
            <a:off x="4163725" y="2652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8"/>
          <p:cNvSpPr/>
          <p:nvPr/>
        </p:nvSpPr>
        <p:spPr>
          <a:xfrm>
            <a:off x="4163725" y="2271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8"/>
          <p:cNvSpPr/>
          <p:nvPr/>
        </p:nvSpPr>
        <p:spPr>
          <a:xfrm>
            <a:off x="4163725" y="1890625"/>
            <a:ext cx="143100" cy="15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8"/>
          <p:cNvSpPr txBox="1"/>
          <p:nvPr/>
        </p:nvSpPr>
        <p:spPr>
          <a:xfrm>
            <a:off x="472625" y="2560825"/>
            <a:ext cx="625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Input</a:t>
            </a:r>
            <a:endParaRPr b="0" i="0" sz="1000" u="none" cap="none" strike="noStrike">
              <a:solidFill>
                <a:srgbClr val="000000"/>
              </a:solidFill>
              <a:latin typeface="Roboto"/>
              <a:ea typeface="Roboto"/>
              <a:cs typeface="Roboto"/>
              <a:sym typeface="Roboto"/>
            </a:endParaRPr>
          </a:p>
        </p:txBody>
      </p:sp>
      <p:sp>
        <p:nvSpPr>
          <p:cNvPr id="160" name="Google Shape;160;p18"/>
          <p:cNvSpPr txBox="1"/>
          <p:nvPr/>
        </p:nvSpPr>
        <p:spPr>
          <a:xfrm>
            <a:off x="472625" y="2179825"/>
            <a:ext cx="625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Layer 2</a:t>
            </a:r>
            <a:endParaRPr b="0" i="0" sz="1000" u="none" cap="none" strike="noStrike">
              <a:solidFill>
                <a:srgbClr val="000000"/>
              </a:solidFill>
              <a:latin typeface="Roboto"/>
              <a:ea typeface="Roboto"/>
              <a:cs typeface="Roboto"/>
              <a:sym typeface="Roboto"/>
            </a:endParaRPr>
          </a:p>
        </p:txBody>
      </p:sp>
      <p:sp>
        <p:nvSpPr>
          <p:cNvPr id="161" name="Google Shape;161;p18"/>
          <p:cNvSpPr txBox="1"/>
          <p:nvPr/>
        </p:nvSpPr>
        <p:spPr>
          <a:xfrm>
            <a:off x="472625" y="1798825"/>
            <a:ext cx="625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Layer 3</a:t>
            </a:r>
            <a:endParaRPr b="0" i="0" sz="1000" u="none" cap="none" strike="noStrike">
              <a:solidFill>
                <a:srgbClr val="000000"/>
              </a:solidFill>
              <a:latin typeface="Roboto"/>
              <a:ea typeface="Roboto"/>
              <a:cs typeface="Roboto"/>
              <a:sym typeface="Roboto"/>
            </a:endParaRPr>
          </a:p>
        </p:txBody>
      </p:sp>
      <p:sp>
        <p:nvSpPr>
          <p:cNvPr id="162" name="Google Shape;162;p18"/>
          <p:cNvSpPr txBox="1"/>
          <p:nvPr/>
        </p:nvSpPr>
        <p:spPr>
          <a:xfrm>
            <a:off x="2593650" y="1518025"/>
            <a:ext cx="67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z</a:t>
            </a:r>
            <a:r>
              <a:rPr b="0" baseline="-25000" i="0" lang="en-GB" sz="1100" u="none" cap="none" strike="noStrike">
                <a:solidFill>
                  <a:srgbClr val="000000"/>
                </a:solidFill>
                <a:latin typeface="Roboto"/>
                <a:ea typeface="Roboto"/>
                <a:cs typeface="Roboto"/>
                <a:sym typeface="Roboto"/>
              </a:rPr>
              <a:t>3</a:t>
            </a:r>
            <a:endParaRPr b="0" baseline="-25000" i="0" sz="1100" u="none" cap="none" strike="noStrike">
              <a:solidFill>
                <a:srgbClr val="000000"/>
              </a:solidFill>
              <a:latin typeface="Roboto"/>
              <a:ea typeface="Roboto"/>
              <a:cs typeface="Roboto"/>
              <a:sym typeface="Roboto"/>
            </a:endParaRPr>
          </a:p>
        </p:txBody>
      </p:sp>
      <p:sp>
        <p:nvSpPr>
          <p:cNvPr id="163" name="Google Shape;163;p18"/>
          <p:cNvSpPr txBox="1"/>
          <p:nvPr/>
        </p:nvSpPr>
        <p:spPr>
          <a:xfrm>
            <a:off x="2136450" y="1975225"/>
            <a:ext cx="67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z</a:t>
            </a:r>
            <a:r>
              <a:rPr b="0" baseline="-25000" i="0" lang="en-GB" sz="1100" u="none" cap="none" strike="noStrike">
                <a:solidFill>
                  <a:srgbClr val="000000"/>
                </a:solidFill>
                <a:latin typeface="Roboto"/>
                <a:ea typeface="Roboto"/>
                <a:cs typeface="Roboto"/>
                <a:sym typeface="Roboto"/>
              </a:rPr>
              <a:t>2</a:t>
            </a:r>
            <a:endParaRPr b="0" baseline="-25000" i="0" sz="1100" u="none" cap="none" strike="noStrike">
              <a:solidFill>
                <a:srgbClr val="000000"/>
              </a:solidFill>
              <a:latin typeface="Roboto"/>
              <a:ea typeface="Roboto"/>
              <a:cs typeface="Roboto"/>
              <a:sym typeface="Roboto"/>
            </a:endParaRPr>
          </a:p>
        </p:txBody>
      </p:sp>
      <p:cxnSp>
        <p:nvCxnSpPr>
          <p:cNvPr id="164" name="Google Shape;164;p18"/>
          <p:cNvCxnSpPr/>
          <p:nvPr/>
        </p:nvCxnSpPr>
        <p:spPr>
          <a:xfrm>
            <a:off x="1098125" y="3003450"/>
            <a:ext cx="3157500" cy="0"/>
          </a:xfrm>
          <a:prstGeom prst="straightConnector1">
            <a:avLst/>
          </a:prstGeom>
          <a:noFill/>
          <a:ln cap="flat" cmpd="sng" w="9525">
            <a:solidFill>
              <a:schemeClr val="dk2"/>
            </a:solidFill>
            <a:prstDash val="solid"/>
            <a:round/>
            <a:headEnd len="sm" w="sm" type="none"/>
            <a:tailEnd len="med" w="med" type="triangle"/>
          </a:ln>
        </p:spPr>
      </p:cxnSp>
      <p:sp>
        <p:nvSpPr>
          <p:cNvPr id="165" name="Google Shape;165;p18"/>
          <p:cNvSpPr txBox="1"/>
          <p:nvPr/>
        </p:nvSpPr>
        <p:spPr>
          <a:xfrm>
            <a:off x="1585675" y="3084750"/>
            <a:ext cx="1843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Roboto"/>
                <a:ea typeface="Roboto"/>
                <a:cs typeface="Roboto"/>
                <a:sym typeface="Roboto"/>
              </a:rPr>
              <a:t>Sequence axis (e.g., time) </a:t>
            </a:r>
            <a:endParaRPr b="0" i="0" sz="1100" u="none" cap="none" strike="noStrike">
              <a:solidFill>
                <a:srgbClr val="000000"/>
              </a:solidFill>
              <a:latin typeface="Roboto"/>
              <a:ea typeface="Roboto"/>
              <a:cs typeface="Roboto"/>
              <a:sym typeface="Roboto"/>
            </a:endParaRPr>
          </a:p>
        </p:txBody>
      </p:sp>
      <p:sp>
        <p:nvSpPr>
          <p:cNvPr id="166" name="Google Shape;166;p18"/>
          <p:cNvSpPr txBox="1"/>
          <p:nvPr/>
        </p:nvSpPr>
        <p:spPr>
          <a:xfrm>
            <a:off x="4710975" y="1933525"/>
            <a:ext cx="4041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CNNs, however, are designed to </a:t>
            </a:r>
            <a:r>
              <a:rPr b="1" i="0" lang="en-GB" sz="1400" u="none" cap="none" strike="noStrike">
                <a:solidFill>
                  <a:srgbClr val="000000"/>
                </a:solidFill>
                <a:latin typeface="Roboto"/>
                <a:ea typeface="Roboto"/>
                <a:cs typeface="Roboto"/>
                <a:sym typeface="Roboto"/>
              </a:rPr>
              <a:t>capture local dependencies</a:t>
            </a:r>
            <a:r>
              <a:rPr b="0" i="0" lang="en-GB" sz="1400" u="none" cap="none" strike="noStrike">
                <a:solidFill>
                  <a:srgbClr val="000000"/>
                </a:solidFill>
                <a:latin typeface="Roboto"/>
                <a:ea typeface="Roboto"/>
                <a:cs typeface="Roboto"/>
                <a:sym typeface="Roboto"/>
              </a:rPr>
              <a:t> (i.e., the ones available in the receptive field).</a:t>
            </a:r>
            <a:endParaRPr b="0" i="0" sz="1400" u="none" cap="none" strike="noStrike">
              <a:solidFill>
                <a:srgbClr val="000000"/>
              </a:solidFill>
              <a:latin typeface="Roboto"/>
              <a:ea typeface="Roboto"/>
              <a:cs typeface="Roboto"/>
              <a:sym typeface="Roboto"/>
            </a:endParaRPr>
          </a:p>
        </p:txBody>
      </p:sp>
      <p:sp>
        <p:nvSpPr>
          <p:cNvPr id="167" name="Google Shape;167;p18"/>
          <p:cNvSpPr txBox="1"/>
          <p:nvPr/>
        </p:nvSpPr>
        <p:spPr>
          <a:xfrm>
            <a:off x="367575" y="3609925"/>
            <a:ext cx="8479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some types of signals,  we want to learn </a:t>
            </a:r>
            <a:r>
              <a:rPr b="1" i="0" lang="en-GB" sz="1400" u="none" cap="none" strike="noStrike">
                <a:solidFill>
                  <a:srgbClr val="000000"/>
                </a:solidFill>
                <a:latin typeface="Roboto"/>
                <a:ea typeface="Roboto"/>
                <a:cs typeface="Roboto"/>
                <a:sym typeface="Roboto"/>
              </a:rPr>
              <a:t>long-term dependencies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
        <p:nvSpPr>
          <p:cNvPr id="168" name="Google Shape;168;p18"/>
          <p:cNvSpPr txBox="1"/>
          <p:nvPr/>
        </p:nvSpPr>
        <p:spPr>
          <a:xfrm>
            <a:off x="367575" y="4308650"/>
            <a:ext cx="8557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For instance,  we might want to have a model whose neurons depend on the </a:t>
            </a:r>
            <a:r>
              <a:rPr b="1" i="0" lang="en-GB" sz="1400" u="none" cap="none" strike="noStrike">
                <a:solidFill>
                  <a:srgbClr val="000000"/>
                </a:solidFill>
                <a:latin typeface="Roboto"/>
                <a:ea typeface="Roboto"/>
                <a:cs typeface="Roboto"/>
                <a:sym typeface="Roboto"/>
              </a:rPr>
              <a:t>full history</a:t>
            </a:r>
            <a:r>
              <a:rPr b="0" i="0" lang="en-GB" sz="1400" u="none" cap="none" strike="noStrike">
                <a:solidFill>
                  <a:srgbClr val="000000"/>
                </a:solidFill>
                <a:latin typeface="Roboto"/>
                <a:ea typeface="Roboto"/>
                <a:cs typeface="Roboto"/>
                <a:sym typeface="Roboto"/>
              </a:rPr>
              <a:t> (i.e., </a:t>
            </a:r>
            <a:r>
              <a:rPr b="1" i="0" lang="en-GB" sz="1400" u="none" cap="none" strike="noStrike">
                <a:solidFill>
                  <a:srgbClr val="000000"/>
                </a:solidFill>
                <a:latin typeface="Roboto"/>
                <a:ea typeface="Roboto"/>
                <a:cs typeface="Roboto"/>
                <a:sym typeface="Roboto"/>
              </a:rPr>
              <a:t>all </a:t>
            </a:r>
            <a:r>
              <a:rPr b="0" i="0" lang="en-GB" sz="1400" u="none" cap="none" strike="noStrike">
                <a:solidFill>
                  <a:srgbClr val="000000"/>
                </a:solidFill>
                <a:latin typeface="Roboto"/>
                <a:ea typeface="Roboto"/>
                <a:cs typeface="Roboto"/>
                <a:sym typeface="Roboto"/>
              </a:rPr>
              <a:t>the</a:t>
            </a:r>
            <a:r>
              <a:rPr b="1" i="0" lang="en-GB" sz="1400" u="none" cap="none" strike="noStrike">
                <a:solidFill>
                  <a:srgbClr val="000000"/>
                </a:solidFill>
                <a:latin typeface="Roboto"/>
                <a:ea typeface="Roboto"/>
                <a:cs typeface="Roboto"/>
                <a:sym typeface="Roboto"/>
              </a:rPr>
              <a:t> past elements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2" name="Shape 172"/>
        <p:cNvGrpSpPr/>
        <p:nvPr/>
      </p:nvGrpSpPr>
      <p:grpSpPr>
        <a:xfrm>
          <a:off x="0" y="0"/>
          <a:ext cx="0" cy="0"/>
          <a:chOff x="0" y="0"/>
          <a:chExt cx="0" cy="0"/>
        </a:xfrm>
      </p:grpSpPr>
      <p:sp>
        <p:nvSpPr>
          <p:cNvPr id="173" name="Google Shape;173;p1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Recurrent Neural Networks</a:t>
            </a:r>
            <a:endParaRPr sz="2600"/>
          </a:p>
        </p:txBody>
      </p:sp>
      <p:sp>
        <p:nvSpPr>
          <p:cNvPr id="174" name="Google Shape;174;p19"/>
          <p:cNvSpPr txBox="1"/>
          <p:nvPr/>
        </p:nvSpPr>
        <p:spPr>
          <a:xfrm>
            <a:off x="203400" y="865700"/>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a:t>
            </a:r>
            <a:r>
              <a:rPr b="1" i="0" lang="en-GB" sz="1400" u="none" cap="none" strike="noStrike">
                <a:solidFill>
                  <a:srgbClr val="000000"/>
                </a:solidFill>
                <a:latin typeface="Roboto"/>
                <a:ea typeface="Roboto"/>
                <a:cs typeface="Roboto"/>
                <a:sym typeface="Roboto"/>
              </a:rPr>
              <a:t> Recurrent Neural Networks</a:t>
            </a:r>
            <a:r>
              <a:rPr b="0" i="0" lang="en-GB" sz="1400" u="none" cap="none" strike="noStrike">
                <a:solidFill>
                  <a:srgbClr val="000000"/>
                </a:solidFill>
                <a:latin typeface="Roboto"/>
                <a:ea typeface="Roboto"/>
                <a:cs typeface="Roboto"/>
                <a:sym typeface="Roboto"/>
              </a:rPr>
              <a:t> (RNNs), the </a:t>
            </a:r>
            <a:r>
              <a:rPr b="1" i="0" lang="en-GB" sz="1400" u="none" cap="none" strike="noStrike">
                <a:solidFill>
                  <a:srgbClr val="000000"/>
                </a:solidFill>
                <a:latin typeface="Roboto"/>
                <a:ea typeface="Roboto"/>
                <a:cs typeface="Roboto"/>
                <a:sym typeface="Roboto"/>
              </a:rPr>
              <a:t>current output</a:t>
            </a:r>
            <a:r>
              <a:rPr b="0" i="0" lang="en-GB" sz="1400" u="none" cap="none" strike="noStrike">
                <a:solidFill>
                  <a:srgbClr val="000000"/>
                </a:solidFill>
                <a:latin typeface="Roboto"/>
                <a:ea typeface="Roboto"/>
                <a:cs typeface="Roboto"/>
                <a:sym typeface="Roboto"/>
              </a:rPr>
              <a:t> depends on </a:t>
            </a:r>
            <a:r>
              <a:rPr b="1" i="0" lang="en-GB" sz="1400" u="none" cap="none" strike="noStrike">
                <a:solidFill>
                  <a:srgbClr val="000000"/>
                </a:solidFill>
                <a:latin typeface="Roboto"/>
                <a:ea typeface="Roboto"/>
                <a:cs typeface="Roboto"/>
                <a:sym typeface="Roboto"/>
              </a:rPr>
              <a:t>all the</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previous inputs</a:t>
            </a: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pic>
        <p:nvPicPr>
          <p:cNvPr descr="\mathbf{h}_t = f(\mathbf{x}_t, \mathbf{h}_{t-1}, \mathbf{W})" id="175" name="Google Shape;175;p19"/>
          <p:cNvPicPr preferRelativeResize="0"/>
          <p:nvPr/>
        </p:nvPicPr>
        <p:blipFill rotWithShape="1">
          <a:blip r:embed="rId3">
            <a:alphaModFix/>
          </a:blip>
          <a:srcRect b="0" l="0" r="0" t="0"/>
          <a:stretch/>
        </p:blipFill>
        <p:spPr>
          <a:xfrm>
            <a:off x="738875" y="2128125"/>
            <a:ext cx="3309263" cy="400200"/>
          </a:xfrm>
          <a:prstGeom prst="rect">
            <a:avLst/>
          </a:prstGeom>
          <a:noFill/>
          <a:ln>
            <a:noFill/>
          </a:ln>
        </p:spPr>
      </p:pic>
      <p:sp>
        <p:nvSpPr>
          <p:cNvPr id="176" name="Google Shape;176;p19"/>
          <p:cNvSpPr txBox="1"/>
          <p:nvPr/>
        </p:nvSpPr>
        <p:spPr>
          <a:xfrm>
            <a:off x="203400" y="1322900"/>
            <a:ext cx="8616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general form for an RNN is the following:</a:t>
            </a:r>
            <a:endParaRPr b="0" i="0" sz="1400" u="none" cap="none" strike="noStrike">
              <a:solidFill>
                <a:srgbClr val="000000"/>
              </a:solidFill>
              <a:latin typeface="Roboto"/>
              <a:ea typeface="Roboto"/>
              <a:cs typeface="Roboto"/>
              <a:sym typeface="Roboto"/>
            </a:endParaRPr>
          </a:p>
        </p:txBody>
      </p:sp>
      <p:sp>
        <p:nvSpPr>
          <p:cNvPr id="177" name="Google Shape;177;p19"/>
          <p:cNvSpPr/>
          <p:nvPr/>
        </p:nvSpPr>
        <p:spPr>
          <a:xfrm>
            <a:off x="694675" y="2024600"/>
            <a:ext cx="3492000" cy="602700"/>
          </a:xfrm>
          <a:prstGeom prst="rect">
            <a:avLst/>
          </a:prstGeom>
          <a:solidFill>
            <a:srgbClr val="29D2F5">
              <a:alpha val="2117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9"/>
          <p:cNvSpPr txBox="1"/>
          <p:nvPr/>
        </p:nvSpPr>
        <p:spPr>
          <a:xfrm>
            <a:off x="700975" y="3079200"/>
            <a:ext cx="300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The </a:t>
            </a:r>
            <a:r>
              <a:rPr b="1" i="0" lang="en-GB" sz="1400" u="none" cap="none" strike="noStrike">
                <a:solidFill>
                  <a:srgbClr val="000000"/>
                </a:solidFill>
                <a:latin typeface="Roboto"/>
                <a:ea typeface="Roboto"/>
                <a:cs typeface="Roboto"/>
                <a:sym typeface="Roboto"/>
              </a:rPr>
              <a:t>current state</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h</a:t>
            </a:r>
            <a:r>
              <a:rPr b="0" baseline="-25000" i="0" lang="en-GB" sz="1400" u="none" cap="none" strike="noStrike">
                <a:solidFill>
                  <a:srgbClr val="000000"/>
                </a:solidFill>
                <a:latin typeface="Roboto"/>
                <a:ea typeface="Roboto"/>
                <a:cs typeface="Roboto"/>
                <a:sym typeface="Roboto"/>
              </a:rPr>
              <a:t>t</a:t>
            </a:r>
            <a:r>
              <a:rPr b="0" i="0" lang="en-GB" sz="1400" u="none" cap="none" strike="noStrike">
                <a:solidFill>
                  <a:srgbClr val="000000"/>
                </a:solidFill>
                <a:latin typeface="Roboto"/>
                <a:ea typeface="Roboto"/>
                <a:cs typeface="Roboto"/>
                <a:sym typeface="Roboto"/>
              </a:rPr>
              <a:t> depends on: </a:t>
            </a:r>
            <a:endParaRPr b="0" i="0" sz="1400" u="none" cap="none" strike="noStrike">
              <a:solidFill>
                <a:srgbClr val="000000"/>
              </a:solidFill>
              <a:latin typeface="Roboto"/>
              <a:ea typeface="Roboto"/>
              <a:cs typeface="Roboto"/>
              <a:sym typeface="Roboto"/>
            </a:endParaRPr>
          </a:p>
        </p:txBody>
      </p:sp>
      <p:sp>
        <p:nvSpPr>
          <p:cNvPr id="179" name="Google Shape;179;p19"/>
          <p:cNvSpPr txBox="1"/>
          <p:nvPr/>
        </p:nvSpPr>
        <p:spPr>
          <a:xfrm>
            <a:off x="700975" y="3536400"/>
            <a:ext cx="2443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current input  </a:t>
            </a:r>
            <a:r>
              <a:rPr b="1" i="0" lang="en-GB" sz="1400" u="none" cap="none" strike="noStrike">
                <a:solidFill>
                  <a:srgbClr val="000000"/>
                </a:solidFill>
                <a:latin typeface="Roboto"/>
                <a:ea typeface="Roboto"/>
                <a:cs typeface="Roboto"/>
                <a:sym typeface="Roboto"/>
              </a:rPr>
              <a:t>x</a:t>
            </a:r>
            <a:r>
              <a:rPr b="0" baseline="-25000" i="0" lang="en-GB" sz="1400" u="none" cap="none" strike="noStrike">
                <a:solidFill>
                  <a:srgbClr val="000000"/>
                </a:solidFill>
                <a:latin typeface="Roboto"/>
                <a:ea typeface="Roboto"/>
                <a:cs typeface="Roboto"/>
                <a:sym typeface="Roboto"/>
              </a:rPr>
              <a:t>t</a:t>
            </a:r>
            <a:endParaRPr b="0" i="0" sz="1400" u="none" cap="none" strike="noStrike">
              <a:solidFill>
                <a:srgbClr val="000000"/>
              </a:solidFill>
              <a:latin typeface="Roboto"/>
              <a:ea typeface="Roboto"/>
              <a:cs typeface="Roboto"/>
              <a:sym typeface="Roboto"/>
            </a:endParaRPr>
          </a:p>
        </p:txBody>
      </p:sp>
      <p:sp>
        <p:nvSpPr>
          <p:cNvPr id="180" name="Google Shape;180;p19"/>
          <p:cNvSpPr txBox="1"/>
          <p:nvPr/>
        </p:nvSpPr>
        <p:spPr>
          <a:xfrm>
            <a:off x="700975" y="3917400"/>
            <a:ext cx="2443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previous state  </a:t>
            </a:r>
            <a:r>
              <a:rPr b="1" i="0" lang="en-GB" sz="1400" u="none" cap="none" strike="noStrike">
                <a:solidFill>
                  <a:srgbClr val="000000"/>
                </a:solidFill>
                <a:latin typeface="Roboto"/>
                <a:ea typeface="Roboto"/>
                <a:cs typeface="Roboto"/>
                <a:sym typeface="Roboto"/>
              </a:rPr>
              <a:t>h</a:t>
            </a:r>
            <a:r>
              <a:rPr b="0" baseline="-25000" i="0" lang="en-GB" sz="1400" u="none" cap="none" strike="noStrike">
                <a:solidFill>
                  <a:srgbClr val="000000"/>
                </a:solidFill>
                <a:latin typeface="Roboto"/>
                <a:ea typeface="Roboto"/>
                <a:cs typeface="Roboto"/>
                <a:sym typeface="Roboto"/>
              </a:rPr>
              <a:t>t</a:t>
            </a:r>
            <a:endParaRPr b="0" i="0" sz="1400" u="none" cap="none" strike="noStrike">
              <a:solidFill>
                <a:srgbClr val="000000"/>
              </a:solidFill>
              <a:latin typeface="Roboto"/>
              <a:ea typeface="Roboto"/>
              <a:cs typeface="Roboto"/>
              <a:sym typeface="Roboto"/>
            </a:endParaRPr>
          </a:p>
        </p:txBody>
      </p:sp>
      <p:sp>
        <p:nvSpPr>
          <p:cNvPr id="181" name="Google Shape;181;p19"/>
          <p:cNvSpPr txBox="1"/>
          <p:nvPr/>
        </p:nvSpPr>
        <p:spPr>
          <a:xfrm>
            <a:off x="700975" y="4298400"/>
            <a:ext cx="32838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 set of learnable parameters </a:t>
            </a:r>
            <a:r>
              <a:rPr b="1" i="0" lang="en-GB" sz="1400" u="none" cap="none" strike="noStrike">
                <a:solidFill>
                  <a:srgbClr val="000000"/>
                </a:solidFill>
                <a:latin typeface="Roboto"/>
                <a:ea typeface="Roboto"/>
                <a:cs typeface="Roboto"/>
                <a:sym typeface="Roboto"/>
              </a:rPr>
              <a:t>W</a:t>
            </a:r>
            <a:endParaRPr b="1"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5" name="Shape 185"/>
        <p:cNvGrpSpPr/>
        <p:nvPr/>
      </p:nvGrpSpPr>
      <p:grpSpPr>
        <a:xfrm>
          <a:off x="0" y="0"/>
          <a:ext cx="0" cy="0"/>
          <a:chOff x="0" y="0"/>
          <a:chExt cx="0" cy="0"/>
        </a:xfrm>
      </p:grpSpPr>
      <p:sp>
        <p:nvSpPr>
          <p:cNvPr id="186" name="Google Shape;186;p20"/>
          <p:cNvSpPr/>
          <p:nvPr/>
        </p:nvSpPr>
        <p:spPr>
          <a:xfrm>
            <a:off x="5449800" y="4225975"/>
            <a:ext cx="3549000" cy="544200"/>
          </a:xfrm>
          <a:prstGeom prst="roundRect">
            <a:avLst>
              <a:gd fmla="val 16667" name="adj"/>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0"/>
          <p:cNvSpPr/>
          <p:nvPr/>
        </p:nvSpPr>
        <p:spPr>
          <a:xfrm>
            <a:off x="3977550" y="1732575"/>
            <a:ext cx="837000" cy="1510800"/>
          </a:xfrm>
          <a:prstGeom prst="roundRect">
            <a:avLst>
              <a:gd fmla="val 16667" name="adj"/>
            </a:avLst>
          </a:prstGeom>
          <a:solidFill>
            <a:srgbClr val="F4CC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0"/>
          <p:cNvSpPr/>
          <p:nvPr/>
        </p:nvSpPr>
        <p:spPr>
          <a:xfrm>
            <a:off x="2783575" y="1760475"/>
            <a:ext cx="837000" cy="15108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0"/>
          <p:cNvSpPr/>
          <p:nvPr/>
        </p:nvSpPr>
        <p:spPr>
          <a:xfrm>
            <a:off x="5449800" y="2975675"/>
            <a:ext cx="2946300" cy="488400"/>
          </a:xfrm>
          <a:prstGeom prst="roundRect">
            <a:avLst>
              <a:gd fmla="val 16667" name="adj"/>
            </a:avLst>
          </a:prstGeom>
          <a:solidFill>
            <a:srgbClr val="E3F9D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0"/>
          <p:cNvSpPr/>
          <p:nvPr/>
        </p:nvSpPr>
        <p:spPr>
          <a:xfrm>
            <a:off x="1937925" y="1741565"/>
            <a:ext cx="837000" cy="1548600"/>
          </a:xfrm>
          <a:prstGeom prst="roundRect">
            <a:avLst>
              <a:gd fmla="val 16667" name="adj"/>
            </a:avLst>
          </a:prstGeom>
          <a:solidFill>
            <a:srgbClr val="E3F9D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0"/>
          <p:cNvSpPr/>
          <p:nvPr/>
        </p:nvSpPr>
        <p:spPr>
          <a:xfrm>
            <a:off x="5414775" y="2403875"/>
            <a:ext cx="2946300" cy="4884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Recurrent Neural Networks</a:t>
            </a:r>
            <a:endParaRPr sz="2600"/>
          </a:p>
        </p:txBody>
      </p:sp>
      <p:sp>
        <p:nvSpPr>
          <p:cNvPr id="193" name="Google Shape;193;p20"/>
          <p:cNvSpPr txBox="1"/>
          <p:nvPr/>
        </p:nvSpPr>
        <p:spPr>
          <a:xfrm>
            <a:off x="203400" y="865700"/>
            <a:ext cx="5151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can </a:t>
            </a:r>
            <a:r>
              <a:rPr b="1" i="0" lang="en-GB" sz="1400" u="none" cap="none" strike="noStrike">
                <a:solidFill>
                  <a:srgbClr val="000000"/>
                </a:solidFill>
                <a:latin typeface="Roboto"/>
                <a:ea typeface="Roboto"/>
                <a:cs typeface="Roboto"/>
                <a:sym typeface="Roboto"/>
              </a:rPr>
              <a:t>unfold</a:t>
            </a:r>
            <a:r>
              <a:rPr b="0" i="0" lang="en-GB" sz="1400" u="none" cap="none" strike="noStrike">
                <a:solidFill>
                  <a:srgbClr val="000000"/>
                </a:solidFill>
                <a:latin typeface="Roboto"/>
                <a:ea typeface="Roboto"/>
                <a:cs typeface="Roboto"/>
                <a:sym typeface="Roboto"/>
              </a:rPr>
              <a:t> the recurrent neural networks in this way:</a:t>
            </a:r>
            <a:endParaRPr b="0" i="0" sz="1400" u="none" cap="none" strike="noStrike">
              <a:solidFill>
                <a:srgbClr val="000000"/>
              </a:solidFill>
              <a:latin typeface="Roboto"/>
              <a:ea typeface="Roboto"/>
              <a:cs typeface="Roboto"/>
              <a:sym typeface="Roboto"/>
            </a:endParaRPr>
          </a:p>
        </p:txBody>
      </p:sp>
      <p:sp>
        <p:nvSpPr>
          <p:cNvPr id="194" name="Google Shape;194;p20"/>
          <p:cNvSpPr/>
          <p:nvPr/>
        </p:nvSpPr>
        <p:spPr>
          <a:xfrm>
            <a:off x="987825" y="1713666"/>
            <a:ext cx="947100" cy="1548600"/>
          </a:xfrm>
          <a:prstGeom prst="roundRect">
            <a:avLst>
              <a:gd fmla="val 16667" name="adj"/>
            </a:avLst>
          </a:prstGeom>
          <a:solidFill>
            <a:srgbClr val="FFE599"/>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0"/>
          <p:cNvSpPr/>
          <p:nvPr/>
        </p:nvSpPr>
        <p:spPr>
          <a:xfrm>
            <a:off x="11015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196" name="Google Shape;196;p20"/>
          <p:cNvCxnSpPr/>
          <p:nvPr/>
        </p:nvCxnSpPr>
        <p:spPr>
          <a:xfrm flipH="1" rot="10800000">
            <a:off x="1399275" y="2395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197" name="Google Shape;197;p20"/>
          <p:cNvSpPr/>
          <p:nvPr/>
        </p:nvSpPr>
        <p:spPr>
          <a:xfrm>
            <a:off x="4724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198" name="Google Shape;198;p20"/>
          <p:cNvCxnSpPr/>
          <p:nvPr/>
        </p:nvCxnSpPr>
        <p:spPr>
          <a:xfrm flipH="1" rot="10800000">
            <a:off x="882950"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199" name="Google Shape;199;p20"/>
          <p:cNvSpPr/>
          <p:nvPr/>
        </p:nvSpPr>
        <p:spPr>
          <a:xfrm>
            <a:off x="12344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cxnSp>
        <p:nvCxnSpPr>
          <p:cNvPr id="200" name="Google Shape;200;p20"/>
          <p:cNvCxnSpPr/>
          <p:nvPr/>
        </p:nvCxnSpPr>
        <p:spPr>
          <a:xfrm flipH="1" rot="10800000">
            <a:off x="1705725" y="21210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01" name="Google Shape;201;p20"/>
          <p:cNvCxnSpPr>
            <a:stCxn id="195" idx="6"/>
          </p:cNvCxnSpPr>
          <p:nvPr/>
        </p:nvCxnSpPr>
        <p:spPr>
          <a:xfrm>
            <a:off x="1700925" y="2123725"/>
            <a:ext cx="0" cy="0"/>
          </a:xfrm>
          <a:prstGeom prst="straightConnector1">
            <a:avLst/>
          </a:prstGeom>
          <a:noFill/>
          <a:ln cap="flat" cmpd="sng" w="9525">
            <a:solidFill>
              <a:srgbClr val="424242"/>
            </a:solidFill>
            <a:prstDash val="solid"/>
            <a:round/>
            <a:headEnd len="sm" w="sm" type="none"/>
            <a:tailEnd len="sm" w="sm" type="none"/>
          </a:ln>
        </p:spPr>
      </p:cxnSp>
      <p:pic>
        <p:nvPicPr>
          <p:cNvPr descr="\mathbf{h}_t = f(\mathbf{x}_t, \mathbf{h}_{t-1}, \mathbf{W})" id="202" name="Google Shape;202;p20"/>
          <p:cNvPicPr preferRelativeResize="0"/>
          <p:nvPr/>
        </p:nvPicPr>
        <p:blipFill rotWithShape="1">
          <a:blip r:embed="rId3">
            <a:alphaModFix/>
          </a:blip>
          <a:srcRect b="0" l="0" r="0" t="0"/>
          <a:stretch/>
        </p:blipFill>
        <p:spPr>
          <a:xfrm>
            <a:off x="5588725" y="893025"/>
            <a:ext cx="3309263" cy="400200"/>
          </a:xfrm>
          <a:prstGeom prst="rect">
            <a:avLst/>
          </a:prstGeom>
          <a:noFill/>
          <a:ln>
            <a:noFill/>
          </a:ln>
        </p:spPr>
      </p:pic>
      <p:sp>
        <p:nvSpPr>
          <p:cNvPr id="203" name="Google Shape;203;p20"/>
          <p:cNvSpPr/>
          <p:nvPr/>
        </p:nvSpPr>
        <p:spPr>
          <a:xfrm>
            <a:off x="5544525" y="789500"/>
            <a:ext cx="3492000" cy="602700"/>
          </a:xfrm>
          <a:prstGeom prst="rect">
            <a:avLst/>
          </a:prstGeom>
          <a:solidFill>
            <a:srgbClr val="29D2F5">
              <a:alpha val="2117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0"/>
          <p:cNvSpPr/>
          <p:nvPr/>
        </p:nvSpPr>
        <p:spPr>
          <a:xfrm>
            <a:off x="19397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05" name="Google Shape;205;p20"/>
          <p:cNvCxnSpPr/>
          <p:nvPr/>
        </p:nvCxnSpPr>
        <p:spPr>
          <a:xfrm flipH="1" rot="10800000">
            <a:off x="2237475" y="2395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06" name="Google Shape;206;p20"/>
          <p:cNvSpPr/>
          <p:nvPr/>
        </p:nvSpPr>
        <p:spPr>
          <a:xfrm>
            <a:off x="20726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cxnSp>
        <p:nvCxnSpPr>
          <p:cNvPr id="207" name="Google Shape;207;p20"/>
          <p:cNvCxnSpPr>
            <a:stCxn id="204" idx="6"/>
          </p:cNvCxnSpPr>
          <p:nvPr/>
        </p:nvCxnSpPr>
        <p:spPr>
          <a:xfrm>
            <a:off x="2539125" y="2123725"/>
            <a:ext cx="0" cy="0"/>
          </a:xfrm>
          <a:prstGeom prst="straightConnector1">
            <a:avLst/>
          </a:prstGeom>
          <a:noFill/>
          <a:ln cap="flat" cmpd="sng" w="9525">
            <a:solidFill>
              <a:srgbClr val="424242"/>
            </a:solidFill>
            <a:prstDash val="solid"/>
            <a:round/>
            <a:headEnd len="sm" w="sm" type="none"/>
            <a:tailEnd len="sm" w="sm" type="none"/>
          </a:ln>
        </p:spPr>
      </p:cxnSp>
      <p:sp>
        <p:nvSpPr>
          <p:cNvPr id="208" name="Google Shape;208;p20"/>
          <p:cNvSpPr txBox="1"/>
          <p:nvPr/>
        </p:nvSpPr>
        <p:spPr>
          <a:xfrm>
            <a:off x="1620675" y="1711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cxnSp>
        <p:nvCxnSpPr>
          <p:cNvPr id="209" name="Google Shape;209;p20"/>
          <p:cNvCxnSpPr/>
          <p:nvPr/>
        </p:nvCxnSpPr>
        <p:spPr>
          <a:xfrm flipH="1" rot="10800000">
            <a:off x="2543925"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10" name="Google Shape;210;p20"/>
          <p:cNvSpPr/>
          <p:nvPr/>
        </p:nvSpPr>
        <p:spPr>
          <a:xfrm>
            <a:off x="2777925"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11" name="Google Shape;211;p20"/>
          <p:cNvCxnSpPr/>
          <p:nvPr/>
        </p:nvCxnSpPr>
        <p:spPr>
          <a:xfrm flipH="1" rot="10800000">
            <a:off x="3075675" y="2395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12" name="Google Shape;212;p20"/>
          <p:cNvSpPr/>
          <p:nvPr/>
        </p:nvSpPr>
        <p:spPr>
          <a:xfrm>
            <a:off x="2910825"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cxnSp>
        <p:nvCxnSpPr>
          <p:cNvPr id="213" name="Google Shape;213;p20"/>
          <p:cNvCxnSpPr>
            <a:stCxn id="210" idx="6"/>
          </p:cNvCxnSpPr>
          <p:nvPr/>
        </p:nvCxnSpPr>
        <p:spPr>
          <a:xfrm>
            <a:off x="3377325" y="2123725"/>
            <a:ext cx="0" cy="0"/>
          </a:xfrm>
          <a:prstGeom prst="straightConnector1">
            <a:avLst/>
          </a:prstGeom>
          <a:noFill/>
          <a:ln cap="flat" cmpd="sng" w="9525">
            <a:solidFill>
              <a:srgbClr val="424242"/>
            </a:solidFill>
            <a:prstDash val="solid"/>
            <a:round/>
            <a:headEnd len="sm" w="sm" type="none"/>
            <a:tailEnd len="sm" w="sm" type="none"/>
          </a:ln>
        </p:spPr>
      </p:cxnSp>
      <p:sp>
        <p:nvSpPr>
          <p:cNvPr id="214" name="Google Shape;214;p20"/>
          <p:cNvSpPr txBox="1"/>
          <p:nvPr/>
        </p:nvSpPr>
        <p:spPr>
          <a:xfrm>
            <a:off x="2458875" y="1711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cxnSp>
        <p:nvCxnSpPr>
          <p:cNvPr id="215" name="Google Shape;215;p20"/>
          <p:cNvCxnSpPr/>
          <p:nvPr/>
        </p:nvCxnSpPr>
        <p:spPr>
          <a:xfrm flipH="1" rot="10800000">
            <a:off x="3795900"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16" name="Google Shape;216;p20"/>
          <p:cNvSpPr/>
          <p:nvPr/>
        </p:nvSpPr>
        <p:spPr>
          <a:xfrm>
            <a:off x="4029900" y="18516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17" name="Google Shape;217;p20"/>
          <p:cNvCxnSpPr/>
          <p:nvPr/>
        </p:nvCxnSpPr>
        <p:spPr>
          <a:xfrm flipH="1" rot="10800000">
            <a:off x="4327650" y="23958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18" name="Google Shape;218;p20"/>
          <p:cNvSpPr/>
          <p:nvPr/>
        </p:nvSpPr>
        <p:spPr>
          <a:xfrm>
            <a:off x="4162800" y="28474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cxnSp>
        <p:nvCxnSpPr>
          <p:cNvPr id="219" name="Google Shape;219;p20"/>
          <p:cNvCxnSpPr>
            <a:stCxn id="216" idx="6"/>
          </p:cNvCxnSpPr>
          <p:nvPr/>
        </p:nvCxnSpPr>
        <p:spPr>
          <a:xfrm>
            <a:off x="4629300" y="2123725"/>
            <a:ext cx="0" cy="0"/>
          </a:xfrm>
          <a:prstGeom prst="straightConnector1">
            <a:avLst/>
          </a:prstGeom>
          <a:noFill/>
          <a:ln cap="flat" cmpd="sng" w="9525">
            <a:solidFill>
              <a:srgbClr val="424242"/>
            </a:solidFill>
            <a:prstDash val="solid"/>
            <a:round/>
            <a:headEnd len="sm" w="sm" type="none"/>
            <a:tailEnd len="sm" w="sm" type="none"/>
          </a:ln>
        </p:spPr>
      </p:cxnSp>
      <p:sp>
        <p:nvSpPr>
          <p:cNvPr id="220" name="Google Shape;220;p20"/>
          <p:cNvSpPr txBox="1"/>
          <p:nvPr/>
        </p:nvSpPr>
        <p:spPr>
          <a:xfrm>
            <a:off x="3710850" y="1711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sp>
        <p:nvSpPr>
          <p:cNvPr id="221" name="Google Shape;221;p20"/>
          <p:cNvSpPr txBox="1"/>
          <p:nvPr/>
        </p:nvSpPr>
        <p:spPr>
          <a:xfrm>
            <a:off x="3352900" y="1894525"/>
            <a:ext cx="46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222" name="Google Shape;222;p20"/>
          <p:cNvCxnSpPr/>
          <p:nvPr/>
        </p:nvCxnSpPr>
        <p:spPr>
          <a:xfrm flipH="1" rot="10800000">
            <a:off x="4634100" y="21210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23" name="Google Shape;223;p20"/>
          <p:cNvSpPr txBox="1"/>
          <p:nvPr/>
        </p:nvSpPr>
        <p:spPr>
          <a:xfrm>
            <a:off x="4838900" y="19021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pic>
        <p:nvPicPr>
          <p:cNvPr descr="\mathbf{h}_0 = 0" id="224" name="Google Shape;224;p20"/>
          <p:cNvPicPr preferRelativeResize="0"/>
          <p:nvPr/>
        </p:nvPicPr>
        <p:blipFill rotWithShape="1">
          <a:blip r:embed="rId4">
            <a:alphaModFix/>
          </a:blip>
          <a:srcRect b="0" l="0" r="0" t="0"/>
          <a:stretch/>
        </p:blipFill>
        <p:spPr>
          <a:xfrm>
            <a:off x="5588725" y="1940450"/>
            <a:ext cx="947225" cy="288275"/>
          </a:xfrm>
          <a:prstGeom prst="rect">
            <a:avLst/>
          </a:prstGeom>
          <a:noFill/>
          <a:ln>
            <a:noFill/>
          </a:ln>
        </p:spPr>
      </p:pic>
      <p:pic>
        <p:nvPicPr>
          <p:cNvPr descr="\mathbf{h}_1 = f(\mathbf{x}_1, \mathbf{h}_0, \mathbf{W})" id="225" name="Google Shape;225;p20"/>
          <p:cNvPicPr preferRelativeResize="0"/>
          <p:nvPr/>
        </p:nvPicPr>
        <p:blipFill rotWithShape="1">
          <a:blip r:embed="rId5">
            <a:alphaModFix/>
          </a:blip>
          <a:srcRect b="0" l="0" r="0" t="0"/>
          <a:stretch/>
        </p:blipFill>
        <p:spPr>
          <a:xfrm>
            <a:off x="5579622" y="2446750"/>
            <a:ext cx="2687375" cy="353600"/>
          </a:xfrm>
          <a:prstGeom prst="rect">
            <a:avLst/>
          </a:prstGeom>
          <a:noFill/>
          <a:ln>
            <a:noFill/>
          </a:ln>
        </p:spPr>
      </p:pic>
      <p:pic>
        <p:nvPicPr>
          <p:cNvPr descr="\mathbf{h}_2 = f(\mathbf{x}_2, \mathbf{h}_1, \mathbf{W})" id="226" name="Google Shape;226;p20"/>
          <p:cNvPicPr preferRelativeResize="0"/>
          <p:nvPr/>
        </p:nvPicPr>
        <p:blipFill rotWithShape="1">
          <a:blip r:embed="rId6">
            <a:alphaModFix/>
          </a:blip>
          <a:srcRect b="0" l="0" r="0" t="0"/>
          <a:stretch/>
        </p:blipFill>
        <p:spPr>
          <a:xfrm>
            <a:off x="5579613" y="3036525"/>
            <a:ext cx="2687360" cy="353600"/>
          </a:xfrm>
          <a:prstGeom prst="rect">
            <a:avLst/>
          </a:prstGeom>
          <a:noFill/>
          <a:ln>
            <a:noFill/>
          </a:ln>
        </p:spPr>
      </p:pic>
      <p:sp>
        <p:nvSpPr>
          <p:cNvPr id="227" name="Google Shape;227;p20"/>
          <p:cNvSpPr/>
          <p:nvPr/>
        </p:nvSpPr>
        <p:spPr>
          <a:xfrm>
            <a:off x="5449800" y="3550125"/>
            <a:ext cx="2946300" cy="589800"/>
          </a:xfrm>
          <a:prstGeom prst="roundRect">
            <a:avLst>
              <a:gd fmla="val 16667" name="adj"/>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thbf{h}_3 = f(\mathbf{x}_3, \mathbf{h}_2, \mathbf{W})" id="228" name="Google Shape;228;p20"/>
          <p:cNvPicPr preferRelativeResize="0"/>
          <p:nvPr/>
        </p:nvPicPr>
        <p:blipFill rotWithShape="1">
          <a:blip r:embed="rId7">
            <a:alphaModFix/>
          </a:blip>
          <a:srcRect b="0" l="0" r="0" t="0"/>
          <a:stretch/>
        </p:blipFill>
        <p:spPr>
          <a:xfrm>
            <a:off x="5579250" y="3677450"/>
            <a:ext cx="2687375" cy="353602"/>
          </a:xfrm>
          <a:prstGeom prst="rect">
            <a:avLst/>
          </a:prstGeom>
          <a:noFill/>
          <a:ln>
            <a:noFill/>
          </a:ln>
        </p:spPr>
      </p:pic>
      <p:sp>
        <p:nvSpPr>
          <p:cNvPr id="229" name="Google Shape;229;p20"/>
          <p:cNvSpPr txBox="1"/>
          <p:nvPr/>
        </p:nvSpPr>
        <p:spPr>
          <a:xfrm>
            <a:off x="3253650" y="17118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3</a:t>
            </a:r>
            <a:endParaRPr b="0" i="0" sz="1100" u="none" cap="none" strike="noStrike">
              <a:solidFill>
                <a:srgbClr val="000000"/>
              </a:solidFill>
              <a:latin typeface="Arial"/>
              <a:ea typeface="Arial"/>
              <a:cs typeface="Arial"/>
              <a:sym typeface="Arial"/>
            </a:endParaRPr>
          </a:p>
        </p:txBody>
      </p:sp>
      <p:sp>
        <p:nvSpPr>
          <p:cNvPr id="230" name="Google Shape;230;p20"/>
          <p:cNvSpPr txBox="1"/>
          <p:nvPr/>
        </p:nvSpPr>
        <p:spPr>
          <a:xfrm>
            <a:off x="309525" y="3622225"/>
            <a:ext cx="4459200" cy="677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current state </a:t>
            </a: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t </a:t>
            </a:r>
            <a:r>
              <a:rPr b="0" i="0" lang="en-GB" sz="1400" u="none" cap="none" strike="noStrike">
                <a:solidFill>
                  <a:srgbClr val="000000"/>
                </a:solidFill>
                <a:latin typeface="Roboto"/>
                <a:ea typeface="Roboto"/>
                <a:cs typeface="Roboto"/>
                <a:sym typeface="Roboto"/>
              </a:rPr>
              <a:t>depends on the current input </a:t>
            </a: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t  </a:t>
            </a:r>
            <a:r>
              <a:rPr b="0" i="0" lang="en-GB" sz="1400" u="none" cap="none" strike="noStrike">
                <a:solidFill>
                  <a:srgbClr val="000000"/>
                </a:solidFill>
                <a:latin typeface="Roboto"/>
                <a:ea typeface="Roboto"/>
                <a:cs typeface="Roboto"/>
                <a:sym typeface="Roboto"/>
              </a:rPr>
              <a:t>and all the previous ones.</a:t>
            </a:r>
            <a:endParaRPr b="0" i="0" sz="1400" u="none" cap="none" strike="noStrike">
              <a:solidFill>
                <a:srgbClr val="000000"/>
              </a:solidFill>
              <a:latin typeface="Roboto"/>
              <a:ea typeface="Roboto"/>
              <a:cs typeface="Roboto"/>
              <a:sym typeface="Roboto"/>
            </a:endParaRPr>
          </a:p>
        </p:txBody>
      </p:sp>
      <p:sp>
        <p:nvSpPr>
          <p:cNvPr id="231" name="Google Shape;231;p20"/>
          <p:cNvSpPr txBox="1"/>
          <p:nvPr/>
        </p:nvSpPr>
        <p:spPr>
          <a:xfrm>
            <a:off x="309525" y="4308025"/>
            <a:ext cx="4459200" cy="431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The final state </a:t>
            </a: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L </a:t>
            </a:r>
            <a:r>
              <a:rPr b="0" i="0" lang="en-GB" sz="1400" u="none" cap="none" strike="noStrike">
                <a:solidFill>
                  <a:srgbClr val="000000"/>
                </a:solidFill>
                <a:latin typeface="Roboto"/>
                <a:ea typeface="Roboto"/>
                <a:cs typeface="Roboto"/>
                <a:sym typeface="Roboto"/>
              </a:rPr>
              <a:t>depends on </a:t>
            </a:r>
            <a:r>
              <a:rPr b="1" i="0" lang="en-GB" sz="1400" u="none" cap="none" strike="noStrike">
                <a:solidFill>
                  <a:srgbClr val="000000"/>
                </a:solidFill>
                <a:latin typeface="Roboto"/>
                <a:ea typeface="Roboto"/>
                <a:cs typeface="Roboto"/>
                <a:sym typeface="Roboto"/>
              </a:rPr>
              <a:t>all the inputs.</a:t>
            </a:r>
            <a:endParaRPr b="1" i="0" sz="1400" u="none" cap="none" strike="noStrike">
              <a:solidFill>
                <a:srgbClr val="000000"/>
              </a:solidFill>
              <a:latin typeface="Roboto"/>
              <a:ea typeface="Roboto"/>
              <a:cs typeface="Roboto"/>
              <a:sym typeface="Roboto"/>
            </a:endParaRPr>
          </a:p>
        </p:txBody>
      </p:sp>
      <p:pic>
        <p:nvPicPr>
          <p:cNvPr descr="\mathbf{h}_L = f(\mathbf{x}_L, \mathbf{h}_{L-1}, \mathbf{W})" id="232" name="Google Shape;232;p20"/>
          <p:cNvPicPr preferRelativeResize="0"/>
          <p:nvPr/>
        </p:nvPicPr>
        <p:blipFill rotWithShape="1">
          <a:blip r:embed="rId8">
            <a:alphaModFix/>
          </a:blip>
          <a:srcRect b="0" l="0" r="0" t="0"/>
          <a:stretch/>
        </p:blipFill>
        <p:spPr>
          <a:xfrm>
            <a:off x="5544525" y="4299925"/>
            <a:ext cx="3309275" cy="3753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36" name="Shape 236"/>
        <p:cNvGrpSpPr/>
        <p:nvPr/>
      </p:nvGrpSpPr>
      <p:grpSpPr>
        <a:xfrm>
          <a:off x="0" y="0"/>
          <a:ext cx="0" cy="0"/>
          <a:chOff x="0" y="0"/>
          <a:chExt cx="0" cy="0"/>
        </a:xfrm>
      </p:grpSpPr>
      <p:sp>
        <p:nvSpPr>
          <p:cNvPr id="237" name="Google Shape;237;p21"/>
          <p:cNvSpPr/>
          <p:nvPr/>
        </p:nvSpPr>
        <p:spPr>
          <a:xfrm>
            <a:off x="377125" y="748900"/>
            <a:ext cx="4759800" cy="1621500"/>
          </a:xfrm>
          <a:prstGeom prst="rect">
            <a:avLst/>
          </a:prstGeom>
          <a:solidFill>
            <a:srgbClr val="E3F9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GB" sz="2600"/>
              <a:t>Recurrent Neural Networks</a:t>
            </a:r>
            <a:endParaRPr sz="2600"/>
          </a:p>
        </p:txBody>
      </p:sp>
      <p:sp>
        <p:nvSpPr>
          <p:cNvPr id="239" name="Google Shape;239;p21"/>
          <p:cNvSpPr/>
          <p:nvPr/>
        </p:nvSpPr>
        <p:spPr>
          <a:xfrm>
            <a:off x="1101525" y="937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40" name="Google Shape;240;p21"/>
          <p:cNvCxnSpPr/>
          <p:nvPr/>
        </p:nvCxnSpPr>
        <p:spPr>
          <a:xfrm flipH="1" rot="10800000">
            <a:off x="1399275" y="1481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41" name="Google Shape;241;p21"/>
          <p:cNvSpPr/>
          <p:nvPr/>
        </p:nvSpPr>
        <p:spPr>
          <a:xfrm>
            <a:off x="472425" y="10186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h</a:t>
            </a:r>
            <a:r>
              <a:rPr b="0" i="0" lang="en-GB" sz="800" u="none" cap="none" strike="noStrike">
                <a:solidFill>
                  <a:srgbClr val="000000"/>
                </a:solidFill>
                <a:latin typeface="Arial"/>
                <a:ea typeface="Arial"/>
                <a:cs typeface="Arial"/>
                <a:sym typeface="Arial"/>
              </a:rPr>
              <a:t>0</a:t>
            </a:r>
            <a:endParaRPr b="1" i="0" sz="1600" u="none" cap="none" strike="noStrike">
              <a:solidFill>
                <a:srgbClr val="000000"/>
              </a:solidFill>
              <a:latin typeface="Arial"/>
              <a:ea typeface="Arial"/>
              <a:cs typeface="Arial"/>
              <a:sym typeface="Arial"/>
            </a:endParaRPr>
          </a:p>
        </p:txBody>
      </p:sp>
      <p:cxnSp>
        <p:nvCxnSpPr>
          <p:cNvPr id="242" name="Google Shape;242;p21"/>
          <p:cNvCxnSpPr/>
          <p:nvPr/>
        </p:nvCxnSpPr>
        <p:spPr>
          <a:xfrm flipH="1" rot="10800000">
            <a:off x="882950" y="1206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43" name="Google Shape;243;p21"/>
          <p:cNvSpPr/>
          <p:nvPr/>
        </p:nvSpPr>
        <p:spPr>
          <a:xfrm>
            <a:off x="12344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1</a:t>
            </a:r>
            <a:endParaRPr b="0" i="0" sz="800" u="none" cap="none" strike="noStrike">
              <a:solidFill>
                <a:srgbClr val="000000"/>
              </a:solidFill>
              <a:latin typeface="Arial"/>
              <a:ea typeface="Arial"/>
              <a:cs typeface="Arial"/>
              <a:sym typeface="Arial"/>
            </a:endParaRPr>
          </a:p>
        </p:txBody>
      </p:sp>
      <p:cxnSp>
        <p:nvCxnSpPr>
          <p:cNvPr id="244" name="Google Shape;244;p21"/>
          <p:cNvCxnSpPr/>
          <p:nvPr/>
        </p:nvCxnSpPr>
        <p:spPr>
          <a:xfrm flipH="1" rot="10800000">
            <a:off x="1705725" y="1206625"/>
            <a:ext cx="229200" cy="2700"/>
          </a:xfrm>
          <a:prstGeom prst="straightConnector1">
            <a:avLst/>
          </a:prstGeom>
          <a:noFill/>
          <a:ln cap="flat" cmpd="sng" w="9525">
            <a:solidFill>
              <a:srgbClr val="424242"/>
            </a:solidFill>
            <a:prstDash val="solid"/>
            <a:round/>
            <a:headEnd len="sm" w="sm" type="none"/>
            <a:tailEnd len="med" w="med" type="triangle"/>
          </a:ln>
        </p:spPr>
      </p:cxnSp>
      <p:cxnSp>
        <p:nvCxnSpPr>
          <p:cNvPr id="245" name="Google Shape;245;p21"/>
          <p:cNvCxnSpPr>
            <a:stCxn id="239" idx="6"/>
          </p:cNvCxnSpPr>
          <p:nvPr/>
        </p:nvCxnSpPr>
        <p:spPr>
          <a:xfrm>
            <a:off x="1700925" y="1209325"/>
            <a:ext cx="0" cy="0"/>
          </a:xfrm>
          <a:prstGeom prst="straightConnector1">
            <a:avLst/>
          </a:prstGeom>
          <a:noFill/>
          <a:ln cap="flat" cmpd="sng" w="9525">
            <a:solidFill>
              <a:srgbClr val="424242"/>
            </a:solidFill>
            <a:prstDash val="solid"/>
            <a:round/>
            <a:headEnd len="sm" w="sm" type="none"/>
            <a:tailEnd len="sm" w="sm" type="none"/>
          </a:ln>
        </p:spPr>
      </p:cxnSp>
      <p:pic>
        <p:nvPicPr>
          <p:cNvPr descr="\mathbf{h}_t = f(\mathbf{x}_t, \mathbf{h}_{t-1}, \mathbf{W})" id="246" name="Google Shape;246;p21"/>
          <p:cNvPicPr preferRelativeResize="0"/>
          <p:nvPr/>
        </p:nvPicPr>
        <p:blipFill rotWithShape="1">
          <a:blip r:embed="rId3">
            <a:alphaModFix/>
          </a:blip>
          <a:srcRect b="0" l="0" r="0" t="0"/>
          <a:stretch/>
        </p:blipFill>
        <p:spPr>
          <a:xfrm>
            <a:off x="5588725" y="893025"/>
            <a:ext cx="3309263" cy="400200"/>
          </a:xfrm>
          <a:prstGeom prst="rect">
            <a:avLst/>
          </a:prstGeom>
          <a:noFill/>
          <a:ln>
            <a:noFill/>
          </a:ln>
        </p:spPr>
      </p:pic>
      <p:sp>
        <p:nvSpPr>
          <p:cNvPr id="247" name="Google Shape;247;p21"/>
          <p:cNvSpPr/>
          <p:nvPr/>
        </p:nvSpPr>
        <p:spPr>
          <a:xfrm>
            <a:off x="5544525" y="789500"/>
            <a:ext cx="3492000" cy="602700"/>
          </a:xfrm>
          <a:prstGeom prst="rect">
            <a:avLst/>
          </a:prstGeom>
          <a:solidFill>
            <a:srgbClr val="29D2F5">
              <a:alpha val="21176"/>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1"/>
          <p:cNvSpPr/>
          <p:nvPr/>
        </p:nvSpPr>
        <p:spPr>
          <a:xfrm>
            <a:off x="1939725" y="937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49" name="Google Shape;249;p21"/>
          <p:cNvCxnSpPr/>
          <p:nvPr/>
        </p:nvCxnSpPr>
        <p:spPr>
          <a:xfrm flipH="1" rot="10800000">
            <a:off x="2237475" y="1481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50" name="Google Shape;250;p21"/>
          <p:cNvSpPr/>
          <p:nvPr/>
        </p:nvSpPr>
        <p:spPr>
          <a:xfrm>
            <a:off x="20726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2</a:t>
            </a:r>
            <a:endParaRPr b="0" i="0" sz="800" u="none" cap="none" strike="noStrike">
              <a:solidFill>
                <a:srgbClr val="000000"/>
              </a:solidFill>
              <a:latin typeface="Arial"/>
              <a:ea typeface="Arial"/>
              <a:cs typeface="Arial"/>
              <a:sym typeface="Arial"/>
            </a:endParaRPr>
          </a:p>
        </p:txBody>
      </p:sp>
      <p:cxnSp>
        <p:nvCxnSpPr>
          <p:cNvPr id="251" name="Google Shape;251;p21"/>
          <p:cNvCxnSpPr>
            <a:stCxn id="248" idx="6"/>
          </p:cNvCxnSpPr>
          <p:nvPr/>
        </p:nvCxnSpPr>
        <p:spPr>
          <a:xfrm>
            <a:off x="2539125" y="1209325"/>
            <a:ext cx="0" cy="0"/>
          </a:xfrm>
          <a:prstGeom prst="straightConnector1">
            <a:avLst/>
          </a:prstGeom>
          <a:noFill/>
          <a:ln cap="flat" cmpd="sng" w="9525">
            <a:solidFill>
              <a:srgbClr val="424242"/>
            </a:solidFill>
            <a:prstDash val="solid"/>
            <a:round/>
            <a:headEnd len="sm" w="sm" type="none"/>
            <a:tailEnd len="sm" w="sm" type="none"/>
          </a:ln>
        </p:spPr>
      </p:cxnSp>
      <p:sp>
        <p:nvSpPr>
          <p:cNvPr id="252" name="Google Shape;252;p21"/>
          <p:cNvSpPr txBox="1"/>
          <p:nvPr/>
        </p:nvSpPr>
        <p:spPr>
          <a:xfrm>
            <a:off x="1620675" y="797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1</a:t>
            </a:r>
            <a:endParaRPr b="0" i="0" sz="1100" u="none" cap="none" strike="noStrike">
              <a:solidFill>
                <a:srgbClr val="000000"/>
              </a:solidFill>
              <a:latin typeface="Arial"/>
              <a:ea typeface="Arial"/>
              <a:cs typeface="Arial"/>
              <a:sym typeface="Arial"/>
            </a:endParaRPr>
          </a:p>
        </p:txBody>
      </p:sp>
      <p:cxnSp>
        <p:nvCxnSpPr>
          <p:cNvPr id="253" name="Google Shape;253;p21"/>
          <p:cNvCxnSpPr/>
          <p:nvPr/>
        </p:nvCxnSpPr>
        <p:spPr>
          <a:xfrm flipH="1" rot="10800000">
            <a:off x="2543925" y="1206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54" name="Google Shape;254;p21"/>
          <p:cNvSpPr/>
          <p:nvPr/>
        </p:nvSpPr>
        <p:spPr>
          <a:xfrm>
            <a:off x="2777925" y="937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55" name="Google Shape;255;p21"/>
          <p:cNvCxnSpPr/>
          <p:nvPr/>
        </p:nvCxnSpPr>
        <p:spPr>
          <a:xfrm flipH="1" rot="10800000">
            <a:off x="3075675" y="1481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56" name="Google Shape;256;p21"/>
          <p:cNvSpPr/>
          <p:nvPr/>
        </p:nvSpPr>
        <p:spPr>
          <a:xfrm>
            <a:off x="2910825"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3</a:t>
            </a:r>
            <a:endParaRPr b="0" i="0" sz="800" u="none" cap="none" strike="noStrike">
              <a:solidFill>
                <a:srgbClr val="000000"/>
              </a:solidFill>
              <a:latin typeface="Arial"/>
              <a:ea typeface="Arial"/>
              <a:cs typeface="Arial"/>
              <a:sym typeface="Arial"/>
            </a:endParaRPr>
          </a:p>
        </p:txBody>
      </p:sp>
      <p:cxnSp>
        <p:nvCxnSpPr>
          <p:cNvPr id="257" name="Google Shape;257;p21"/>
          <p:cNvCxnSpPr>
            <a:stCxn id="254" idx="6"/>
          </p:cNvCxnSpPr>
          <p:nvPr/>
        </p:nvCxnSpPr>
        <p:spPr>
          <a:xfrm>
            <a:off x="3377325" y="1209325"/>
            <a:ext cx="0" cy="0"/>
          </a:xfrm>
          <a:prstGeom prst="straightConnector1">
            <a:avLst/>
          </a:prstGeom>
          <a:noFill/>
          <a:ln cap="flat" cmpd="sng" w="9525">
            <a:solidFill>
              <a:srgbClr val="424242"/>
            </a:solidFill>
            <a:prstDash val="solid"/>
            <a:round/>
            <a:headEnd len="sm" w="sm" type="none"/>
            <a:tailEnd len="sm" w="sm" type="none"/>
          </a:ln>
        </p:spPr>
      </p:cxnSp>
      <p:sp>
        <p:nvSpPr>
          <p:cNvPr id="258" name="Google Shape;258;p21"/>
          <p:cNvSpPr txBox="1"/>
          <p:nvPr/>
        </p:nvSpPr>
        <p:spPr>
          <a:xfrm>
            <a:off x="2458875" y="797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2</a:t>
            </a:r>
            <a:endParaRPr b="0" i="0" sz="1100" u="none" cap="none" strike="noStrike">
              <a:solidFill>
                <a:srgbClr val="000000"/>
              </a:solidFill>
              <a:latin typeface="Arial"/>
              <a:ea typeface="Arial"/>
              <a:cs typeface="Arial"/>
              <a:sym typeface="Arial"/>
            </a:endParaRPr>
          </a:p>
        </p:txBody>
      </p:sp>
      <p:cxnSp>
        <p:nvCxnSpPr>
          <p:cNvPr id="259" name="Google Shape;259;p21"/>
          <p:cNvCxnSpPr/>
          <p:nvPr/>
        </p:nvCxnSpPr>
        <p:spPr>
          <a:xfrm flipH="1" rot="10800000">
            <a:off x="3795900" y="1206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60" name="Google Shape;260;p21"/>
          <p:cNvSpPr/>
          <p:nvPr/>
        </p:nvSpPr>
        <p:spPr>
          <a:xfrm>
            <a:off x="4029900" y="937225"/>
            <a:ext cx="599400" cy="544200"/>
          </a:xfrm>
          <a:prstGeom prst="ellipse">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a:t>
            </a:r>
            <a:r>
              <a:rPr b="1" i="0" lang="en-GB" sz="900" u="none" cap="none" strike="noStrike">
                <a:solidFill>
                  <a:srgbClr val="000000"/>
                </a:solidFill>
                <a:latin typeface="Arial"/>
                <a:ea typeface="Arial"/>
                <a:cs typeface="Arial"/>
                <a:sym typeface="Arial"/>
              </a:rPr>
              <a:t>W</a:t>
            </a:r>
            <a:r>
              <a:rPr b="0" i="0" lang="en-GB" sz="900" u="none" cap="none" strike="noStrike">
                <a:solidFill>
                  <a:srgbClr val="000000"/>
                </a:solidFill>
                <a:latin typeface="Arial"/>
                <a:ea typeface="Arial"/>
                <a:cs typeface="Arial"/>
                <a:sym typeface="Arial"/>
              </a:rPr>
              <a:t>)</a:t>
            </a:r>
            <a:r>
              <a:rPr b="0" i="0" lang="en-GB" sz="700" u="none" cap="none" strike="noStrike">
                <a:solidFill>
                  <a:srgbClr val="000000"/>
                </a:solidFill>
                <a:latin typeface="Arial"/>
                <a:ea typeface="Arial"/>
                <a:cs typeface="Arial"/>
                <a:sym typeface="Arial"/>
              </a:rPr>
              <a:t>  </a:t>
            </a:r>
            <a:endParaRPr b="0" baseline="30000" i="0" sz="1100" u="none" cap="none" strike="noStrike">
              <a:solidFill>
                <a:srgbClr val="000000"/>
              </a:solidFill>
              <a:latin typeface="Arial"/>
              <a:ea typeface="Arial"/>
              <a:cs typeface="Arial"/>
              <a:sym typeface="Arial"/>
            </a:endParaRPr>
          </a:p>
        </p:txBody>
      </p:sp>
      <p:cxnSp>
        <p:nvCxnSpPr>
          <p:cNvPr id="261" name="Google Shape;261;p21"/>
          <p:cNvCxnSpPr/>
          <p:nvPr/>
        </p:nvCxnSpPr>
        <p:spPr>
          <a:xfrm flipH="1" rot="10800000">
            <a:off x="4327650" y="1481425"/>
            <a:ext cx="3900" cy="410400"/>
          </a:xfrm>
          <a:prstGeom prst="straightConnector1">
            <a:avLst/>
          </a:prstGeom>
          <a:noFill/>
          <a:ln cap="flat" cmpd="sng" w="9525">
            <a:solidFill>
              <a:srgbClr val="424242"/>
            </a:solidFill>
            <a:prstDash val="solid"/>
            <a:round/>
            <a:headEnd len="sm" w="sm" type="none"/>
            <a:tailEnd len="med" w="med" type="triangle"/>
          </a:ln>
        </p:spPr>
      </p:cxnSp>
      <p:sp>
        <p:nvSpPr>
          <p:cNvPr id="262" name="Google Shape;262;p21"/>
          <p:cNvSpPr/>
          <p:nvPr/>
        </p:nvSpPr>
        <p:spPr>
          <a:xfrm>
            <a:off x="4162800" y="1933075"/>
            <a:ext cx="399300" cy="3231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x</a:t>
            </a:r>
            <a:r>
              <a:rPr b="0" i="0" lang="en-GB" sz="800" u="none" cap="none" strike="noStrike">
                <a:solidFill>
                  <a:srgbClr val="000000"/>
                </a:solidFill>
                <a:latin typeface="Arial"/>
                <a:ea typeface="Arial"/>
                <a:cs typeface="Arial"/>
                <a:sym typeface="Arial"/>
              </a:rPr>
              <a:t>L</a:t>
            </a:r>
            <a:endParaRPr b="0" i="0" sz="800" u="none" cap="none" strike="noStrike">
              <a:solidFill>
                <a:srgbClr val="000000"/>
              </a:solidFill>
              <a:latin typeface="Arial"/>
              <a:ea typeface="Arial"/>
              <a:cs typeface="Arial"/>
              <a:sym typeface="Arial"/>
            </a:endParaRPr>
          </a:p>
        </p:txBody>
      </p:sp>
      <p:cxnSp>
        <p:nvCxnSpPr>
          <p:cNvPr id="263" name="Google Shape;263;p21"/>
          <p:cNvCxnSpPr>
            <a:stCxn id="260" idx="6"/>
          </p:cNvCxnSpPr>
          <p:nvPr/>
        </p:nvCxnSpPr>
        <p:spPr>
          <a:xfrm>
            <a:off x="4629300" y="1209325"/>
            <a:ext cx="0" cy="0"/>
          </a:xfrm>
          <a:prstGeom prst="straightConnector1">
            <a:avLst/>
          </a:prstGeom>
          <a:noFill/>
          <a:ln cap="flat" cmpd="sng" w="9525">
            <a:solidFill>
              <a:srgbClr val="424242"/>
            </a:solidFill>
            <a:prstDash val="solid"/>
            <a:round/>
            <a:headEnd len="sm" w="sm" type="none"/>
            <a:tailEnd len="sm" w="sm" type="none"/>
          </a:ln>
        </p:spPr>
      </p:cxnSp>
      <p:sp>
        <p:nvSpPr>
          <p:cNvPr id="264" name="Google Shape;264;p21"/>
          <p:cNvSpPr txBox="1"/>
          <p:nvPr/>
        </p:nvSpPr>
        <p:spPr>
          <a:xfrm>
            <a:off x="3710850" y="797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L-1</a:t>
            </a:r>
            <a:endParaRPr b="0" i="0" sz="1100" u="none" cap="none" strike="noStrike">
              <a:solidFill>
                <a:srgbClr val="000000"/>
              </a:solidFill>
              <a:latin typeface="Arial"/>
              <a:ea typeface="Arial"/>
              <a:cs typeface="Arial"/>
              <a:sym typeface="Arial"/>
            </a:endParaRPr>
          </a:p>
        </p:txBody>
      </p:sp>
      <p:sp>
        <p:nvSpPr>
          <p:cNvPr id="265" name="Google Shape;265;p21"/>
          <p:cNvSpPr txBox="1"/>
          <p:nvPr/>
        </p:nvSpPr>
        <p:spPr>
          <a:xfrm>
            <a:off x="3352900" y="980125"/>
            <a:ext cx="46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p:txBody>
      </p:sp>
      <p:cxnSp>
        <p:nvCxnSpPr>
          <p:cNvPr id="266" name="Google Shape;266;p21"/>
          <p:cNvCxnSpPr/>
          <p:nvPr/>
        </p:nvCxnSpPr>
        <p:spPr>
          <a:xfrm flipH="1" rot="10800000">
            <a:off x="4634100" y="1206625"/>
            <a:ext cx="229200" cy="2700"/>
          </a:xfrm>
          <a:prstGeom prst="straightConnector1">
            <a:avLst/>
          </a:prstGeom>
          <a:noFill/>
          <a:ln cap="flat" cmpd="sng" w="9525">
            <a:solidFill>
              <a:srgbClr val="424242"/>
            </a:solidFill>
            <a:prstDash val="solid"/>
            <a:round/>
            <a:headEnd len="sm" w="sm" type="none"/>
            <a:tailEnd len="med" w="med" type="triangle"/>
          </a:ln>
        </p:spPr>
      </p:cxnSp>
      <p:sp>
        <p:nvSpPr>
          <p:cNvPr id="267" name="Google Shape;267;p21"/>
          <p:cNvSpPr txBox="1"/>
          <p:nvPr/>
        </p:nvSpPr>
        <p:spPr>
          <a:xfrm>
            <a:off x="4838900" y="987763"/>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L</a:t>
            </a:r>
            <a:endParaRPr b="0" i="0" sz="1100" u="none" cap="none" strike="noStrike">
              <a:solidFill>
                <a:srgbClr val="000000"/>
              </a:solidFill>
              <a:latin typeface="Arial"/>
              <a:ea typeface="Arial"/>
              <a:cs typeface="Arial"/>
              <a:sym typeface="Arial"/>
            </a:endParaRPr>
          </a:p>
        </p:txBody>
      </p:sp>
      <p:sp>
        <p:nvSpPr>
          <p:cNvPr id="268" name="Google Shape;268;p21"/>
          <p:cNvSpPr txBox="1"/>
          <p:nvPr/>
        </p:nvSpPr>
        <p:spPr>
          <a:xfrm>
            <a:off x="3253650" y="797438"/>
            <a:ext cx="39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Arial"/>
                <a:ea typeface="Arial"/>
                <a:cs typeface="Arial"/>
                <a:sym typeface="Arial"/>
              </a:rPr>
              <a:t>h</a:t>
            </a:r>
            <a:r>
              <a:rPr b="0" i="0" lang="en-GB" sz="500" u="none" cap="none" strike="noStrike">
                <a:solidFill>
                  <a:srgbClr val="000000"/>
                </a:solidFill>
                <a:latin typeface="Arial"/>
                <a:ea typeface="Arial"/>
                <a:cs typeface="Arial"/>
                <a:sym typeface="Arial"/>
              </a:rPr>
              <a:t>3</a:t>
            </a:r>
            <a:endParaRPr b="0" i="0" sz="1100" u="none" cap="none" strike="noStrike">
              <a:solidFill>
                <a:srgbClr val="000000"/>
              </a:solidFill>
              <a:latin typeface="Arial"/>
              <a:ea typeface="Arial"/>
              <a:cs typeface="Arial"/>
              <a:sym typeface="Arial"/>
            </a:endParaRPr>
          </a:p>
        </p:txBody>
      </p:sp>
      <p:sp>
        <p:nvSpPr>
          <p:cNvPr id="269" name="Google Shape;269;p21"/>
          <p:cNvSpPr txBox="1"/>
          <p:nvPr/>
        </p:nvSpPr>
        <p:spPr>
          <a:xfrm>
            <a:off x="331500" y="2676275"/>
            <a:ext cx="8481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We apply the same neural network </a:t>
            </a:r>
            <a:r>
              <a:rPr b="0" i="1" lang="en-GB" sz="1400" u="none" cap="none" strike="noStrike">
                <a:solidFill>
                  <a:srgbClr val="000000"/>
                </a:solidFill>
                <a:latin typeface="Roboto"/>
                <a:ea typeface="Roboto"/>
                <a:cs typeface="Roboto"/>
                <a:sym typeface="Roboto"/>
              </a:rPr>
              <a:t>f</a:t>
            </a:r>
            <a:r>
              <a:rPr b="0" i="0" lang="en-GB" sz="1400" u="none" cap="none" strike="noStrike">
                <a:solidFill>
                  <a:srgbClr val="000000"/>
                </a:solidFill>
                <a:latin typeface="Roboto"/>
                <a:ea typeface="Roboto"/>
                <a:cs typeface="Roboto"/>
                <a:sym typeface="Roboto"/>
              </a:rPr>
              <a:t> for </a:t>
            </a:r>
            <a:r>
              <a:rPr b="1" i="0" lang="en-GB" sz="1400" u="none" cap="none" strike="noStrike">
                <a:solidFill>
                  <a:srgbClr val="000000"/>
                </a:solidFill>
                <a:latin typeface="Roboto"/>
                <a:ea typeface="Roboto"/>
                <a:cs typeface="Roboto"/>
                <a:sym typeface="Roboto"/>
              </a:rPr>
              <a:t>all the sequence steps</a:t>
            </a:r>
            <a:r>
              <a:rPr b="0" i="0" lang="en-GB" sz="1400" u="none" cap="none" strike="noStrike">
                <a:solidFill>
                  <a:srgbClr val="000000"/>
                </a:solidFill>
                <a:latin typeface="Roboto"/>
                <a:ea typeface="Roboto"/>
                <a:cs typeface="Roboto"/>
                <a:sym typeface="Roboto"/>
              </a:rPr>
              <a:t> (</a:t>
            </a:r>
            <a:r>
              <a:rPr b="1" i="0" lang="en-GB" sz="1400" u="none" cap="none" strike="noStrike">
                <a:solidFill>
                  <a:srgbClr val="000000"/>
                </a:solidFill>
                <a:latin typeface="Roboto"/>
                <a:ea typeface="Roboto"/>
                <a:cs typeface="Roboto"/>
                <a:sym typeface="Roboto"/>
              </a:rPr>
              <a:t>weight sharing</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270" name="Google Shape;270;p21"/>
          <p:cNvSpPr txBox="1"/>
          <p:nvPr/>
        </p:nvSpPr>
        <p:spPr>
          <a:xfrm>
            <a:off x="331500" y="3209675"/>
            <a:ext cx="8481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As seen for CNNs, applying the </a:t>
            </a:r>
            <a:r>
              <a:rPr b="1" i="0" lang="en-GB" sz="1400" u="none" cap="none" strike="noStrike">
                <a:solidFill>
                  <a:srgbClr val="000000"/>
                </a:solidFill>
                <a:latin typeface="Roboto"/>
                <a:ea typeface="Roboto"/>
                <a:cs typeface="Roboto"/>
                <a:sym typeface="Roboto"/>
              </a:rPr>
              <a:t>same weights</a:t>
            </a:r>
            <a:r>
              <a:rPr b="0" i="0" lang="en-GB" sz="1400" u="none" cap="none" strike="noStrike">
                <a:solidFill>
                  <a:srgbClr val="000000"/>
                </a:solidFill>
                <a:latin typeface="Roboto"/>
                <a:ea typeface="Roboto"/>
                <a:cs typeface="Roboto"/>
                <a:sym typeface="Roboto"/>
              </a:rPr>
              <a:t> over the input helps </a:t>
            </a:r>
            <a:r>
              <a:rPr b="1" i="0" lang="en-GB" sz="1400" u="none" cap="none" strike="noStrike">
                <a:solidFill>
                  <a:srgbClr val="000000"/>
                </a:solidFill>
                <a:latin typeface="Roboto"/>
                <a:ea typeface="Roboto"/>
                <a:cs typeface="Roboto"/>
                <a:sym typeface="Roboto"/>
              </a:rPr>
              <a:t>find patterns</a:t>
            </a:r>
            <a:r>
              <a:rPr b="0" i="0" lang="en-GB" sz="1400" u="none" cap="none" strike="noStrike">
                <a:solidFill>
                  <a:srgbClr val="000000"/>
                </a:solidFill>
                <a:latin typeface="Roboto"/>
                <a:ea typeface="Roboto"/>
                <a:cs typeface="Roboto"/>
                <a:sym typeface="Roboto"/>
              </a:rPr>
              <a:t> in the data. </a:t>
            </a:r>
            <a:endParaRPr b="0" i="0" sz="1400" u="none" cap="none" strike="noStrike">
              <a:solidFill>
                <a:srgbClr val="000000"/>
              </a:solidFill>
              <a:latin typeface="Roboto"/>
              <a:ea typeface="Roboto"/>
              <a:cs typeface="Roboto"/>
              <a:sym typeface="Roboto"/>
            </a:endParaRPr>
          </a:p>
        </p:txBody>
      </p:sp>
      <p:sp>
        <p:nvSpPr>
          <p:cNvPr id="271" name="Google Shape;271;p21"/>
          <p:cNvSpPr txBox="1"/>
          <p:nvPr/>
        </p:nvSpPr>
        <p:spPr>
          <a:xfrm>
            <a:off x="331500" y="3717375"/>
            <a:ext cx="8481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In CNNs, we share the same filter over the inputs, for RNNs we share a </a:t>
            </a:r>
            <a:r>
              <a:rPr b="1" i="0" lang="en-GB" sz="1400" u="none" cap="none" strike="noStrike">
                <a:solidFill>
                  <a:srgbClr val="000000"/>
                </a:solidFill>
                <a:latin typeface="Roboto"/>
                <a:ea typeface="Roboto"/>
                <a:cs typeface="Roboto"/>
                <a:sym typeface="Roboto"/>
              </a:rPr>
              <a:t>full neural network</a:t>
            </a: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272" name="Google Shape;272;p21"/>
          <p:cNvSpPr txBox="1"/>
          <p:nvPr/>
        </p:nvSpPr>
        <p:spPr>
          <a:xfrm>
            <a:off x="331500" y="4250775"/>
            <a:ext cx="84810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GB" sz="1400" u="none" cap="none" strike="noStrike">
                <a:solidFill>
                  <a:srgbClr val="000000"/>
                </a:solidFill>
                <a:latin typeface="Roboto"/>
                <a:ea typeface="Roboto"/>
                <a:cs typeface="Roboto"/>
                <a:sym typeface="Roboto"/>
              </a:rPr>
              <a:t>Moreover,  RNNs we can find </a:t>
            </a:r>
            <a:r>
              <a:rPr b="1" i="0" lang="en-GB" sz="1400" u="none" cap="none" strike="noStrike">
                <a:solidFill>
                  <a:srgbClr val="000000"/>
                </a:solidFill>
                <a:latin typeface="Roboto"/>
                <a:ea typeface="Roboto"/>
                <a:cs typeface="Roboto"/>
                <a:sym typeface="Roboto"/>
              </a:rPr>
              <a:t>arbitrary long patterns</a:t>
            </a:r>
            <a:r>
              <a:rPr b="0" i="0" lang="en-GB" sz="1400" u="none" cap="none" strike="noStrike">
                <a:solidFill>
                  <a:srgbClr val="000000"/>
                </a:solidFill>
                <a:latin typeface="Roboto"/>
                <a:ea typeface="Roboto"/>
                <a:cs typeface="Roboto"/>
                <a:sym typeface="Roboto"/>
              </a:rPr>
              <a:t>  because the state vector acts as a memory of the previous inputs. </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